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2" r:id="rId3"/>
    <p:sldMasterId id="2147483694" r:id="rId4"/>
  </p:sldMasterIdLst>
  <p:notesMasterIdLst>
    <p:notesMasterId r:id="rId71"/>
  </p:notesMasterIdLst>
  <p:sldIdLst>
    <p:sldId id="333" r:id="rId5"/>
    <p:sldId id="257" r:id="rId6"/>
    <p:sldId id="258" r:id="rId7"/>
    <p:sldId id="259" r:id="rId8"/>
    <p:sldId id="262" r:id="rId9"/>
    <p:sldId id="261" r:id="rId10"/>
    <p:sldId id="334" r:id="rId11"/>
    <p:sldId id="335" r:id="rId12"/>
    <p:sldId id="337" r:id="rId13"/>
    <p:sldId id="336" r:id="rId14"/>
    <p:sldId id="276" r:id="rId15"/>
    <p:sldId id="264" r:id="rId16"/>
    <p:sldId id="269" r:id="rId17"/>
    <p:sldId id="277" r:id="rId18"/>
    <p:sldId id="279" r:id="rId19"/>
    <p:sldId id="270" r:id="rId20"/>
    <p:sldId id="280" r:id="rId21"/>
    <p:sldId id="290" r:id="rId22"/>
    <p:sldId id="291" r:id="rId23"/>
    <p:sldId id="338" r:id="rId24"/>
    <p:sldId id="292" r:id="rId25"/>
    <p:sldId id="293" r:id="rId26"/>
    <p:sldId id="281" r:id="rId27"/>
    <p:sldId id="282" r:id="rId28"/>
    <p:sldId id="339" r:id="rId29"/>
    <p:sldId id="283" r:id="rId30"/>
    <p:sldId id="284" r:id="rId31"/>
    <p:sldId id="285" r:id="rId32"/>
    <p:sldId id="286" r:id="rId33"/>
    <p:sldId id="287" r:id="rId34"/>
    <p:sldId id="288" r:id="rId35"/>
    <p:sldId id="294" r:id="rId36"/>
    <p:sldId id="302" r:id="rId37"/>
    <p:sldId id="343" r:id="rId38"/>
    <p:sldId id="341" r:id="rId39"/>
    <p:sldId id="342" r:id="rId40"/>
    <p:sldId id="299" r:id="rId41"/>
    <p:sldId id="300" r:id="rId42"/>
    <p:sldId id="322" r:id="rId43"/>
    <p:sldId id="301" r:id="rId44"/>
    <p:sldId id="303" r:id="rId45"/>
    <p:sldId id="304" r:id="rId46"/>
    <p:sldId id="305" r:id="rId47"/>
    <p:sldId id="306" r:id="rId48"/>
    <p:sldId id="309" r:id="rId49"/>
    <p:sldId id="308" r:id="rId50"/>
    <p:sldId id="310" r:id="rId51"/>
    <p:sldId id="311" r:id="rId52"/>
    <p:sldId id="313" r:id="rId53"/>
    <p:sldId id="315" r:id="rId54"/>
    <p:sldId id="314" r:id="rId55"/>
    <p:sldId id="316" r:id="rId56"/>
    <p:sldId id="317" r:id="rId57"/>
    <p:sldId id="318" r:id="rId58"/>
    <p:sldId id="319" r:id="rId59"/>
    <p:sldId id="320" r:id="rId60"/>
    <p:sldId id="323" r:id="rId61"/>
    <p:sldId id="324" r:id="rId62"/>
    <p:sldId id="325" r:id="rId63"/>
    <p:sldId id="326" r:id="rId64"/>
    <p:sldId id="327" r:id="rId65"/>
    <p:sldId id="328" r:id="rId66"/>
    <p:sldId id="329" r:id="rId67"/>
    <p:sldId id="330" r:id="rId68"/>
    <p:sldId id="331" r:id="rId69"/>
    <p:sldId id="332"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21E"/>
    <a:srgbClr val="385723"/>
    <a:srgbClr val="4BFF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5" d="100"/>
          <a:sy n="105" d="100"/>
        </p:scale>
        <p:origin x="1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98C56-8632-41A9-ADAD-AE88D0CB3485}" type="doc">
      <dgm:prSet loTypeId="urn:microsoft.com/office/officeart/2005/8/layout/pyramid3" loCatId="pyramid" qsTypeId="urn:microsoft.com/office/officeart/2005/8/quickstyle/simple1" qsCatId="simple" csTypeId="urn:microsoft.com/office/officeart/2005/8/colors/colorful4" csCatId="colorful" phldr="1"/>
      <dgm:spPr/>
    </dgm:pt>
    <dgm:pt modelId="{77F1AD8C-7349-42F4-AEEF-E14AF155B4F0}">
      <dgm:prSet phldrT="[Text]" custT="1"/>
      <dgm:spPr/>
      <dgm:t>
        <a:bodyPr/>
        <a:lstStyle/>
        <a:p>
          <a:r>
            <a:rPr lang="en-US" sz="1400" dirty="0" err="1">
              <a:solidFill>
                <a:schemeClr val="bg1"/>
              </a:solidFill>
            </a:rPr>
            <a:t>Eliminasi</a:t>
          </a:r>
          <a:endParaRPr lang="en-US" sz="1400" dirty="0">
            <a:solidFill>
              <a:schemeClr val="bg1"/>
            </a:solidFill>
          </a:endParaRPr>
        </a:p>
      </dgm:t>
    </dgm:pt>
    <dgm:pt modelId="{07BBBC32-9A9C-4116-8E43-D18F0EE07DDF}" type="parTrans" cxnId="{2F730F9D-E6B3-45A8-B4FF-14FA3F6BE776}">
      <dgm:prSet/>
      <dgm:spPr/>
      <dgm:t>
        <a:bodyPr/>
        <a:lstStyle/>
        <a:p>
          <a:endParaRPr lang="en-US" sz="1400">
            <a:solidFill>
              <a:schemeClr val="bg1"/>
            </a:solidFill>
          </a:endParaRPr>
        </a:p>
      </dgm:t>
    </dgm:pt>
    <dgm:pt modelId="{8086FF6D-9A5A-49E5-A4C3-3345790AFBEF}" type="sibTrans" cxnId="{2F730F9D-E6B3-45A8-B4FF-14FA3F6BE776}">
      <dgm:prSet/>
      <dgm:spPr/>
      <dgm:t>
        <a:bodyPr/>
        <a:lstStyle/>
        <a:p>
          <a:endParaRPr lang="en-US" sz="1400">
            <a:solidFill>
              <a:schemeClr val="bg1"/>
            </a:solidFill>
          </a:endParaRPr>
        </a:p>
      </dgm:t>
    </dgm:pt>
    <dgm:pt modelId="{888DF64E-A1E4-4FA6-8203-0DD13AD2D7A9}">
      <dgm:prSet phldrT="[Text]" custT="1"/>
      <dgm:spPr/>
      <dgm:t>
        <a:bodyPr/>
        <a:lstStyle/>
        <a:p>
          <a:r>
            <a:rPr lang="en-US" sz="1400" dirty="0" err="1">
              <a:solidFill>
                <a:schemeClr val="bg1"/>
              </a:solidFill>
            </a:rPr>
            <a:t>Subtitusi</a:t>
          </a:r>
          <a:endParaRPr lang="en-US" sz="1400" dirty="0">
            <a:solidFill>
              <a:schemeClr val="bg1"/>
            </a:solidFill>
          </a:endParaRPr>
        </a:p>
      </dgm:t>
    </dgm:pt>
    <dgm:pt modelId="{EBFE8B47-D7DE-4154-A3BA-3191282BF633}" type="parTrans" cxnId="{9EB5DA6F-DF3B-4D24-AB10-D2BD6A6E03A4}">
      <dgm:prSet/>
      <dgm:spPr/>
      <dgm:t>
        <a:bodyPr/>
        <a:lstStyle/>
        <a:p>
          <a:endParaRPr lang="en-US" sz="1400">
            <a:solidFill>
              <a:schemeClr val="bg1"/>
            </a:solidFill>
          </a:endParaRPr>
        </a:p>
      </dgm:t>
    </dgm:pt>
    <dgm:pt modelId="{782F4274-DB27-46A2-A511-BA9199B1FD37}" type="sibTrans" cxnId="{9EB5DA6F-DF3B-4D24-AB10-D2BD6A6E03A4}">
      <dgm:prSet/>
      <dgm:spPr/>
      <dgm:t>
        <a:bodyPr/>
        <a:lstStyle/>
        <a:p>
          <a:endParaRPr lang="en-US" sz="1400">
            <a:solidFill>
              <a:schemeClr val="bg1"/>
            </a:solidFill>
          </a:endParaRPr>
        </a:p>
      </dgm:t>
    </dgm:pt>
    <dgm:pt modelId="{97693935-BF76-4316-A14A-2F0E496B95E3}">
      <dgm:prSet phldrT="[Text]" custT="1"/>
      <dgm:spPr/>
      <dgm:t>
        <a:bodyPr/>
        <a:lstStyle/>
        <a:p>
          <a:r>
            <a:rPr lang="en-US" sz="1400" dirty="0" err="1">
              <a:solidFill>
                <a:schemeClr val="bg1"/>
              </a:solidFill>
            </a:rPr>
            <a:t>Rekayasa</a:t>
          </a:r>
          <a:r>
            <a:rPr lang="en-US" sz="1400" dirty="0">
              <a:solidFill>
                <a:schemeClr val="bg1"/>
              </a:solidFill>
            </a:rPr>
            <a:t> </a:t>
          </a:r>
          <a:r>
            <a:rPr lang="en-US" sz="1400" dirty="0" err="1">
              <a:solidFill>
                <a:schemeClr val="bg1"/>
              </a:solidFill>
            </a:rPr>
            <a:t>Teknik</a:t>
          </a:r>
          <a:endParaRPr lang="en-US" sz="1400" dirty="0">
            <a:solidFill>
              <a:schemeClr val="bg1"/>
            </a:solidFill>
          </a:endParaRPr>
        </a:p>
      </dgm:t>
    </dgm:pt>
    <dgm:pt modelId="{5EB972E1-6404-47D4-8BCF-7EAD4C069AAB}" type="parTrans" cxnId="{10679EC8-94E2-4147-896E-FAB61E939599}">
      <dgm:prSet/>
      <dgm:spPr/>
      <dgm:t>
        <a:bodyPr/>
        <a:lstStyle/>
        <a:p>
          <a:endParaRPr lang="en-US" sz="1400">
            <a:solidFill>
              <a:schemeClr val="bg1"/>
            </a:solidFill>
          </a:endParaRPr>
        </a:p>
      </dgm:t>
    </dgm:pt>
    <dgm:pt modelId="{328FDE86-0A24-4F23-B838-E8C5C0BFAF85}" type="sibTrans" cxnId="{10679EC8-94E2-4147-896E-FAB61E939599}">
      <dgm:prSet/>
      <dgm:spPr/>
      <dgm:t>
        <a:bodyPr/>
        <a:lstStyle/>
        <a:p>
          <a:endParaRPr lang="en-US" sz="1400">
            <a:solidFill>
              <a:schemeClr val="bg1"/>
            </a:solidFill>
          </a:endParaRPr>
        </a:p>
      </dgm:t>
    </dgm:pt>
    <dgm:pt modelId="{ADB2BA22-E74C-4A7B-8F37-7B35443C2F9D}">
      <dgm:prSet phldrT="[Text]" custT="1"/>
      <dgm:spPr/>
      <dgm:t>
        <a:bodyPr/>
        <a:lstStyle/>
        <a:p>
          <a:r>
            <a:rPr lang="en-US" sz="1200" dirty="0" err="1">
              <a:solidFill>
                <a:schemeClr val="bg1"/>
              </a:solidFill>
            </a:rPr>
            <a:t>Administratif</a:t>
          </a:r>
          <a:endParaRPr lang="en-US" sz="1200" dirty="0">
            <a:solidFill>
              <a:schemeClr val="bg1"/>
            </a:solidFill>
          </a:endParaRPr>
        </a:p>
      </dgm:t>
    </dgm:pt>
    <dgm:pt modelId="{CCE8C8D4-EED6-46F7-A339-55D9D1B4DDB1}" type="parTrans" cxnId="{DE7B3CDF-60A1-458A-8098-F0F532BD294C}">
      <dgm:prSet/>
      <dgm:spPr/>
      <dgm:t>
        <a:bodyPr/>
        <a:lstStyle/>
        <a:p>
          <a:endParaRPr lang="en-US" sz="1400">
            <a:solidFill>
              <a:schemeClr val="bg1"/>
            </a:solidFill>
          </a:endParaRPr>
        </a:p>
      </dgm:t>
    </dgm:pt>
    <dgm:pt modelId="{E751D2CB-D536-4CF5-9198-36222B7D0C99}" type="sibTrans" cxnId="{DE7B3CDF-60A1-458A-8098-F0F532BD294C}">
      <dgm:prSet/>
      <dgm:spPr/>
      <dgm:t>
        <a:bodyPr/>
        <a:lstStyle/>
        <a:p>
          <a:endParaRPr lang="en-US" sz="1400">
            <a:solidFill>
              <a:schemeClr val="bg1"/>
            </a:solidFill>
          </a:endParaRPr>
        </a:p>
      </dgm:t>
    </dgm:pt>
    <dgm:pt modelId="{7A246207-5740-4B17-9D50-7BCC60C66FD7}">
      <dgm:prSet phldrT="[Text]" custT="1"/>
      <dgm:spPr/>
      <dgm:t>
        <a:bodyPr/>
        <a:lstStyle/>
        <a:p>
          <a:r>
            <a:rPr lang="en-US" sz="1000" dirty="0">
              <a:solidFill>
                <a:schemeClr val="bg1"/>
              </a:solidFill>
            </a:rPr>
            <a:t>APD</a:t>
          </a:r>
        </a:p>
      </dgm:t>
    </dgm:pt>
    <dgm:pt modelId="{7B381C86-C5AD-4235-A369-6A38839DD9B6}" type="parTrans" cxnId="{192DF8D0-59DF-4FC0-88E5-96736F2E368F}">
      <dgm:prSet/>
      <dgm:spPr/>
      <dgm:t>
        <a:bodyPr/>
        <a:lstStyle/>
        <a:p>
          <a:endParaRPr lang="en-US" sz="1400">
            <a:solidFill>
              <a:schemeClr val="bg1"/>
            </a:solidFill>
          </a:endParaRPr>
        </a:p>
      </dgm:t>
    </dgm:pt>
    <dgm:pt modelId="{3E3CDF92-DBFC-41AA-8A94-5EEF9208B6C0}" type="sibTrans" cxnId="{192DF8D0-59DF-4FC0-88E5-96736F2E368F}">
      <dgm:prSet/>
      <dgm:spPr/>
      <dgm:t>
        <a:bodyPr/>
        <a:lstStyle/>
        <a:p>
          <a:endParaRPr lang="en-US" sz="1400">
            <a:solidFill>
              <a:schemeClr val="bg1"/>
            </a:solidFill>
          </a:endParaRPr>
        </a:p>
      </dgm:t>
    </dgm:pt>
    <dgm:pt modelId="{647F59E3-C6DB-489F-8C93-765101B5727D}" type="pres">
      <dgm:prSet presAssocID="{92A98C56-8632-41A9-ADAD-AE88D0CB3485}" presName="Name0" presStyleCnt="0">
        <dgm:presLayoutVars>
          <dgm:dir/>
          <dgm:animLvl val="lvl"/>
          <dgm:resizeHandles val="exact"/>
        </dgm:presLayoutVars>
      </dgm:prSet>
      <dgm:spPr/>
    </dgm:pt>
    <dgm:pt modelId="{8D5D9D9D-79D4-419A-A1A6-4B2E666FF6AF}" type="pres">
      <dgm:prSet presAssocID="{77F1AD8C-7349-42F4-AEEF-E14AF155B4F0}" presName="Name8" presStyleCnt="0"/>
      <dgm:spPr/>
    </dgm:pt>
    <dgm:pt modelId="{AF30AB1C-E53D-49E5-987E-3A966D3C2540}" type="pres">
      <dgm:prSet presAssocID="{77F1AD8C-7349-42F4-AEEF-E14AF155B4F0}" presName="level" presStyleLbl="node1" presStyleIdx="0" presStyleCnt="5" custLinFactNeighborX="653" custLinFactNeighborY="-11314">
        <dgm:presLayoutVars>
          <dgm:chMax val="1"/>
          <dgm:bulletEnabled val="1"/>
        </dgm:presLayoutVars>
      </dgm:prSet>
      <dgm:spPr/>
    </dgm:pt>
    <dgm:pt modelId="{9E026DB0-4566-4510-97C8-52307CF8A5B5}" type="pres">
      <dgm:prSet presAssocID="{77F1AD8C-7349-42F4-AEEF-E14AF155B4F0}" presName="levelTx" presStyleLbl="revTx" presStyleIdx="0" presStyleCnt="0">
        <dgm:presLayoutVars>
          <dgm:chMax val="1"/>
          <dgm:bulletEnabled val="1"/>
        </dgm:presLayoutVars>
      </dgm:prSet>
      <dgm:spPr/>
    </dgm:pt>
    <dgm:pt modelId="{15CDE219-F562-427F-BA62-C32ADFCDB2F4}" type="pres">
      <dgm:prSet presAssocID="{888DF64E-A1E4-4FA6-8203-0DD13AD2D7A9}" presName="Name8" presStyleCnt="0"/>
      <dgm:spPr/>
    </dgm:pt>
    <dgm:pt modelId="{224A7509-2ACD-4E40-8E90-F8CF8055122C}" type="pres">
      <dgm:prSet presAssocID="{888DF64E-A1E4-4FA6-8203-0DD13AD2D7A9}" presName="level" presStyleLbl="node1" presStyleIdx="1" presStyleCnt="5">
        <dgm:presLayoutVars>
          <dgm:chMax val="1"/>
          <dgm:bulletEnabled val="1"/>
        </dgm:presLayoutVars>
      </dgm:prSet>
      <dgm:spPr/>
    </dgm:pt>
    <dgm:pt modelId="{5FD8F46C-6005-4C86-AD7F-A3B09D33CBD3}" type="pres">
      <dgm:prSet presAssocID="{888DF64E-A1E4-4FA6-8203-0DD13AD2D7A9}" presName="levelTx" presStyleLbl="revTx" presStyleIdx="0" presStyleCnt="0">
        <dgm:presLayoutVars>
          <dgm:chMax val="1"/>
          <dgm:bulletEnabled val="1"/>
        </dgm:presLayoutVars>
      </dgm:prSet>
      <dgm:spPr/>
    </dgm:pt>
    <dgm:pt modelId="{F28DDB36-A9D2-4D93-BD83-076D7D959B26}" type="pres">
      <dgm:prSet presAssocID="{97693935-BF76-4316-A14A-2F0E496B95E3}" presName="Name8" presStyleCnt="0"/>
      <dgm:spPr/>
    </dgm:pt>
    <dgm:pt modelId="{DAB86D7B-4E8C-4C80-B261-17EF5728DCE8}" type="pres">
      <dgm:prSet presAssocID="{97693935-BF76-4316-A14A-2F0E496B95E3}" presName="level" presStyleLbl="node1" presStyleIdx="2" presStyleCnt="5">
        <dgm:presLayoutVars>
          <dgm:chMax val="1"/>
          <dgm:bulletEnabled val="1"/>
        </dgm:presLayoutVars>
      </dgm:prSet>
      <dgm:spPr/>
    </dgm:pt>
    <dgm:pt modelId="{E1F7258A-5E58-4FCB-B988-460994DF4034}" type="pres">
      <dgm:prSet presAssocID="{97693935-BF76-4316-A14A-2F0E496B95E3}" presName="levelTx" presStyleLbl="revTx" presStyleIdx="0" presStyleCnt="0">
        <dgm:presLayoutVars>
          <dgm:chMax val="1"/>
          <dgm:bulletEnabled val="1"/>
        </dgm:presLayoutVars>
      </dgm:prSet>
      <dgm:spPr/>
    </dgm:pt>
    <dgm:pt modelId="{87FF712D-7FD4-4F85-A576-2646AA79A881}" type="pres">
      <dgm:prSet presAssocID="{ADB2BA22-E74C-4A7B-8F37-7B35443C2F9D}" presName="Name8" presStyleCnt="0"/>
      <dgm:spPr/>
    </dgm:pt>
    <dgm:pt modelId="{71DC32BA-7EF2-4E9E-8907-F20513380057}" type="pres">
      <dgm:prSet presAssocID="{ADB2BA22-E74C-4A7B-8F37-7B35443C2F9D}" presName="level" presStyleLbl="node1" presStyleIdx="3" presStyleCnt="5">
        <dgm:presLayoutVars>
          <dgm:chMax val="1"/>
          <dgm:bulletEnabled val="1"/>
        </dgm:presLayoutVars>
      </dgm:prSet>
      <dgm:spPr/>
    </dgm:pt>
    <dgm:pt modelId="{FA8280CC-D868-482E-B307-37097FC609DC}" type="pres">
      <dgm:prSet presAssocID="{ADB2BA22-E74C-4A7B-8F37-7B35443C2F9D}" presName="levelTx" presStyleLbl="revTx" presStyleIdx="0" presStyleCnt="0">
        <dgm:presLayoutVars>
          <dgm:chMax val="1"/>
          <dgm:bulletEnabled val="1"/>
        </dgm:presLayoutVars>
      </dgm:prSet>
      <dgm:spPr/>
    </dgm:pt>
    <dgm:pt modelId="{2AE8BE81-C679-4EB5-9757-A6C8CBF8BC47}" type="pres">
      <dgm:prSet presAssocID="{7A246207-5740-4B17-9D50-7BCC60C66FD7}" presName="Name8" presStyleCnt="0"/>
      <dgm:spPr/>
    </dgm:pt>
    <dgm:pt modelId="{DAF4DE93-13EC-4658-824C-E399296A724A}" type="pres">
      <dgm:prSet presAssocID="{7A246207-5740-4B17-9D50-7BCC60C66FD7}" presName="level" presStyleLbl="node1" presStyleIdx="4" presStyleCnt="5">
        <dgm:presLayoutVars>
          <dgm:chMax val="1"/>
          <dgm:bulletEnabled val="1"/>
        </dgm:presLayoutVars>
      </dgm:prSet>
      <dgm:spPr/>
    </dgm:pt>
    <dgm:pt modelId="{A4E30B81-B546-45FE-B66E-137E7CD2A5BA}" type="pres">
      <dgm:prSet presAssocID="{7A246207-5740-4B17-9D50-7BCC60C66FD7}" presName="levelTx" presStyleLbl="revTx" presStyleIdx="0" presStyleCnt="0">
        <dgm:presLayoutVars>
          <dgm:chMax val="1"/>
          <dgm:bulletEnabled val="1"/>
        </dgm:presLayoutVars>
      </dgm:prSet>
      <dgm:spPr/>
    </dgm:pt>
  </dgm:ptLst>
  <dgm:cxnLst>
    <dgm:cxn modelId="{7190FA08-8104-42C4-A472-FCA80958D0A2}" type="presOf" srcId="{ADB2BA22-E74C-4A7B-8F37-7B35443C2F9D}" destId="{FA8280CC-D868-482E-B307-37097FC609DC}" srcOrd="1" destOrd="0" presId="urn:microsoft.com/office/officeart/2005/8/layout/pyramid3"/>
    <dgm:cxn modelId="{6FE78F67-12E7-4669-A6F5-88D4818A9F08}" type="presOf" srcId="{97693935-BF76-4316-A14A-2F0E496B95E3}" destId="{DAB86D7B-4E8C-4C80-B261-17EF5728DCE8}" srcOrd="0" destOrd="0" presId="urn:microsoft.com/office/officeart/2005/8/layout/pyramid3"/>
    <dgm:cxn modelId="{4373156D-530F-4FEB-AD59-0A4AACFAE89A}" type="presOf" srcId="{77F1AD8C-7349-42F4-AEEF-E14AF155B4F0}" destId="{AF30AB1C-E53D-49E5-987E-3A966D3C2540}" srcOrd="0" destOrd="0" presId="urn:microsoft.com/office/officeart/2005/8/layout/pyramid3"/>
    <dgm:cxn modelId="{9EB5DA6F-DF3B-4D24-AB10-D2BD6A6E03A4}" srcId="{92A98C56-8632-41A9-ADAD-AE88D0CB3485}" destId="{888DF64E-A1E4-4FA6-8203-0DD13AD2D7A9}" srcOrd="1" destOrd="0" parTransId="{EBFE8B47-D7DE-4154-A3BA-3191282BF633}" sibTransId="{782F4274-DB27-46A2-A511-BA9199B1FD37}"/>
    <dgm:cxn modelId="{56F1447F-1D55-4742-B9D2-0679FA54ED0A}" type="presOf" srcId="{888DF64E-A1E4-4FA6-8203-0DD13AD2D7A9}" destId="{5FD8F46C-6005-4C86-AD7F-A3B09D33CBD3}" srcOrd="1" destOrd="0" presId="urn:microsoft.com/office/officeart/2005/8/layout/pyramid3"/>
    <dgm:cxn modelId="{EA799987-2C54-4BE6-9478-F10831CD2D7A}" type="presOf" srcId="{ADB2BA22-E74C-4A7B-8F37-7B35443C2F9D}" destId="{71DC32BA-7EF2-4E9E-8907-F20513380057}" srcOrd="0" destOrd="0" presId="urn:microsoft.com/office/officeart/2005/8/layout/pyramid3"/>
    <dgm:cxn modelId="{2F730F9D-E6B3-45A8-B4FF-14FA3F6BE776}" srcId="{92A98C56-8632-41A9-ADAD-AE88D0CB3485}" destId="{77F1AD8C-7349-42F4-AEEF-E14AF155B4F0}" srcOrd="0" destOrd="0" parTransId="{07BBBC32-9A9C-4116-8E43-D18F0EE07DDF}" sibTransId="{8086FF6D-9A5A-49E5-A4C3-3345790AFBEF}"/>
    <dgm:cxn modelId="{272AB9B1-979C-4044-A71E-8C155401C92E}" type="presOf" srcId="{92A98C56-8632-41A9-ADAD-AE88D0CB3485}" destId="{647F59E3-C6DB-489F-8C93-765101B5727D}" srcOrd="0" destOrd="0" presId="urn:microsoft.com/office/officeart/2005/8/layout/pyramid3"/>
    <dgm:cxn modelId="{F118C2C2-51C7-4C11-B182-5919ECE9FC6D}" type="presOf" srcId="{888DF64E-A1E4-4FA6-8203-0DD13AD2D7A9}" destId="{224A7509-2ACD-4E40-8E90-F8CF8055122C}" srcOrd="0" destOrd="0" presId="urn:microsoft.com/office/officeart/2005/8/layout/pyramid3"/>
    <dgm:cxn modelId="{4905F9C4-F05E-4D73-9A25-CCCD560D1248}" type="presOf" srcId="{7A246207-5740-4B17-9D50-7BCC60C66FD7}" destId="{DAF4DE93-13EC-4658-824C-E399296A724A}" srcOrd="0" destOrd="0" presId="urn:microsoft.com/office/officeart/2005/8/layout/pyramid3"/>
    <dgm:cxn modelId="{10679EC8-94E2-4147-896E-FAB61E939599}" srcId="{92A98C56-8632-41A9-ADAD-AE88D0CB3485}" destId="{97693935-BF76-4316-A14A-2F0E496B95E3}" srcOrd="2" destOrd="0" parTransId="{5EB972E1-6404-47D4-8BCF-7EAD4C069AAB}" sibTransId="{328FDE86-0A24-4F23-B838-E8C5C0BFAF85}"/>
    <dgm:cxn modelId="{192DF8D0-59DF-4FC0-88E5-96736F2E368F}" srcId="{92A98C56-8632-41A9-ADAD-AE88D0CB3485}" destId="{7A246207-5740-4B17-9D50-7BCC60C66FD7}" srcOrd="4" destOrd="0" parTransId="{7B381C86-C5AD-4235-A369-6A38839DD9B6}" sibTransId="{3E3CDF92-DBFC-41AA-8A94-5EEF9208B6C0}"/>
    <dgm:cxn modelId="{6B564BD8-364A-42A5-8183-E3E397D8A252}" type="presOf" srcId="{97693935-BF76-4316-A14A-2F0E496B95E3}" destId="{E1F7258A-5E58-4FCB-B988-460994DF4034}" srcOrd="1" destOrd="0" presId="urn:microsoft.com/office/officeart/2005/8/layout/pyramid3"/>
    <dgm:cxn modelId="{6E9AECDD-F3ED-4EC0-8724-9FEF39006C17}" type="presOf" srcId="{77F1AD8C-7349-42F4-AEEF-E14AF155B4F0}" destId="{9E026DB0-4566-4510-97C8-52307CF8A5B5}" srcOrd="1" destOrd="0" presId="urn:microsoft.com/office/officeart/2005/8/layout/pyramid3"/>
    <dgm:cxn modelId="{DE7B3CDF-60A1-458A-8098-F0F532BD294C}" srcId="{92A98C56-8632-41A9-ADAD-AE88D0CB3485}" destId="{ADB2BA22-E74C-4A7B-8F37-7B35443C2F9D}" srcOrd="3" destOrd="0" parTransId="{CCE8C8D4-EED6-46F7-A339-55D9D1B4DDB1}" sibTransId="{E751D2CB-D536-4CF5-9198-36222B7D0C99}"/>
    <dgm:cxn modelId="{465B1AF8-F450-46C7-8103-89D5641FBB31}" type="presOf" srcId="{7A246207-5740-4B17-9D50-7BCC60C66FD7}" destId="{A4E30B81-B546-45FE-B66E-137E7CD2A5BA}" srcOrd="1" destOrd="0" presId="urn:microsoft.com/office/officeart/2005/8/layout/pyramid3"/>
    <dgm:cxn modelId="{03D70CF2-955D-4B57-A8E3-68D314276E17}" type="presParOf" srcId="{647F59E3-C6DB-489F-8C93-765101B5727D}" destId="{8D5D9D9D-79D4-419A-A1A6-4B2E666FF6AF}" srcOrd="0" destOrd="0" presId="urn:microsoft.com/office/officeart/2005/8/layout/pyramid3"/>
    <dgm:cxn modelId="{EE813137-2D75-47E9-AD70-9AA3B9BED881}" type="presParOf" srcId="{8D5D9D9D-79D4-419A-A1A6-4B2E666FF6AF}" destId="{AF30AB1C-E53D-49E5-987E-3A966D3C2540}" srcOrd="0" destOrd="0" presId="urn:microsoft.com/office/officeart/2005/8/layout/pyramid3"/>
    <dgm:cxn modelId="{0FA4B0B4-6905-4BC2-ADB6-29666E831CBD}" type="presParOf" srcId="{8D5D9D9D-79D4-419A-A1A6-4B2E666FF6AF}" destId="{9E026DB0-4566-4510-97C8-52307CF8A5B5}" srcOrd="1" destOrd="0" presId="urn:microsoft.com/office/officeart/2005/8/layout/pyramid3"/>
    <dgm:cxn modelId="{58D6ECFE-86D9-4259-8D41-FD04B47284FC}" type="presParOf" srcId="{647F59E3-C6DB-489F-8C93-765101B5727D}" destId="{15CDE219-F562-427F-BA62-C32ADFCDB2F4}" srcOrd="1" destOrd="0" presId="urn:microsoft.com/office/officeart/2005/8/layout/pyramid3"/>
    <dgm:cxn modelId="{C7F19F62-50A4-44AF-A429-D748DA32FD56}" type="presParOf" srcId="{15CDE219-F562-427F-BA62-C32ADFCDB2F4}" destId="{224A7509-2ACD-4E40-8E90-F8CF8055122C}" srcOrd="0" destOrd="0" presId="urn:microsoft.com/office/officeart/2005/8/layout/pyramid3"/>
    <dgm:cxn modelId="{124D2423-D1BD-4EBB-B41D-FE217C89E3B1}" type="presParOf" srcId="{15CDE219-F562-427F-BA62-C32ADFCDB2F4}" destId="{5FD8F46C-6005-4C86-AD7F-A3B09D33CBD3}" srcOrd="1" destOrd="0" presId="urn:microsoft.com/office/officeart/2005/8/layout/pyramid3"/>
    <dgm:cxn modelId="{B1B8E7DE-8D38-4F16-969E-897DBDA8BBC4}" type="presParOf" srcId="{647F59E3-C6DB-489F-8C93-765101B5727D}" destId="{F28DDB36-A9D2-4D93-BD83-076D7D959B26}" srcOrd="2" destOrd="0" presId="urn:microsoft.com/office/officeart/2005/8/layout/pyramid3"/>
    <dgm:cxn modelId="{B5A60207-6E97-4E18-86E6-51787C829F18}" type="presParOf" srcId="{F28DDB36-A9D2-4D93-BD83-076D7D959B26}" destId="{DAB86D7B-4E8C-4C80-B261-17EF5728DCE8}" srcOrd="0" destOrd="0" presId="urn:microsoft.com/office/officeart/2005/8/layout/pyramid3"/>
    <dgm:cxn modelId="{2E876770-792B-409B-AFE8-A7BD21A64552}" type="presParOf" srcId="{F28DDB36-A9D2-4D93-BD83-076D7D959B26}" destId="{E1F7258A-5E58-4FCB-B988-460994DF4034}" srcOrd="1" destOrd="0" presId="urn:microsoft.com/office/officeart/2005/8/layout/pyramid3"/>
    <dgm:cxn modelId="{94C630B1-8F5A-459D-BFFE-B09349F732AF}" type="presParOf" srcId="{647F59E3-C6DB-489F-8C93-765101B5727D}" destId="{87FF712D-7FD4-4F85-A576-2646AA79A881}" srcOrd="3" destOrd="0" presId="urn:microsoft.com/office/officeart/2005/8/layout/pyramid3"/>
    <dgm:cxn modelId="{81C963FD-2736-4A44-9CAE-AF5476B89D49}" type="presParOf" srcId="{87FF712D-7FD4-4F85-A576-2646AA79A881}" destId="{71DC32BA-7EF2-4E9E-8907-F20513380057}" srcOrd="0" destOrd="0" presId="urn:microsoft.com/office/officeart/2005/8/layout/pyramid3"/>
    <dgm:cxn modelId="{AD2C402C-3D5D-4001-934E-CB9BCD7F61F4}" type="presParOf" srcId="{87FF712D-7FD4-4F85-A576-2646AA79A881}" destId="{FA8280CC-D868-482E-B307-37097FC609DC}" srcOrd="1" destOrd="0" presId="urn:microsoft.com/office/officeart/2005/8/layout/pyramid3"/>
    <dgm:cxn modelId="{46384163-6E66-469D-9EDC-30286DB5F7BA}" type="presParOf" srcId="{647F59E3-C6DB-489F-8C93-765101B5727D}" destId="{2AE8BE81-C679-4EB5-9757-A6C8CBF8BC47}" srcOrd="4" destOrd="0" presId="urn:microsoft.com/office/officeart/2005/8/layout/pyramid3"/>
    <dgm:cxn modelId="{151562DA-1663-4180-9DFE-DC6B383E0C08}" type="presParOf" srcId="{2AE8BE81-C679-4EB5-9757-A6C8CBF8BC47}" destId="{DAF4DE93-13EC-4658-824C-E399296A724A}" srcOrd="0" destOrd="0" presId="urn:microsoft.com/office/officeart/2005/8/layout/pyramid3"/>
    <dgm:cxn modelId="{C3D34F59-FB63-40FB-8A13-EBBA32FBB188}" type="presParOf" srcId="{2AE8BE81-C679-4EB5-9757-A6C8CBF8BC47}" destId="{A4E30B81-B546-45FE-B66E-137E7CD2A5BA}"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99BA11-BFA1-4B6A-9BE8-2848ECAA1CCA}"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88AD789D-1977-4358-93B0-5DE004E339DA}">
      <dgm:prSet/>
      <dgm:spPr/>
      <dgm:t>
        <a:bodyPr/>
        <a:lstStyle/>
        <a:p>
          <a:r>
            <a:rPr lang="en-US" dirty="0" err="1"/>
            <a:t>Menetapkan</a:t>
          </a:r>
          <a:r>
            <a:rPr lang="en-US" dirty="0"/>
            <a:t> </a:t>
          </a:r>
          <a:r>
            <a:rPr lang="en-US" dirty="0" err="1"/>
            <a:t>rencana</a:t>
          </a:r>
          <a:r>
            <a:rPr lang="en-US" dirty="0"/>
            <a:t> </a:t>
          </a:r>
          <a:r>
            <a:rPr lang="en-US" dirty="0" err="1"/>
            <a:t>tanggap</a:t>
          </a:r>
          <a:r>
            <a:rPr lang="en-US" dirty="0"/>
            <a:t> </a:t>
          </a:r>
          <a:r>
            <a:rPr lang="en-US" dirty="0" err="1"/>
            <a:t>darurat</a:t>
          </a:r>
          <a:r>
            <a:rPr lang="en-US" dirty="0"/>
            <a:t> </a:t>
          </a:r>
          <a:r>
            <a:rPr lang="en-US" dirty="0" err="1"/>
            <a:t>termasuk</a:t>
          </a:r>
          <a:r>
            <a:rPr lang="en-US" dirty="0"/>
            <a:t> P3K</a:t>
          </a:r>
        </a:p>
      </dgm:t>
    </dgm:pt>
    <dgm:pt modelId="{4CC1EFE6-65C7-4F93-AF8E-ABCEA4BE6180}" type="parTrans" cxnId="{369741D8-BFE1-4A5D-AFBA-9343BD82F530}">
      <dgm:prSet/>
      <dgm:spPr/>
      <dgm:t>
        <a:bodyPr/>
        <a:lstStyle/>
        <a:p>
          <a:endParaRPr lang="en-US"/>
        </a:p>
      </dgm:t>
    </dgm:pt>
    <dgm:pt modelId="{DEAE7B42-79DA-4CBC-AB8E-D0B03B105E78}" type="sibTrans" cxnId="{369741D8-BFE1-4A5D-AFBA-9343BD82F530}">
      <dgm:prSet/>
      <dgm:spPr/>
      <dgm:t>
        <a:bodyPr/>
        <a:lstStyle/>
        <a:p>
          <a:endParaRPr lang="en-US"/>
        </a:p>
      </dgm:t>
    </dgm:pt>
    <dgm:pt modelId="{BCA7290C-4599-4D38-AC0B-C846ACF1C72A}">
      <dgm:prSet/>
      <dgm:spPr/>
      <dgm:t>
        <a:bodyPr/>
        <a:lstStyle/>
        <a:p>
          <a:r>
            <a:rPr lang="en-US" dirty="0" err="1"/>
            <a:t>Menyediakan</a:t>
          </a:r>
          <a:r>
            <a:rPr lang="en-US" dirty="0"/>
            <a:t> </a:t>
          </a:r>
          <a:r>
            <a:rPr lang="en-US" dirty="0" err="1"/>
            <a:t>pelatihan</a:t>
          </a:r>
          <a:r>
            <a:rPr lang="en-US" dirty="0"/>
            <a:t> </a:t>
          </a:r>
        </a:p>
      </dgm:t>
    </dgm:pt>
    <dgm:pt modelId="{9C65DDC6-4A11-4909-BE24-3A49ED3DFE90}" type="parTrans" cxnId="{E1343359-834E-40AA-9C60-732461ED5BE8}">
      <dgm:prSet/>
      <dgm:spPr/>
      <dgm:t>
        <a:bodyPr/>
        <a:lstStyle/>
        <a:p>
          <a:endParaRPr lang="en-US"/>
        </a:p>
      </dgm:t>
    </dgm:pt>
    <dgm:pt modelId="{864D051B-C62E-43BC-8E7C-DD616FE80245}" type="sibTrans" cxnId="{E1343359-834E-40AA-9C60-732461ED5BE8}">
      <dgm:prSet/>
      <dgm:spPr/>
      <dgm:t>
        <a:bodyPr/>
        <a:lstStyle/>
        <a:p>
          <a:endParaRPr lang="en-US"/>
        </a:p>
      </dgm:t>
    </dgm:pt>
    <dgm:pt modelId="{5A5A9A1D-8B2C-4336-84DF-7AA933587A17}">
      <dgm:prSet/>
      <dgm:spPr/>
      <dgm:t>
        <a:bodyPr/>
        <a:lstStyle/>
        <a:p>
          <a:r>
            <a:rPr lang="en-US" dirty="0" err="1"/>
            <a:t>Secara</a:t>
          </a:r>
          <a:r>
            <a:rPr lang="en-US" dirty="0"/>
            <a:t> </a:t>
          </a:r>
          <a:r>
            <a:rPr lang="en-US" dirty="0" err="1"/>
            <a:t>berkala</a:t>
          </a:r>
          <a:r>
            <a:rPr lang="en-US" dirty="0"/>
            <a:t> </a:t>
          </a:r>
          <a:r>
            <a:rPr lang="en-US" dirty="0" err="1"/>
            <a:t>mengadakan</a:t>
          </a:r>
          <a:r>
            <a:rPr lang="en-US" dirty="0"/>
            <a:t> </a:t>
          </a:r>
          <a:r>
            <a:rPr lang="en-US" dirty="0" err="1"/>
            <a:t>simulasi</a:t>
          </a:r>
          <a:r>
            <a:rPr lang="en-US" dirty="0"/>
            <a:t> </a:t>
          </a:r>
          <a:r>
            <a:rPr lang="en-US" dirty="0" err="1"/>
            <a:t>dan</a:t>
          </a:r>
          <a:r>
            <a:rPr lang="en-US" dirty="0"/>
            <a:t> </a:t>
          </a:r>
          <a:r>
            <a:rPr lang="en-US" dirty="0" err="1"/>
            <a:t>pengujian</a:t>
          </a:r>
          <a:r>
            <a:rPr lang="en-US" dirty="0"/>
            <a:t> </a:t>
          </a:r>
          <a:r>
            <a:rPr lang="en-US" dirty="0" err="1"/>
            <a:t>rencana</a:t>
          </a:r>
          <a:r>
            <a:rPr lang="en-US" dirty="0"/>
            <a:t> </a:t>
          </a:r>
          <a:r>
            <a:rPr lang="en-US" dirty="0" err="1"/>
            <a:t>tanggap</a:t>
          </a:r>
          <a:r>
            <a:rPr lang="en-US" dirty="0"/>
            <a:t> </a:t>
          </a:r>
          <a:r>
            <a:rPr lang="en-US" dirty="0" err="1"/>
            <a:t>darurat</a:t>
          </a:r>
          <a:endParaRPr lang="en-US" dirty="0"/>
        </a:p>
      </dgm:t>
    </dgm:pt>
    <dgm:pt modelId="{85249ED8-F030-4C82-96F7-F0B576D7A8F7}" type="parTrans" cxnId="{3A4E1513-EDB5-4461-85EF-2733F25E9F1E}">
      <dgm:prSet/>
      <dgm:spPr/>
      <dgm:t>
        <a:bodyPr/>
        <a:lstStyle/>
        <a:p>
          <a:endParaRPr lang="en-US"/>
        </a:p>
      </dgm:t>
    </dgm:pt>
    <dgm:pt modelId="{C8027201-21B7-4BB8-8AA8-DD442EF4E85E}" type="sibTrans" cxnId="{3A4E1513-EDB5-4461-85EF-2733F25E9F1E}">
      <dgm:prSet/>
      <dgm:spPr/>
      <dgm:t>
        <a:bodyPr/>
        <a:lstStyle/>
        <a:p>
          <a:endParaRPr lang="en-US"/>
        </a:p>
      </dgm:t>
    </dgm:pt>
    <dgm:pt modelId="{68B202E0-A29F-4209-959C-2E5D253C7E89}">
      <dgm:prSet/>
      <dgm:spPr/>
      <dgm:t>
        <a:bodyPr/>
        <a:lstStyle/>
        <a:p>
          <a:r>
            <a:rPr lang="en-US" dirty="0" err="1"/>
            <a:t>Evaluasi</a:t>
          </a:r>
          <a:r>
            <a:rPr lang="en-US" dirty="0"/>
            <a:t> </a:t>
          </a:r>
          <a:r>
            <a:rPr lang="en-US" dirty="0" err="1"/>
            <a:t>kinerja</a:t>
          </a:r>
          <a:r>
            <a:rPr lang="en-US" dirty="0"/>
            <a:t> </a:t>
          </a:r>
          <a:r>
            <a:rPr lang="en-US" dirty="0" err="1"/>
            <a:t>rencana</a:t>
          </a:r>
          <a:r>
            <a:rPr lang="en-US" dirty="0"/>
            <a:t> </a:t>
          </a:r>
          <a:r>
            <a:rPr lang="en-US" dirty="0" err="1"/>
            <a:t>tanggap</a:t>
          </a:r>
          <a:r>
            <a:rPr lang="en-US" dirty="0"/>
            <a:t> </a:t>
          </a:r>
          <a:r>
            <a:rPr lang="en-US" dirty="0" err="1"/>
            <a:t>darurat</a:t>
          </a:r>
          <a:r>
            <a:rPr lang="en-US" dirty="0"/>
            <a:t>, </a:t>
          </a:r>
          <a:r>
            <a:rPr lang="en-US" dirty="0" err="1"/>
            <a:t>termasuk</a:t>
          </a:r>
          <a:r>
            <a:rPr lang="en-US" dirty="0"/>
            <a:t> </a:t>
          </a:r>
          <a:r>
            <a:rPr lang="en-US" dirty="0" err="1"/>
            <a:t>setelah</a:t>
          </a:r>
          <a:r>
            <a:rPr lang="en-US" dirty="0"/>
            <a:t> </a:t>
          </a:r>
          <a:r>
            <a:rPr lang="en-US" dirty="0" err="1"/>
            <a:t>terjadi</a:t>
          </a:r>
          <a:r>
            <a:rPr lang="en-US" dirty="0"/>
            <a:t> </a:t>
          </a:r>
          <a:r>
            <a:rPr lang="en-US" dirty="0" err="1"/>
            <a:t>kondisi</a:t>
          </a:r>
          <a:r>
            <a:rPr lang="en-US" dirty="0"/>
            <a:t> </a:t>
          </a:r>
          <a:r>
            <a:rPr lang="en-US" dirty="0" err="1"/>
            <a:t>darurat</a:t>
          </a:r>
          <a:endParaRPr lang="en-US" dirty="0"/>
        </a:p>
      </dgm:t>
    </dgm:pt>
    <dgm:pt modelId="{AAB5FE51-74CB-4659-87B9-B0072363DD73}" type="parTrans" cxnId="{E870B629-9882-40BA-A0E4-5CB5A6A0F8BE}">
      <dgm:prSet/>
      <dgm:spPr/>
      <dgm:t>
        <a:bodyPr/>
        <a:lstStyle/>
        <a:p>
          <a:endParaRPr lang="en-US"/>
        </a:p>
      </dgm:t>
    </dgm:pt>
    <dgm:pt modelId="{39CAC486-CB36-43C6-A200-3FBD861E5500}" type="sibTrans" cxnId="{E870B629-9882-40BA-A0E4-5CB5A6A0F8BE}">
      <dgm:prSet/>
      <dgm:spPr/>
      <dgm:t>
        <a:bodyPr/>
        <a:lstStyle/>
        <a:p>
          <a:endParaRPr lang="en-US"/>
        </a:p>
      </dgm:t>
    </dgm:pt>
    <dgm:pt modelId="{44878D86-FE33-4C7C-BBC6-A8E7B72C7713}">
      <dgm:prSet/>
      <dgm:spPr/>
      <dgm:t>
        <a:bodyPr/>
        <a:lstStyle/>
        <a:p>
          <a:r>
            <a:rPr lang="en-US" dirty="0" err="1"/>
            <a:t>Mengkomunikasikan</a:t>
          </a:r>
          <a:r>
            <a:rPr lang="en-US" dirty="0"/>
            <a:t> </a:t>
          </a:r>
          <a:r>
            <a:rPr lang="en-US" dirty="0" err="1"/>
            <a:t>dan</a:t>
          </a:r>
          <a:r>
            <a:rPr lang="en-US" dirty="0"/>
            <a:t> </a:t>
          </a:r>
          <a:r>
            <a:rPr lang="en-US" dirty="0" err="1"/>
            <a:t>menyediakan</a:t>
          </a:r>
          <a:r>
            <a:rPr lang="en-US" dirty="0"/>
            <a:t> </a:t>
          </a:r>
          <a:r>
            <a:rPr lang="en-US" dirty="0" err="1"/>
            <a:t>informasi</a:t>
          </a:r>
          <a:r>
            <a:rPr lang="en-US" dirty="0"/>
            <a:t> </a:t>
          </a:r>
          <a:r>
            <a:rPr lang="en-US" dirty="0" err="1"/>
            <a:t>kepada</a:t>
          </a:r>
          <a:r>
            <a:rPr lang="en-US" dirty="0"/>
            <a:t> </a:t>
          </a:r>
          <a:r>
            <a:rPr lang="en-US" dirty="0" err="1"/>
            <a:t>semua</a:t>
          </a:r>
          <a:r>
            <a:rPr lang="en-US" dirty="0"/>
            <a:t> </a:t>
          </a:r>
          <a:r>
            <a:rPr lang="en-US" dirty="0" err="1"/>
            <a:t>pekerja</a:t>
          </a:r>
          <a:endParaRPr lang="en-US" dirty="0"/>
        </a:p>
      </dgm:t>
    </dgm:pt>
    <dgm:pt modelId="{45A17CE1-4F46-4F67-8D6A-2A9A4697C864}" type="parTrans" cxnId="{8932F789-DDF0-4D1C-88C5-5A2E079A512F}">
      <dgm:prSet/>
      <dgm:spPr/>
      <dgm:t>
        <a:bodyPr/>
        <a:lstStyle/>
        <a:p>
          <a:endParaRPr lang="en-US"/>
        </a:p>
      </dgm:t>
    </dgm:pt>
    <dgm:pt modelId="{B84E1A4B-FF14-49DB-A82C-2CDD56EC762C}" type="sibTrans" cxnId="{8932F789-DDF0-4D1C-88C5-5A2E079A512F}">
      <dgm:prSet/>
      <dgm:spPr/>
      <dgm:t>
        <a:bodyPr/>
        <a:lstStyle/>
        <a:p>
          <a:endParaRPr lang="en-US"/>
        </a:p>
      </dgm:t>
    </dgm:pt>
    <dgm:pt modelId="{CB5DFB9F-2E3F-4D2D-8106-9308686BC9D0}">
      <dgm:prSet/>
      <dgm:spPr/>
      <dgm:t>
        <a:bodyPr/>
        <a:lstStyle/>
        <a:p>
          <a:r>
            <a:rPr lang="en-US" dirty="0" err="1"/>
            <a:t>Mengkomunikasikan</a:t>
          </a:r>
          <a:r>
            <a:rPr lang="en-US" dirty="0"/>
            <a:t> </a:t>
          </a:r>
          <a:r>
            <a:rPr lang="en-US" dirty="0" err="1"/>
            <a:t>kepada</a:t>
          </a:r>
          <a:r>
            <a:rPr lang="en-US" dirty="0"/>
            <a:t> </a:t>
          </a:r>
          <a:r>
            <a:rPr lang="en-US" dirty="0" err="1"/>
            <a:t>seluruh</a:t>
          </a:r>
          <a:r>
            <a:rPr lang="en-US" dirty="0"/>
            <a:t> </a:t>
          </a:r>
          <a:r>
            <a:rPr lang="en-US" dirty="0" err="1"/>
            <a:t>kontraktor</a:t>
          </a:r>
          <a:r>
            <a:rPr lang="en-US" dirty="0"/>
            <a:t>, </a:t>
          </a:r>
          <a:r>
            <a:rPr lang="en-US" dirty="0" err="1"/>
            <a:t>tamu</a:t>
          </a:r>
          <a:r>
            <a:rPr lang="en-US" dirty="0"/>
            <a:t>, </a:t>
          </a:r>
          <a:r>
            <a:rPr lang="en-US" dirty="0" err="1"/>
            <a:t>pemadam</a:t>
          </a:r>
          <a:r>
            <a:rPr lang="en-US" dirty="0"/>
            <a:t> </a:t>
          </a:r>
          <a:r>
            <a:rPr lang="en-US" dirty="0" err="1"/>
            <a:t>kebakaran</a:t>
          </a:r>
          <a:r>
            <a:rPr lang="en-US" dirty="0"/>
            <a:t>, </a:t>
          </a:r>
          <a:r>
            <a:rPr lang="en-US" dirty="0" err="1"/>
            <a:t>pihak</a:t>
          </a:r>
          <a:r>
            <a:rPr lang="en-US" dirty="0"/>
            <a:t> </a:t>
          </a:r>
          <a:r>
            <a:rPr lang="en-US" dirty="0" err="1"/>
            <a:t>pemerintah</a:t>
          </a:r>
          <a:r>
            <a:rPr lang="en-US" dirty="0"/>
            <a:t> </a:t>
          </a:r>
          <a:r>
            <a:rPr lang="en-US" dirty="0" err="1"/>
            <a:t>dan</a:t>
          </a:r>
          <a:r>
            <a:rPr lang="en-US" dirty="0"/>
            <a:t> </a:t>
          </a:r>
          <a:r>
            <a:rPr lang="en-US" dirty="0" err="1"/>
            <a:t>masyarakat</a:t>
          </a:r>
          <a:r>
            <a:rPr lang="en-US" dirty="0"/>
            <a:t> </a:t>
          </a:r>
          <a:r>
            <a:rPr lang="en-US" dirty="0" err="1"/>
            <a:t>sekitar</a:t>
          </a:r>
          <a:endParaRPr lang="en-US" dirty="0"/>
        </a:p>
      </dgm:t>
    </dgm:pt>
    <dgm:pt modelId="{41BCBD1D-3319-4AA6-8993-EA01D4B7C83C}" type="parTrans" cxnId="{142E723E-2795-4433-8093-5477B84386E5}">
      <dgm:prSet/>
      <dgm:spPr/>
      <dgm:t>
        <a:bodyPr/>
        <a:lstStyle/>
        <a:p>
          <a:endParaRPr lang="en-US"/>
        </a:p>
      </dgm:t>
    </dgm:pt>
    <dgm:pt modelId="{F628668D-2012-498B-88FC-2D2277C0DE46}" type="sibTrans" cxnId="{142E723E-2795-4433-8093-5477B84386E5}">
      <dgm:prSet/>
      <dgm:spPr/>
      <dgm:t>
        <a:bodyPr/>
        <a:lstStyle/>
        <a:p>
          <a:endParaRPr lang="en-US"/>
        </a:p>
      </dgm:t>
    </dgm:pt>
    <dgm:pt modelId="{6419C0F6-3831-4D50-923B-CE41093E37B8}">
      <dgm:prSet/>
      <dgm:spPr/>
      <dgm:t>
        <a:bodyPr/>
        <a:lstStyle/>
        <a:p>
          <a:r>
            <a:rPr lang="en-US" dirty="0" err="1"/>
            <a:t>Mempertimbangkan</a:t>
          </a:r>
          <a:r>
            <a:rPr lang="en-US" dirty="0"/>
            <a:t> </a:t>
          </a:r>
          <a:r>
            <a:rPr lang="en-US" dirty="0" err="1"/>
            <a:t>pihak</a:t>
          </a:r>
          <a:r>
            <a:rPr lang="en-US" dirty="0"/>
            <a:t> </a:t>
          </a:r>
          <a:r>
            <a:rPr lang="en-US" dirty="0" err="1"/>
            <a:t>berkepentingan</a:t>
          </a:r>
          <a:r>
            <a:rPr lang="en-US" dirty="0"/>
            <a:t> lain </a:t>
          </a:r>
          <a:r>
            <a:rPr lang="en-US" dirty="0" err="1"/>
            <a:t>didalam</a:t>
          </a:r>
          <a:r>
            <a:rPr lang="en-US" dirty="0"/>
            <a:t> </a:t>
          </a:r>
          <a:r>
            <a:rPr lang="en-US" dirty="0" err="1"/>
            <a:t>rencana</a:t>
          </a:r>
          <a:r>
            <a:rPr lang="en-US" dirty="0"/>
            <a:t> </a:t>
          </a:r>
          <a:r>
            <a:rPr lang="en-US" dirty="0" err="1"/>
            <a:t>tanggap</a:t>
          </a:r>
          <a:r>
            <a:rPr lang="en-US" dirty="0"/>
            <a:t> </a:t>
          </a:r>
          <a:r>
            <a:rPr lang="en-US" dirty="0" err="1"/>
            <a:t>darurat</a:t>
          </a:r>
          <a:endParaRPr lang="en-US" dirty="0"/>
        </a:p>
      </dgm:t>
    </dgm:pt>
    <dgm:pt modelId="{DD3EE4CF-3483-486B-83F4-BCE54B94A402}" type="parTrans" cxnId="{F6D8718D-43F1-4830-B51D-B797A57871C0}">
      <dgm:prSet/>
      <dgm:spPr/>
      <dgm:t>
        <a:bodyPr/>
        <a:lstStyle/>
        <a:p>
          <a:endParaRPr lang="en-US"/>
        </a:p>
      </dgm:t>
    </dgm:pt>
    <dgm:pt modelId="{4E02A23C-D381-49F6-89C0-CA47FEE5F32B}" type="sibTrans" cxnId="{F6D8718D-43F1-4830-B51D-B797A57871C0}">
      <dgm:prSet/>
      <dgm:spPr/>
      <dgm:t>
        <a:bodyPr/>
        <a:lstStyle/>
        <a:p>
          <a:endParaRPr lang="en-US"/>
        </a:p>
      </dgm:t>
    </dgm:pt>
    <dgm:pt modelId="{CFB94C23-DD1A-4F22-9CBE-0DA423195CB3}" type="pres">
      <dgm:prSet presAssocID="{5599BA11-BFA1-4B6A-9BE8-2848ECAA1CCA}" presName="Name0" presStyleCnt="0">
        <dgm:presLayoutVars>
          <dgm:chMax val="7"/>
          <dgm:chPref val="7"/>
          <dgm:dir/>
        </dgm:presLayoutVars>
      </dgm:prSet>
      <dgm:spPr/>
    </dgm:pt>
    <dgm:pt modelId="{4FFDE489-C697-4A8D-B7D1-405E7D719135}" type="pres">
      <dgm:prSet presAssocID="{5599BA11-BFA1-4B6A-9BE8-2848ECAA1CCA}" presName="Name1" presStyleCnt="0"/>
      <dgm:spPr/>
    </dgm:pt>
    <dgm:pt modelId="{3E77C0CE-FEEE-41AA-A800-64F30F7B00BB}" type="pres">
      <dgm:prSet presAssocID="{5599BA11-BFA1-4B6A-9BE8-2848ECAA1CCA}" presName="cycle" presStyleCnt="0"/>
      <dgm:spPr/>
    </dgm:pt>
    <dgm:pt modelId="{E604956C-34A9-42C2-AD5C-5D65C9F2A01A}" type="pres">
      <dgm:prSet presAssocID="{5599BA11-BFA1-4B6A-9BE8-2848ECAA1CCA}" presName="srcNode" presStyleLbl="node1" presStyleIdx="0" presStyleCnt="7"/>
      <dgm:spPr/>
    </dgm:pt>
    <dgm:pt modelId="{B52F07FA-85CE-43C6-A469-B816524C61D6}" type="pres">
      <dgm:prSet presAssocID="{5599BA11-BFA1-4B6A-9BE8-2848ECAA1CCA}" presName="conn" presStyleLbl="parChTrans1D2" presStyleIdx="0" presStyleCnt="1"/>
      <dgm:spPr/>
    </dgm:pt>
    <dgm:pt modelId="{5E950906-56DA-402F-A0C5-45F360CBCBCF}" type="pres">
      <dgm:prSet presAssocID="{5599BA11-BFA1-4B6A-9BE8-2848ECAA1CCA}" presName="extraNode" presStyleLbl="node1" presStyleIdx="0" presStyleCnt="7"/>
      <dgm:spPr/>
    </dgm:pt>
    <dgm:pt modelId="{A8E08DC9-C253-48C9-BE5C-F8284FAF06D1}" type="pres">
      <dgm:prSet presAssocID="{5599BA11-BFA1-4B6A-9BE8-2848ECAA1CCA}" presName="dstNode" presStyleLbl="node1" presStyleIdx="0" presStyleCnt="7"/>
      <dgm:spPr/>
    </dgm:pt>
    <dgm:pt modelId="{D4C2EC5A-AD83-471D-964C-7E9EC99405E6}" type="pres">
      <dgm:prSet presAssocID="{88AD789D-1977-4358-93B0-5DE004E339DA}" presName="text_1" presStyleLbl="node1" presStyleIdx="0" presStyleCnt="7">
        <dgm:presLayoutVars>
          <dgm:bulletEnabled val="1"/>
        </dgm:presLayoutVars>
      </dgm:prSet>
      <dgm:spPr/>
    </dgm:pt>
    <dgm:pt modelId="{2EA84BFC-F1EA-4703-864A-2633CD1379A6}" type="pres">
      <dgm:prSet presAssocID="{88AD789D-1977-4358-93B0-5DE004E339DA}" presName="accent_1" presStyleCnt="0"/>
      <dgm:spPr/>
    </dgm:pt>
    <dgm:pt modelId="{95F4BCEE-8E31-4CBE-B04A-E4BF38E15816}" type="pres">
      <dgm:prSet presAssocID="{88AD789D-1977-4358-93B0-5DE004E339DA}" presName="accentRepeatNode" presStyleLbl="solidFgAcc1" presStyleIdx="0" presStyleCnt="7"/>
      <dgm:spPr/>
    </dgm:pt>
    <dgm:pt modelId="{C3FA9EFB-A910-4921-A034-E46CBC9A801F}" type="pres">
      <dgm:prSet presAssocID="{BCA7290C-4599-4D38-AC0B-C846ACF1C72A}" presName="text_2" presStyleLbl="node1" presStyleIdx="1" presStyleCnt="7">
        <dgm:presLayoutVars>
          <dgm:bulletEnabled val="1"/>
        </dgm:presLayoutVars>
      </dgm:prSet>
      <dgm:spPr/>
    </dgm:pt>
    <dgm:pt modelId="{E546B3E2-44D8-46CE-B441-073E6A93AC42}" type="pres">
      <dgm:prSet presAssocID="{BCA7290C-4599-4D38-AC0B-C846ACF1C72A}" presName="accent_2" presStyleCnt="0"/>
      <dgm:spPr/>
    </dgm:pt>
    <dgm:pt modelId="{C5E59CB2-BB84-4584-BA8E-FED2BF9B1170}" type="pres">
      <dgm:prSet presAssocID="{BCA7290C-4599-4D38-AC0B-C846ACF1C72A}" presName="accentRepeatNode" presStyleLbl="solidFgAcc1" presStyleIdx="1" presStyleCnt="7"/>
      <dgm:spPr/>
    </dgm:pt>
    <dgm:pt modelId="{BD3F082B-AAAC-456C-828C-7D1142B97BFC}" type="pres">
      <dgm:prSet presAssocID="{5A5A9A1D-8B2C-4336-84DF-7AA933587A17}" presName="text_3" presStyleLbl="node1" presStyleIdx="2" presStyleCnt="7">
        <dgm:presLayoutVars>
          <dgm:bulletEnabled val="1"/>
        </dgm:presLayoutVars>
      </dgm:prSet>
      <dgm:spPr/>
    </dgm:pt>
    <dgm:pt modelId="{1E34597D-C9F0-4C49-95DF-184487AA4CE6}" type="pres">
      <dgm:prSet presAssocID="{5A5A9A1D-8B2C-4336-84DF-7AA933587A17}" presName="accent_3" presStyleCnt="0"/>
      <dgm:spPr/>
    </dgm:pt>
    <dgm:pt modelId="{FC75FB52-9530-4241-AEC7-F35521F2084C}" type="pres">
      <dgm:prSet presAssocID="{5A5A9A1D-8B2C-4336-84DF-7AA933587A17}" presName="accentRepeatNode" presStyleLbl="solidFgAcc1" presStyleIdx="2" presStyleCnt="7"/>
      <dgm:spPr/>
    </dgm:pt>
    <dgm:pt modelId="{E23415E8-32FA-4EBB-B112-1B05BB5A85E7}" type="pres">
      <dgm:prSet presAssocID="{68B202E0-A29F-4209-959C-2E5D253C7E89}" presName="text_4" presStyleLbl="node1" presStyleIdx="3" presStyleCnt="7">
        <dgm:presLayoutVars>
          <dgm:bulletEnabled val="1"/>
        </dgm:presLayoutVars>
      </dgm:prSet>
      <dgm:spPr/>
    </dgm:pt>
    <dgm:pt modelId="{30EACDEA-5976-4C1E-800C-FE24A2C56E42}" type="pres">
      <dgm:prSet presAssocID="{68B202E0-A29F-4209-959C-2E5D253C7E89}" presName="accent_4" presStyleCnt="0"/>
      <dgm:spPr/>
    </dgm:pt>
    <dgm:pt modelId="{856B4D6D-B1DB-48C5-8393-A544D98091A8}" type="pres">
      <dgm:prSet presAssocID="{68B202E0-A29F-4209-959C-2E5D253C7E89}" presName="accentRepeatNode" presStyleLbl="solidFgAcc1" presStyleIdx="3" presStyleCnt="7"/>
      <dgm:spPr/>
    </dgm:pt>
    <dgm:pt modelId="{5C04F4D9-74B0-4286-85E3-A988CAF8B3AB}" type="pres">
      <dgm:prSet presAssocID="{44878D86-FE33-4C7C-BBC6-A8E7B72C7713}" presName="text_5" presStyleLbl="node1" presStyleIdx="4" presStyleCnt="7">
        <dgm:presLayoutVars>
          <dgm:bulletEnabled val="1"/>
        </dgm:presLayoutVars>
      </dgm:prSet>
      <dgm:spPr/>
    </dgm:pt>
    <dgm:pt modelId="{003E7892-16E2-4E0D-AF4E-DFFC4BBED2ED}" type="pres">
      <dgm:prSet presAssocID="{44878D86-FE33-4C7C-BBC6-A8E7B72C7713}" presName="accent_5" presStyleCnt="0"/>
      <dgm:spPr/>
    </dgm:pt>
    <dgm:pt modelId="{D2AEE146-B335-4226-B404-241DC57DB555}" type="pres">
      <dgm:prSet presAssocID="{44878D86-FE33-4C7C-BBC6-A8E7B72C7713}" presName="accentRepeatNode" presStyleLbl="solidFgAcc1" presStyleIdx="4" presStyleCnt="7"/>
      <dgm:spPr/>
    </dgm:pt>
    <dgm:pt modelId="{473898D2-043C-4814-A0EB-64349E744D6B}" type="pres">
      <dgm:prSet presAssocID="{CB5DFB9F-2E3F-4D2D-8106-9308686BC9D0}" presName="text_6" presStyleLbl="node1" presStyleIdx="5" presStyleCnt="7">
        <dgm:presLayoutVars>
          <dgm:bulletEnabled val="1"/>
        </dgm:presLayoutVars>
      </dgm:prSet>
      <dgm:spPr/>
    </dgm:pt>
    <dgm:pt modelId="{D1AE1A53-1BA5-4151-9E2E-7F5E5E956222}" type="pres">
      <dgm:prSet presAssocID="{CB5DFB9F-2E3F-4D2D-8106-9308686BC9D0}" presName="accent_6" presStyleCnt="0"/>
      <dgm:spPr/>
    </dgm:pt>
    <dgm:pt modelId="{15A5304F-95A1-48C5-9399-E8AFEAEC9ABD}" type="pres">
      <dgm:prSet presAssocID="{CB5DFB9F-2E3F-4D2D-8106-9308686BC9D0}" presName="accentRepeatNode" presStyleLbl="solidFgAcc1" presStyleIdx="5" presStyleCnt="7"/>
      <dgm:spPr/>
    </dgm:pt>
    <dgm:pt modelId="{C28F0828-5FC6-4240-8E3B-6DD6CD2B8BDA}" type="pres">
      <dgm:prSet presAssocID="{6419C0F6-3831-4D50-923B-CE41093E37B8}" presName="text_7" presStyleLbl="node1" presStyleIdx="6" presStyleCnt="7">
        <dgm:presLayoutVars>
          <dgm:bulletEnabled val="1"/>
        </dgm:presLayoutVars>
      </dgm:prSet>
      <dgm:spPr/>
    </dgm:pt>
    <dgm:pt modelId="{59801C69-AF39-4858-A0AF-DB1F7011E335}" type="pres">
      <dgm:prSet presAssocID="{6419C0F6-3831-4D50-923B-CE41093E37B8}" presName="accent_7" presStyleCnt="0"/>
      <dgm:spPr/>
    </dgm:pt>
    <dgm:pt modelId="{AEDAE08E-691A-4031-A763-BD44B310A11C}" type="pres">
      <dgm:prSet presAssocID="{6419C0F6-3831-4D50-923B-CE41093E37B8}" presName="accentRepeatNode" presStyleLbl="solidFgAcc1" presStyleIdx="6" presStyleCnt="7"/>
      <dgm:spPr/>
    </dgm:pt>
  </dgm:ptLst>
  <dgm:cxnLst>
    <dgm:cxn modelId="{19B6910C-095F-4125-AEE0-12393A47FE1A}" type="presOf" srcId="{5A5A9A1D-8B2C-4336-84DF-7AA933587A17}" destId="{BD3F082B-AAAC-456C-828C-7D1142B97BFC}" srcOrd="0" destOrd="0" presId="urn:microsoft.com/office/officeart/2008/layout/VerticalCurvedList"/>
    <dgm:cxn modelId="{3A4E1513-EDB5-4461-85EF-2733F25E9F1E}" srcId="{5599BA11-BFA1-4B6A-9BE8-2848ECAA1CCA}" destId="{5A5A9A1D-8B2C-4336-84DF-7AA933587A17}" srcOrd="2" destOrd="0" parTransId="{85249ED8-F030-4C82-96F7-F0B576D7A8F7}" sibTransId="{C8027201-21B7-4BB8-8AA8-DD442EF4E85E}"/>
    <dgm:cxn modelId="{E870B629-9882-40BA-A0E4-5CB5A6A0F8BE}" srcId="{5599BA11-BFA1-4B6A-9BE8-2848ECAA1CCA}" destId="{68B202E0-A29F-4209-959C-2E5D253C7E89}" srcOrd="3" destOrd="0" parTransId="{AAB5FE51-74CB-4659-87B9-B0072363DD73}" sibTransId="{39CAC486-CB36-43C6-A200-3FBD861E5500}"/>
    <dgm:cxn modelId="{142E723E-2795-4433-8093-5477B84386E5}" srcId="{5599BA11-BFA1-4B6A-9BE8-2848ECAA1CCA}" destId="{CB5DFB9F-2E3F-4D2D-8106-9308686BC9D0}" srcOrd="5" destOrd="0" parTransId="{41BCBD1D-3319-4AA6-8993-EA01D4B7C83C}" sibTransId="{F628668D-2012-498B-88FC-2D2277C0DE46}"/>
    <dgm:cxn modelId="{B64E9641-F540-4DB5-B4FC-DC2DCFD4A3AA}" type="presOf" srcId="{68B202E0-A29F-4209-959C-2E5D253C7E89}" destId="{E23415E8-32FA-4EBB-B112-1B05BB5A85E7}" srcOrd="0" destOrd="0" presId="urn:microsoft.com/office/officeart/2008/layout/VerticalCurvedList"/>
    <dgm:cxn modelId="{71EEE542-CF39-4F06-B1A4-C7D3217C5465}" type="presOf" srcId="{CB5DFB9F-2E3F-4D2D-8106-9308686BC9D0}" destId="{473898D2-043C-4814-A0EB-64349E744D6B}" srcOrd="0" destOrd="0" presId="urn:microsoft.com/office/officeart/2008/layout/VerticalCurvedList"/>
    <dgm:cxn modelId="{914E2849-EC4D-49CA-8AB4-B1B342B958A5}" type="presOf" srcId="{BCA7290C-4599-4D38-AC0B-C846ACF1C72A}" destId="{C3FA9EFB-A910-4921-A034-E46CBC9A801F}" srcOrd="0" destOrd="0" presId="urn:microsoft.com/office/officeart/2008/layout/VerticalCurvedList"/>
    <dgm:cxn modelId="{5A77FA4B-C676-488E-857D-DA1F435B419A}" type="presOf" srcId="{44878D86-FE33-4C7C-BBC6-A8E7B72C7713}" destId="{5C04F4D9-74B0-4286-85E3-A988CAF8B3AB}" srcOrd="0" destOrd="0" presId="urn:microsoft.com/office/officeart/2008/layout/VerticalCurvedList"/>
    <dgm:cxn modelId="{E1343359-834E-40AA-9C60-732461ED5BE8}" srcId="{5599BA11-BFA1-4B6A-9BE8-2848ECAA1CCA}" destId="{BCA7290C-4599-4D38-AC0B-C846ACF1C72A}" srcOrd="1" destOrd="0" parTransId="{9C65DDC6-4A11-4909-BE24-3A49ED3DFE90}" sibTransId="{864D051B-C62E-43BC-8E7C-DD616FE80245}"/>
    <dgm:cxn modelId="{8932F789-DDF0-4D1C-88C5-5A2E079A512F}" srcId="{5599BA11-BFA1-4B6A-9BE8-2848ECAA1CCA}" destId="{44878D86-FE33-4C7C-BBC6-A8E7B72C7713}" srcOrd="4" destOrd="0" parTransId="{45A17CE1-4F46-4F67-8D6A-2A9A4697C864}" sibTransId="{B84E1A4B-FF14-49DB-A82C-2CDD56EC762C}"/>
    <dgm:cxn modelId="{F6D8718D-43F1-4830-B51D-B797A57871C0}" srcId="{5599BA11-BFA1-4B6A-9BE8-2848ECAA1CCA}" destId="{6419C0F6-3831-4D50-923B-CE41093E37B8}" srcOrd="6" destOrd="0" parTransId="{DD3EE4CF-3483-486B-83F4-BCE54B94A402}" sibTransId="{4E02A23C-D381-49F6-89C0-CA47FEE5F32B}"/>
    <dgm:cxn modelId="{8A8C8B8D-416B-44CE-B96D-41C353344D2E}" type="presOf" srcId="{88AD789D-1977-4358-93B0-5DE004E339DA}" destId="{D4C2EC5A-AD83-471D-964C-7E9EC99405E6}" srcOrd="0" destOrd="0" presId="urn:microsoft.com/office/officeart/2008/layout/VerticalCurvedList"/>
    <dgm:cxn modelId="{110764B5-32C6-4905-BAC4-25BBE3D7C133}" type="presOf" srcId="{DEAE7B42-79DA-4CBC-AB8E-D0B03B105E78}" destId="{B52F07FA-85CE-43C6-A469-B816524C61D6}" srcOrd="0" destOrd="0" presId="urn:microsoft.com/office/officeart/2008/layout/VerticalCurvedList"/>
    <dgm:cxn modelId="{5F9A6FCA-E88D-4ACA-B9D8-3D1FFFA07543}" type="presOf" srcId="{6419C0F6-3831-4D50-923B-CE41093E37B8}" destId="{C28F0828-5FC6-4240-8E3B-6DD6CD2B8BDA}" srcOrd="0" destOrd="0" presId="urn:microsoft.com/office/officeart/2008/layout/VerticalCurvedList"/>
    <dgm:cxn modelId="{369741D8-BFE1-4A5D-AFBA-9343BD82F530}" srcId="{5599BA11-BFA1-4B6A-9BE8-2848ECAA1CCA}" destId="{88AD789D-1977-4358-93B0-5DE004E339DA}" srcOrd="0" destOrd="0" parTransId="{4CC1EFE6-65C7-4F93-AF8E-ABCEA4BE6180}" sibTransId="{DEAE7B42-79DA-4CBC-AB8E-D0B03B105E78}"/>
    <dgm:cxn modelId="{489447EB-85E8-4EA2-B949-93E8A781A1DD}" type="presOf" srcId="{5599BA11-BFA1-4B6A-9BE8-2848ECAA1CCA}" destId="{CFB94C23-DD1A-4F22-9CBE-0DA423195CB3}" srcOrd="0" destOrd="0" presId="urn:microsoft.com/office/officeart/2008/layout/VerticalCurvedList"/>
    <dgm:cxn modelId="{3AE7B352-4D99-4DB7-B44C-3BC2DF28BD5C}" type="presParOf" srcId="{CFB94C23-DD1A-4F22-9CBE-0DA423195CB3}" destId="{4FFDE489-C697-4A8D-B7D1-405E7D719135}" srcOrd="0" destOrd="0" presId="urn:microsoft.com/office/officeart/2008/layout/VerticalCurvedList"/>
    <dgm:cxn modelId="{0AD1AF37-BEC8-436C-A1CE-7E79B146D7F8}" type="presParOf" srcId="{4FFDE489-C697-4A8D-B7D1-405E7D719135}" destId="{3E77C0CE-FEEE-41AA-A800-64F30F7B00BB}" srcOrd="0" destOrd="0" presId="urn:microsoft.com/office/officeart/2008/layout/VerticalCurvedList"/>
    <dgm:cxn modelId="{D7AC4151-FCCC-4393-9FC9-9E3536BBA21B}" type="presParOf" srcId="{3E77C0CE-FEEE-41AA-A800-64F30F7B00BB}" destId="{E604956C-34A9-42C2-AD5C-5D65C9F2A01A}" srcOrd="0" destOrd="0" presId="urn:microsoft.com/office/officeart/2008/layout/VerticalCurvedList"/>
    <dgm:cxn modelId="{C916230C-972B-4F9C-BCD8-837B04792C14}" type="presParOf" srcId="{3E77C0CE-FEEE-41AA-A800-64F30F7B00BB}" destId="{B52F07FA-85CE-43C6-A469-B816524C61D6}" srcOrd="1" destOrd="0" presId="urn:microsoft.com/office/officeart/2008/layout/VerticalCurvedList"/>
    <dgm:cxn modelId="{81A73AF5-2EA8-4FF4-BA40-2D7D3BAE9F84}" type="presParOf" srcId="{3E77C0CE-FEEE-41AA-A800-64F30F7B00BB}" destId="{5E950906-56DA-402F-A0C5-45F360CBCBCF}" srcOrd="2" destOrd="0" presId="urn:microsoft.com/office/officeart/2008/layout/VerticalCurvedList"/>
    <dgm:cxn modelId="{E4E527A5-D6CD-4DFB-9F08-FD2D17A179B4}" type="presParOf" srcId="{3E77C0CE-FEEE-41AA-A800-64F30F7B00BB}" destId="{A8E08DC9-C253-48C9-BE5C-F8284FAF06D1}" srcOrd="3" destOrd="0" presId="urn:microsoft.com/office/officeart/2008/layout/VerticalCurvedList"/>
    <dgm:cxn modelId="{D7A66763-830F-4DB5-B851-185A8363D7EF}" type="presParOf" srcId="{4FFDE489-C697-4A8D-B7D1-405E7D719135}" destId="{D4C2EC5A-AD83-471D-964C-7E9EC99405E6}" srcOrd="1" destOrd="0" presId="urn:microsoft.com/office/officeart/2008/layout/VerticalCurvedList"/>
    <dgm:cxn modelId="{3EBC625E-DF84-4671-9CBB-C29FF8DC00A7}" type="presParOf" srcId="{4FFDE489-C697-4A8D-B7D1-405E7D719135}" destId="{2EA84BFC-F1EA-4703-864A-2633CD1379A6}" srcOrd="2" destOrd="0" presId="urn:microsoft.com/office/officeart/2008/layout/VerticalCurvedList"/>
    <dgm:cxn modelId="{ADE0B8D3-159C-4CF6-9C06-99C80152D5EE}" type="presParOf" srcId="{2EA84BFC-F1EA-4703-864A-2633CD1379A6}" destId="{95F4BCEE-8E31-4CBE-B04A-E4BF38E15816}" srcOrd="0" destOrd="0" presId="urn:microsoft.com/office/officeart/2008/layout/VerticalCurvedList"/>
    <dgm:cxn modelId="{3B4EBEC9-0EB4-4A82-8F79-E1F77820AA2E}" type="presParOf" srcId="{4FFDE489-C697-4A8D-B7D1-405E7D719135}" destId="{C3FA9EFB-A910-4921-A034-E46CBC9A801F}" srcOrd="3" destOrd="0" presId="urn:microsoft.com/office/officeart/2008/layout/VerticalCurvedList"/>
    <dgm:cxn modelId="{1719EB65-DAB6-4765-AF14-280AC3E8143D}" type="presParOf" srcId="{4FFDE489-C697-4A8D-B7D1-405E7D719135}" destId="{E546B3E2-44D8-46CE-B441-073E6A93AC42}" srcOrd="4" destOrd="0" presId="urn:microsoft.com/office/officeart/2008/layout/VerticalCurvedList"/>
    <dgm:cxn modelId="{6386C85B-1EFE-41A3-8EB4-E8AEDED7B405}" type="presParOf" srcId="{E546B3E2-44D8-46CE-B441-073E6A93AC42}" destId="{C5E59CB2-BB84-4584-BA8E-FED2BF9B1170}" srcOrd="0" destOrd="0" presId="urn:microsoft.com/office/officeart/2008/layout/VerticalCurvedList"/>
    <dgm:cxn modelId="{F7CD1D55-C9A8-407E-AD00-F0CCC019AE33}" type="presParOf" srcId="{4FFDE489-C697-4A8D-B7D1-405E7D719135}" destId="{BD3F082B-AAAC-456C-828C-7D1142B97BFC}" srcOrd="5" destOrd="0" presId="urn:microsoft.com/office/officeart/2008/layout/VerticalCurvedList"/>
    <dgm:cxn modelId="{B1EB4F99-3FF0-4911-8B5A-0668CC1343EB}" type="presParOf" srcId="{4FFDE489-C697-4A8D-B7D1-405E7D719135}" destId="{1E34597D-C9F0-4C49-95DF-184487AA4CE6}" srcOrd="6" destOrd="0" presId="urn:microsoft.com/office/officeart/2008/layout/VerticalCurvedList"/>
    <dgm:cxn modelId="{DBD88EDF-8ACA-40A3-BB8B-DED58996D2BC}" type="presParOf" srcId="{1E34597D-C9F0-4C49-95DF-184487AA4CE6}" destId="{FC75FB52-9530-4241-AEC7-F35521F2084C}" srcOrd="0" destOrd="0" presId="urn:microsoft.com/office/officeart/2008/layout/VerticalCurvedList"/>
    <dgm:cxn modelId="{3D7FCAB3-F298-4BEE-99C7-D186FD80D862}" type="presParOf" srcId="{4FFDE489-C697-4A8D-B7D1-405E7D719135}" destId="{E23415E8-32FA-4EBB-B112-1B05BB5A85E7}" srcOrd="7" destOrd="0" presId="urn:microsoft.com/office/officeart/2008/layout/VerticalCurvedList"/>
    <dgm:cxn modelId="{7D696B4B-C963-414D-93EA-96DB0B774383}" type="presParOf" srcId="{4FFDE489-C697-4A8D-B7D1-405E7D719135}" destId="{30EACDEA-5976-4C1E-800C-FE24A2C56E42}" srcOrd="8" destOrd="0" presId="urn:microsoft.com/office/officeart/2008/layout/VerticalCurvedList"/>
    <dgm:cxn modelId="{A23926E5-9400-4F63-9FAA-DEFE2DE750BE}" type="presParOf" srcId="{30EACDEA-5976-4C1E-800C-FE24A2C56E42}" destId="{856B4D6D-B1DB-48C5-8393-A544D98091A8}" srcOrd="0" destOrd="0" presId="urn:microsoft.com/office/officeart/2008/layout/VerticalCurvedList"/>
    <dgm:cxn modelId="{3A1C2C49-81B3-416C-8614-995401B4A4AE}" type="presParOf" srcId="{4FFDE489-C697-4A8D-B7D1-405E7D719135}" destId="{5C04F4D9-74B0-4286-85E3-A988CAF8B3AB}" srcOrd="9" destOrd="0" presId="urn:microsoft.com/office/officeart/2008/layout/VerticalCurvedList"/>
    <dgm:cxn modelId="{184B6A84-7CD4-42A9-B9E8-B51D007E8A31}" type="presParOf" srcId="{4FFDE489-C697-4A8D-B7D1-405E7D719135}" destId="{003E7892-16E2-4E0D-AF4E-DFFC4BBED2ED}" srcOrd="10" destOrd="0" presId="urn:microsoft.com/office/officeart/2008/layout/VerticalCurvedList"/>
    <dgm:cxn modelId="{A8EF3856-8F59-4C38-9B44-DF73B66AA4EA}" type="presParOf" srcId="{003E7892-16E2-4E0D-AF4E-DFFC4BBED2ED}" destId="{D2AEE146-B335-4226-B404-241DC57DB555}" srcOrd="0" destOrd="0" presId="urn:microsoft.com/office/officeart/2008/layout/VerticalCurvedList"/>
    <dgm:cxn modelId="{4B814BFE-4A3C-47C0-9349-23CB49B24485}" type="presParOf" srcId="{4FFDE489-C697-4A8D-B7D1-405E7D719135}" destId="{473898D2-043C-4814-A0EB-64349E744D6B}" srcOrd="11" destOrd="0" presId="urn:microsoft.com/office/officeart/2008/layout/VerticalCurvedList"/>
    <dgm:cxn modelId="{59C36AC0-1F92-4579-9BAB-E9D26F5423CE}" type="presParOf" srcId="{4FFDE489-C697-4A8D-B7D1-405E7D719135}" destId="{D1AE1A53-1BA5-4151-9E2E-7F5E5E956222}" srcOrd="12" destOrd="0" presId="urn:microsoft.com/office/officeart/2008/layout/VerticalCurvedList"/>
    <dgm:cxn modelId="{FAF300F1-ABA7-449B-8B58-1980AA4538A0}" type="presParOf" srcId="{D1AE1A53-1BA5-4151-9E2E-7F5E5E956222}" destId="{15A5304F-95A1-48C5-9399-E8AFEAEC9ABD}" srcOrd="0" destOrd="0" presId="urn:microsoft.com/office/officeart/2008/layout/VerticalCurvedList"/>
    <dgm:cxn modelId="{042F6F75-A224-4AD2-A8CD-DAD3187BB5AE}" type="presParOf" srcId="{4FFDE489-C697-4A8D-B7D1-405E7D719135}" destId="{C28F0828-5FC6-4240-8E3B-6DD6CD2B8BDA}" srcOrd="13" destOrd="0" presId="urn:microsoft.com/office/officeart/2008/layout/VerticalCurvedList"/>
    <dgm:cxn modelId="{4EAC376E-A147-41BD-8E8C-6C97A5087C6D}" type="presParOf" srcId="{4FFDE489-C697-4A8D-B7D1-405E7D719135}" destId="{59801C69-AF39-4858-A0AF-DB1F7011E335}" srcOrd="14" destOrd="0" presId="urn:microsoft.com/office/officeart/2008/layout/VerticalCurvedList"/>
    <dgm:cxn modelId="{CD60EC08-5F1A-4191-93F5-F309CE45B8FE}" type="presParOf" srcId="{59801C69-AF39-4858-A0AF-DB1F7011E335}" destId="{AEDAE08E-691A-4031-A763-BD44B310A11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156D66-2F3B-4D42-9CB4-B3EBAC1CF943}" type="doc">
      <dgm:prSet loTypeId="urn:microsoft.com/office/officeart/2008/layout/VerticalAccentList" loCatId="list" qsTypeId="urn:microsoft.com/office/officeart/2005/8/quickstyle/simple1" qsCatId="simple" csTypeId="urn:microsoft.com/office/officeart/2005/8/colors/colorful4" csCatId="colorful" phldr="1"/>
      <dgm:spPr/>
      <dgm:t>
        <a:bodyPr/>
        <a:lstStyle/>
        <a:p>
          <a:endParaRPr lang="en-US"/>
        </a:p>
      </dgm:t>
    </dgm:pt>
    <dgm:pt modelId="{1BB0BCAE-F287-4F03-AA6C-B2C82104F51E}">
      <dgm:prSet phldrT="[Text]"/>
      <dgm:spPr/>
      <dgm:t>
        <a:bodyPr/>
        <a:lstStyle/>
        <a:p>
          <a:r>
            <a:rPr lang="en-US" dirty="0" err="1"/>
            <a:t>Pemantauan</a:t>
          </a:r>
          <a:r>
            <a:rPr lang="en-US" dirty="0"/>
            <a:t>, </a:t>
          </a:r>
          <a:r>
            <a:rPr lang="en-US" dirty="0" err="1"/>
            <a:t>Pengukuran</a:t>
          </a:r>
          <a:r>
            <a:rPr lang="en-US" dirty="0"/>
            <a:t>, </a:t>
          </a:r>
          <a:r>
            <a:rPr lang="en-US" dirty="0" err="1"/>
            <a:t>Analisis</a:t>
          </a:r>
          <a:r>
            <a:rPr lang="en-US" dirty="0"/>
            <a:t> </a:t>
          </a:r>
          <a:r>
            <a:rPr lang="en-US" dirty="0" err="1"/>
            <a:t>dan</a:t>
          </a:r>
          <a:r>
            <a:rPr lang="en-US" dirty="0"/>
            <a:t> </a:t>
          </a:r>
          <a:r>
            <a:rPr lang="en-US" dirty="0" err="1"/>
            <a:t>Evaluasi</a:t>
          </a:r>
          <a:r>
            <a:rPr lang="en-US" dirty="0"/>
            <a:t> </a:t>
          </a:r>
          <a:r>
            <a:rPr lang="en-US" dirty="0" err="1"/>
            <a:t>Kinerja</a:t>
          </a:r>
          <a:endParaRPr lang="en-US" dirty="0"/>
        </a:p>
      </dgm:t>
    </dgm:pt>
    <dgm:pt modelId="{D45D94EB-A6B5-442F-A364-2B56CB099465}" type="parTrans" cxnId="{C09DD0B1-0C82-4066-9732-DA27623DB72C}">
      <dgm:prSet/>
      <dgm:spPr/>
      <dgm:t>
        <a:bodyPr/>
        <a:lstStyle/>
        <a:p>
          <a:endParaRPr lang="en-US"/>
        </a:p>
      </dgm:t>
    </dgm:pt>
    <dgm:pt modelId="{D75F4EA7-66C6-4756-A961-7EE49F6C9791}" type="sibTrans" cxnId="{C09DD0B1-0C82-4066-9732-DA27623DB72C}">
      <dgm:prSet/>
      <dgm:spPr/>
      <dgm:t>
        <a:bodyPr/>
        <a:lstStyle/>
        <a:p>
          <a:endParaRPr lang="en-US"/>
        </a:p>
      </dgm:t>
    </dgm:pt>
    <dgm:pt modelId="{F5025980-0FAB-43C3-86B9-191788E784B0}">
      <dgm:prSet phldrT="[Text]"/>
      <dgm:spPr/>
      <dgm:t>
        <a:bodyPr/>
        <a:lstStyle/>
        <a:p>
          <a:r>
            <a:rPr lang="en-US" dirty="0"/>
            <a:t>Audit Internal</a:t>
          </a:r>
        </a:p>
      </dgm:t>
    </dgm:pt>
    <dgm:pt modelId="{6FF8B009-2003-4E1F-85E1-9EAB780E3959}" type="parTrans" cxnId="{7BD35C33-273D-4363-8D49-C3489FD03A58}">
      <dgm:prSet/>
      <dgm:spPr/>
      <dgm:t>
        <a:bodyPr/>
        <a:lstStyle/>
        <a:p>
          <a:endParaRPr lang="en-US"/>
        </a:p>
      </dgm:t>
    </dgm:pt>
    <dgm:pt modelId="{CC468BB1-F13C-4ABD-B5C7-BBB3D3ABA687}" type="sibTrans" cxnId="{7BD35C33-273D-4363-8D49-C3489FD03A58}">
      <dgm:prSet/>
      <dgm:spPr/>
      <dgm:t>
        <a:bodyPr/>
        <a:lstStyle/>
        <a:p>
          <a:endParaRPr lang="en-US"/>
        </a:p>
      </dgm:t>
    </dgm:pt>
    <dgm:pt modelId="{D8CE2770-95E8-4587-BAC9-46F19A80D67F}">
      <dgm:prSet phldrT="[Text]"/>
      <dgm:spPr/>
      <dgm:t>
        <a:bodyPr/>
        <a:lstStyle/>
        <a:p>
          <a:r>
            <a:rPr lang="en-US" dirty="0" err="1"/>
            <a:t>Tinjauan</a:t>
          </a:r>
          <a:r>
            <a:rPr lang="en-US" dirty="0"/>
            <a:t> </a:t>
          </a:r>
          <a:r>
            <a:rPr lang="en-US" dirty="0" err="1"/>
            <a:t>Manajemen</a:t>
          </a:r>
          <a:endParaRPr lang="en-US" dirty="0"/>
        </a:p>
      </dgm:t>
    </dgm:pt>
    <dgm:pt modelId="{E8CA5C30-A05E-4760-A885-A367610D4F3A}" type="parTrans" cxnId="{2B410EBB-8C44-4660-8083-529C668293B0}">
      <dgm:prSet/>
      <dgm:spPr/>
      <dgm:t>
        <a:bodyPr/>
        <a:lstStyle/>
        <a:p>
          <a:endParaRPr lang="en-US"/>
        </a:p>
      </dgm:t>
    </dgm:pt>
    <dgm:pt modelId="{C759F079-90D6-490C-AACA-0FBFA94202E4}" type="sibTrans" cxnId="{2B410EBB-8C44-4660-8083-529C668293B0}">
      <dgm:prSet/>
      <dgm:spPr/>
      <dgm:t>
        <a:bodyPr/>
        <a:lstStyle/>
        <a:p>
          <a:endParaRPr lang="en-US"/>
        </a:p>
      </dgm:t>
    </dgm:pt>
    <dgm:pt modelId="{6B39267F-0E02-4492-BC5C-F5E80A5CB6A5}" type="pres">
      <dgm:prSet presAssocID="{F8156D66-2F3B-4D42-9CB4-B3EBAC1CF943}" presName="Name0" presStyleCnt="0">
        <dgm:presLayoutVars>
          <dgm:chMax/>
          <dgm:chPref/>
          <dgm:dir/>
        </dgm:presLayoutVars>
      </dgm:prSet>
      <dgm:spPr/>
    </dgm:pt>
    <dgm:pt modelId="{EC29C661-F19D-4991-89FA-371070FA83E5}" type="pres">
      <dgm:prSet presAssocID="{1BB0BCAE-F287-4F03-AA6C-B2C82104F51E}" presName="parenttextcomposite" presStyleCnt="0"/>
      <dgm:spPr/>
    </dgm:pt>
    <dgm:pt modelId="{5930E2B6-5086-4BE7-93A9-7F431B548D35}" type="pres">
      <dgm:prSet presAssocID="{1BB0BCAE-F287-4F03-AA6C-B2C82104F51E}" presName="parenttext" presStyleLbl="revTx" presStyleIdx="0" presStyleCnt="3">
        <dgm:presLayoutVars>
          <dgm:chMax/>
          <dgm:chPref val="2"/>
          <dgm:bulletEnabled val="1"/>
        </dgm:presLayoutVars>
      </dgm:prSet>
      <dgm:spPr/>
    </dgm:pt>
    <dgm:pt modelId="{061555E6-FBA4-4743-BE5B-69B2421AED3D}" type="pres">
      <dgm:prSet presAssocID="{1BB0BCAE-F287-4F03-AA6C-B2C82104F51E}" presName="parallelogramComposite" presStyleCnt="0"/>
      <dgm:spPr/>
    </dgm:pt>
    <dgm:pt modelId="{9BC20C35-DE5F-4C38-B322-B571BAEC5312}" type="pres">
      <dgm:prSet presAssocID="{1BB0BCAE-F287-4F03-AA6C-B2C82104F51E}" presName="parallelogram1" presStyleLbl="alignNode1" presStyleIdx="0" presStyleCnt="21"/>
      <dgm:spPr/>
    </dgm:pt>
    <dgm:pt modelId="{AD46923D-0668-4020-9835-03635759C631}" type="pres">
      <dgm:prSet presAssocID="{1BB0BCAE-F287-4F03-AA6C-B2C82104F51E}" presName="parallelogram2" presStyleLbl="alignNode1" presStyleIdx="1" presStyleCnt="21"/>
      <dgm:spPr/>
    </dgm:pt>
    <dgm:pt modelId="{74E4D951-C5FC-4363-898A-A1613E1485EE}" type="pres">
      <dgm:prSet presAssocID="{1BB0BCAE-F287-4F03-AA6C-B2C82104F51E}" presName="parallelogram3" presStyleLbl="alignNode1" presStyleIdx="2" presStyleCnt="21"/>
      <dgm:spPr/>
    </dgm:pt>
    <dgm:pt modelId="{5A56F95B-C8CA-4323-A5BF-05184CD2E3A5}" type="pres">
      <dgm:prSet presAssocID="{1BB0BCAE-F287-4F03-AA6C-B2C82104F51E}" presName="parallelogram4" presStyleLbl="alignNode1" presStyleIdx="3" presStyleCnt="21"/>
      <dgm:spPr/>
    </dgm:pt>
    <dgm:pt modelId="{C8A99F09-C028-471D-B8E2-07E78CE7D6C8}" type="pres">
      <dgm:prSet presAssocID="{1BB0BCAE-F287-4F03-AA6C-B2C82104F51E}" presName="parallelogram5" presStyleLbl="alignNode1" presStyleIdx="4" presStyleCnt="21"/>
      <dgm:spPr/>
    </dgm:pt>
    <dgm:pt modelId="{44457D32-CE9A-4160-A12C-458BD0A687C4}" type="pres">
      <dgm:prSet presAssocID="{1BB0BCAE-F287-4F03-AA6C-B2C82104F51E}" presName="parallelogram6" presStyleLbl="alignNode1" presStyleIdx="5" presStyleCnt="21"/>
      <dgm:spPr/>
    </dgm:pt>
    <dgm:pt modelId="{02B59D12-BB34-4CF3-8D51-A57261A896D3}" type="pres">
      <dgm:prSet presAssocID="{1BB0BCAE-F287-4F03-AA6C-B2C82104F51E}" presName="parallelogram7" presStyleLbl="alignNode1" presStyleIdx="6" presStyleCnt="21"/>
      <dgm:spPr/>
    </dgm:pt>
    <dgm:pt modelId="{18C42695-E2E5-4B84-B537-B2E2E4F93932}" type="pres">
      <dgm:prSet presAssocID="{D75F4EA7-66C6-4756-A961-7EE49F6C9791}" presName="sibTrans" presStyleCnt="0"/>
      <dgm:spPr/>
    </dgm:pt>
    <dgm:pt modelId="{1D4A7142-3CDF-4921-BC4C-B84C04D77153}" type="pres">
      <dgm:prSet presAssocID="{F5025980-0FAB-43C3-86B9-191788E784B0}" presName="parenttextcomposite" presStyleCnt="0"/>
      <dgm:spPr/>
    </dgm:pt>
    <dgm:pt modelId="{8751C994-05E2-495A-8381-2EDFB73D8D3E}" type="pres">
      <dgm:prSet presAssocID="{F5025980-0FAB-43C3-86B9-191788E784B0}" presName="parenttext" presStyleLbl="revTx" presStyleIdx="1" presStyleCnt="3">
        <dgm:presLayoutVars>
          <dgm:chMax/>
          <dgm:chPref val="2"/>
          <dgm:bulletEnabled val="1"/>
        </dgm:presLayoutVars>
      </dgm:prSet>
      <dgm:spPr/>
    </dgm:pt>
    <dgm:pt modelId="{9BD6241F-59AA-41E4-BCD2-9C68D2CFDC1F}" type="pres">
      <dgm:prSet presAssocID="{F5025980-0FAB-43C3-86B9-191788E784B0}" presName="parallelogramComposite" presStyleCnt="0"/>
      <dgm:spPr/>
    </dgm:pt>
    <dgm:pt modelId="{B10D6D20-D0E8-47F5-BF0B-0CBCD87E3419}" type="pres">
      <dgm:prSet presAssocID="{F5025980-0FAB-43C3-86B9-191788E784B0}" presName="parallelogram1" presStyleLbl="alignNode1" presStyleIdx="7" presStyleCnt="21"/>
      <dgm:spPr/>
    </dgm:pt>
    <dgm:pt modelId="{17B7083D-208C-422B-845C-D3E051372C84}" type="pres">
      <dgm:prSet presAssocID="{F5025980-0FAB-43C3-86B9-191788E784B0}" presName="parallelogram2" presStyleLbl="alignNode1" presStyleIdx="8" presStyleCnt="21"/>
      <dgm:spPr/>
    </dgm:pt>
    <dgm:pt modelId="{3D7F7484-39C8-4501-8C0B-89CC294BF8F1}" type="pres">
      <dgm:prSet presAssocID="{F5025980-0FAB-43C3-86B9-191788E784B0}" presName="parallelogram3" presStyleLbl="alignNode1" presStyleIdx="9" presStyleCnt="21"/>
      <dgm:spPr/>
    </dgm:pt>
    <dgm:pt modelId="{6569E14B-0F5B-4C69-8575-FA690AAACFD7}" type="pres">
      <dgm:prSet presAssocID="{F5025980-0FAB-43C3-86B9-191788E784B0}" presName="parallelogram4" presStyleLbl="alignNode1" presStyleIdx="10" presStyleCnt="21"/>
      <dgm:spPr/>
    </dgm:pt>
    <dgm:pt modelId="{76A712DF-28CD-45E8-9A8C-C7F771F4B7D3}" type="pres">
      <dgm:prSet presAssocID="{F5025980-0FAB-43C3-86B9-191788E784B0}" presName="parallelogram5" presStyleLbl="alignNode1" presStyleIdx="11" presStyleCnt="21"/>
      <dgm:spPr/>
    </dgm:pt>
    <dgm:pt modelId="{6140E9BB-0A05-4B3F-B40A-281C813E6834}" type="pres">
      <dgm:prSet presAssocID="{F5025980-0FAB-43C3-86B9-191788E784B0}" presName="parallelogram6" presStyleLbl="alignNode1" presStyleIdx="12" presStyleCnt="21"/>
      <dgm:spPr/>
    </dgm:pt>
    <dgm:pt modelId="{2ADBA669-1BC0-4E9C-8272-A6DDE728E469}" type="pres">
      <dgm:prSet presAssocID="{F5025980-0FAB-43C3-86B9-191788E784B0}" presName="parallelogram7" presStyleLbl="alignNode1" presStyleIdx="13" presStyleCnt="21"/>
      <dgm:spPr/>
    </dgm:pt>
    <dgm:pt modelId="{4859A40A-EA56-4650-B814-C26EA1A3C9A8}" type="pres">
      <dgm:prSet presAssocID="{CC468BB1-F13C-4ABD-B5C7-BBB3D3ABA687}" presName="sibTrans" presStyleCnt="0"/>
      <dgm:spPr/>
    </dgm:pt>
    <dgm:pt modelId="{E0BCB248-CC83-48E2-9D82-FB6301EB1F21}" type="pres">
      <dgm:prSet presAssocID="{D8CE2770-95E8-4587-BAC9-46F19A80D67F}" presName="parenttextcomposite" presStyleCnt="0"/>
      <dgm:spPr/>
    </dgm:pt>
    <dgm:pt modelId="{D8030F3B-6158-4B9B-9BD2-3C8BF1B7A262}" type="pres">
      <dgm:prSet presAssocID="{D8CE2770-95E8-4587-BAC9-46F19A80D67F}" presName="parenttext" presStyleLbl="revTx" presStyleIdx="2" presStyleCnt="3">
        <dgm:presLayoutVars>
          <dgm:chMax/>
          <dgm:chPref val="2"/>
          <dgm:bulletEnabled val="1"/>
        </dgm:presLayoutVars>
      </dgm:prSet>
      <dgm:spPr/>
    </dgm:pt>
    <dgm:pt modelId="{F1D9FB52-58F9-46A9-80D2-025E32BA3586}" type="pres">
      <dgm:prSet presAssocID="{D8CE2770-95E8-4587-BAC9-46F19A80D67F}" presName="parallelogramComposite" presStyleCnt="0"/>
      <dgm:spPr/>
    </dgm:pt>
    <dgm:pt modelId="{33228E7A-4245-4753-BD70-0623EC270F69}" type="pres">
      <dgm:prSet presAssocID="{D8CE2770-95E8-4587-BAC9-46F19A80D67F}" presName="parallelogram1" presStyleLbl="alignNode1" presStyleIdx="14" presStyleCnt="21"/>
      <dgm:spPr/>
    </dgm:pt>
    <dgm:pt modelId="{7950CDDC-1173-4445-B338-514620EA451A}" type="pres">
      <dgm:prSet presAssocID="{D8CE2770-95E8-4587-BAC9-46F19A80D67F}" presName="parallelogram2" presStyleLbl="alignNode1" presStyleIdx="15" presStyleCnt="21"/>
      <dgm:spPr/>
    </dgm:pt>
    <dgm:pt modelId="{52D6E92F-1B9B-436E-86FA-3C64BEABDA69}" type="pres">
      <dgm:prSet presAssocID="{D8CE2770-95E8-4587-BAC9-46F19A80D67F}" presName="parallelogram3" presStyleLbl="alignNode1" presStyleIdx="16" presStyleCnt="21"/>
      <dgm:spPr/>
    </dgm:pt>
    <dgm:pt modelId="{C3267D66-3556-4CA5-94ED-15B58B5BC41B}" type="pres">
      <dgm:prSet presAssocID="{D8CE2770-95E8-4587-BAC9-46F19A80D67F}" presName="parallelogram4" presStyleLbl="alignNode1" presStyleIdx="17" presStyleCnt="21"/>
      <dgm:spPr/>
    </dgm:pt>
    <dgm:pt modelId="{BA643235-7B27-4296-A658-72150F3527A8}" type="pres">
      <dgm:prSet presAssocID="{D8CE2770-95E8-4587-BAC9-46F19A80D67F}" presName="parallelogram5" presStyleLbl="alignNode1" presStyleIdx="18" presStyleCnt="21"/>
      <dgm:spPr/>
    </dgm:pt>
    <dgm:pt modelId="{C38712EF-4B84-4225-8901-66A765C27004}" type="pres">
      <dgm:prSet presAssocID="{D8CE2770-95E8-4587-BAC9-46F19A80D67F}" presName="parallelogram6" presStyleLbl="alignNode1" presStyleIdx="19" presStyleCnt="21"/>
      <dgm:spPr/>
    </dgm:pt>
    <dgm:pt modelId="{3C574AA9-CAB0-49FF-A8B0-E076001D2C39}" type="pres">
      <dgm:prSet presAssocID="{D8CE2770-95E8-4587-BAC9-46F19A80D67F}" presName="parallelogram7" presStyleLbl="alignNode1" presStyleIdx="20" presStyleCnt="21"/>
      <dgm:spPr/>
    </dgm:pt>
  </dgm:ptLst>
  <dgm:cxnLst>
    <dgm:cxn modelId="{BDF70229-9494-453A-B8EB-CC6EFA76F995}" type="presOf" srcId="{1BB0BCAE-F287-4F03-AA6C-B2C82104F51E}" destId="{5930E2B6-5086-4BE7-93A9-7F431B548D35}" srcOrd="0" destOrd="0" presId="urn:microsoft.com/office/officeart/2008/layout/VerticalAccentList"/>
    <dgm:cxn modelId="{7BD35C33-273D-4363-8D49-C3489FD03A58}" srcId="{F8156D66-2F3B-4D42-9CB4-B3EBAC1CF943}" destId="{F5025980-0FAB-43C3-86B9-191788E784B0}" srcOrd="1" destOrd="0" parTransId="{6FF8B009-2003-4E1F-85E1-9EAB780E3959}" sibTransId="{CC468BB1-F13C-4ABD-B5C7-BBB3D3ABA687}"/>
    <dgm:cxn modelId="{281CD841-A155-477A-B521-3024108EB5A2}" type="presOf" srcId="{F5025980-0FAB-43C3-86B9-191788E784B0}" destId="{8751C994-05E2-495A-8381-2EDFB73D8D3E}" srcOrd="0" destOrd="0" presId="urn:microsoft.com/office/officeart/2008/layout/VerticalAccentList"/>
    <dgm:cxn modelId="{22A8196B-0BBE-4151-A081-BD185D59A92A}" type="presOf" srcId="{F8156D66-2F3B-4D42-9CB4-B3EBAC1CF943}" destId="{6B39267F-0E02-4492-BC5C-F5E80A5CB6A5}" srcOrd="0" destOrd="0" presId="urn:microsoft.com/office/officeart/2008/layout/VerticalAccentList"/>
    <dgm:cxn modelId="{C09DD0B1-0C82-4066-9732-DA27623DB72C}" srcId="{F8156D66-2F3B-4D42-9CB4-B3EBAC1CF943}" destId="{1BB0BCAE-F287-4F03-AA6C-B2C82104F51E}" srcOrd="0" destOrd="0" parTransId="{D45D94EB-A6B5-442F-A364-2B56CB099465}" sibTransId="{D75F4EA7-66C6-4756-A961-7EE49F6C9791}"/>
    <dgm:cxn modelId="{2B410EBB-8C44-4660-8083-529C668293B0}" srcId="{F8156D66-2F3B-4D42-9CB4-B3EBAC1CF943}" destId="{D8CE2770-95E8-4587-BAC9-46F19A80D67F}" srcOrd="2" destOrd="0" parTransId="{E8CA5C30-A05E-4760-A885-A367610D4F3A}" sibTransId="{C759F079-90D6-490C-AACA-0FBFA94202E4}"/>
    <dgm:cxn modelId="{BCC4A0EB-B0C2-4AFF-8F27-5AFD16A811A7}" type="presOf" srcId="{D8CE2770-95E8-4587-BAC9-46F19A80D67F}" destId="{D8030F3B-6158-4B9B-9BD2-3C8BF1B7A262}" srcOrd="0" destOrd="0" presId="urn:microsoft.com/office/officeart/2008/layout/VerticalAccentList"/>
    <dgm:cxn modelId="{8E021BC5-D6BF-4DD9-9792-7CF3B0FB4FF6}" type="presParOf" srcId="{6B39267F-0E02-4492-BC5C-F5E80A5CB6A5}" destId="{EC29C661-F19D-4991-89FA-371070FA83E5}" srcOrd="0" destOrd="0" presId="urn:microsoft.com/office/officeart/2008/layout/VerticalAccentList"/>
    <dgm:cxn modelId="{94B2BD75-04AD-4E99-82EF-D940A49BB4D4}" type="presParOf" srcId="{EC29C661-F19D-4991-89FA-371070FA83E5}" destId="{5930E2B6-5086-4BE7-93A9-7F431B548D35}" srcOrd="0" destOrd="0" presId="urn:microsoft.com/office/officeart/2008/layout/VerticalAccentList"/>
    <dgm:cxn modelId="{8A0718F3-4F99-4157-B359-FCE092AA277E}" type="presParOf" srcId="{6B39267F-0E02-4492-BC5C-F5E80A5CB6A5}" destId="{061555E6-FBA4-4743-BE5B-69B2421AED3D}" srcOrd="1" destOrd="0" presId="urn:microsoft.com/office/officeart/2008/layout/VerticalAccentList"/>
    <dgm:cxn modelId="{9BCFC9B4-C2EE-4D10-9E6D-6C95E0339A6A}" type="presParOf" srcId="{061555E6-FBA4-4743-BE5B-69B2421AED3D}" destId="{9BC20C35-DE5F-4C38-B322-B571BAEC5312}" srcOrd="0" destOrd="0" presId="urn:microsoft.com/office/officeart/2008/layout/VerticalAccentList"/>
    <dgm:cxn modelId="{E22E5B54-691F-4AEC-ACDA-6E74C087DDB2}" type="presParOf" srcId="{061555E6-FBA4-4743-BE5B-69B2421AED3D}" destId="{AD46923D-0668-4020-9835-03635759C631}" srcOrd="1" destOrd="0" presId="urn:microsoft.com/office/officeart/2008/layout/VerticalAccentList"/>
    <dgm:cxn modelId="{072BBC12-92B8-43E9-A851-5E6848C9CA6D}" type="presParOf" srcId="{061555E6-FBA4-4743-BE5B-69B2421AED3D}" destId="{74E4D951-C5FC-4363-898A-A1613E1485EE}" srcOrd="2" destOrd="0" presId="urn:microsoft.com/office/officeart/2008/layout/VerticalAccentList"/>
    <dgm:cxn modelId="{390D6047-1FAD-4257-A5CF-682E9198150F}" type="presParOf" srcId="{061555E6-FBA4-4743-BE5B-69B2421AED3D}" destId="{5A56F95B-C8CA-4323-A5BF-05184CD2E3A5}" srcOrd="3" destOrd="0" presId="urn:microsoft.com/office/officeart/2008/layout/VerticalAccentList"/>
    <dgm:cxn modelId="{CD8A4F96-F80B-41E2-B8B1-6151D1113D31}" type="presParOf" srcId="{061555E6-FBA4-4743-BE5B-69B2421AED3D}" destId="{C8A99F09-C028-471D-B8E2-07E78CE7D6C8}" srcOrd="4" destOrd="0" presId="urn:microsoft.com/office/officeart/2008/layout/VerticalAccentList"/>
    <dgm:cxn modelId="{2F9CE996-F712-4500-8050-DB00989C2859}" type="presParOf" srcId="{061555E6-FBA4-4743-BE5B-69B2421AED3D}" destId="{44457D32-CE9A-4160-A12C-458BD0A687C4}" srcOrd="5" destOrd="0" presId="urn:microsoft.com/office/officeart/2008/layout/VerticalAccentList"/>
    <dgm:cxn modelId="{5DE649DD-9866-4560-A3EF-E1DA59EF373E}" type="presParOf" srcId="{061555E6-FBA4-4743-BE5B-69B2421AED3D}" destId="{02B59D12-BB34-4CF3-8D51-A57261A896D3}" srcOrd="6" destOrd="0" presId="urn:microsoft.com/office/officeart/2008/layout/VerticalAccentList"/>
    <dgm:cxn modelId="{710E3B90-3969-4EEC-853B-607AF95CCCB9}" type="presParOf" srcId="{6B39267F-0E02-4492-BC5C-F5E80A5CB6A5}" destId="{18C42695-E2E5-4B84-B537-B2E2E4F93932}" srcOrd="2" destOrd="0" presId="urn:microsoft.com/office/officeart/2008/layout/VerticalAccentList"/>
    <dgm:cxn modelId="{964B204C-7EE6-414C-BA01-E1C58750971A}" type="presParOf" srcId="{6B39267F-0E02-4492-BC5C-F5E80A5CB6A5}" destId="{1D4A7142-3CDF-4921-BC4C-B84C04D77153}" srcOrd="3" destOrd="0" presId="urn:microsoft.com/office/officeart/2008/layout/VerticalAccentList"/>
    <dgm:cxn modelId="{E6CFF660-C722-4A6A-B6D0-9E9466C594BF}" type="presParOf" srcId="{1D4A7142-3CDF-4921-BC4C-B84C04D77153}" destId="{8751C994-05E2-495A-8381-2EDFB73D8D3E}" srcOrd="0" destOrd="0" presId="urn:microsoft.com/office/officeart/2008/layout/VerticalAccentList"/>
    <dgm:cxn modelId="{CE805C9D-F585-4822-861F-A7624100007D}" type="presParOf" srcId="{6B39267F-0E02-4492-BC5C-F5E80A5CB6A5}" destId="{9BD6241F-59AA-41E4-BCD2-9C68D2CFDC1F}" srcOrd="4" destOrd="0" presId="urn:microsoft.com/office/officeart/2008/layout/VerticalAccentList"/>
    <dgm:cxn modelId="{D3338089-D1D8-4D75-961E-8A153541AB0A}" type="presParOf" srcId="{9BD6241F-59AA-41E4-BCD2-9C68D2CFDC1F}" destId="{B10D6D20-D0E8-47F5-BF0B-0CBCD87E3419}" srcOrd="0" destOrd="0" presId="urn:microsoft.com/office/officeart/2008/layout/VerticalAccentList"/>
    <dgm:cxn modelId="{8281A5ED-3613-4760-B83E-B3B8F5B8DAAF}" type="presParOf" srcId="{9BD6241F-59AA-41E4-BCD2-9C68D2CFDC1F}" destId="{17B7083D-208C-422B-845C-D3E051372C84}" srcOrd="1" destOrd="0" presId="urn:microsoft.com/office/officeart/2008/layout/VerticalAccentList"/>
    <dgm:cxn modelId="{771AE2C1-ABFB-4994-BE74-49674FA92565}" type="presParOf" srcId="{9BD6241F-59AA-41E4-BCD2-9C68D2CFDC1F}" destId="{3D7F7484-39C8-4501-8C0B-89CC294BF8F1}" srcOrd="2" destOrd="0" presId="urn:microsoft.com/office/officeart/2008/layout/VerticalAccentList"/>
    <dgm:cxn modelId="{4906DAA4-65F7-476D-ABA5-DED2428E0C2C}" type="presParOf" srcId="{9BD6241F-59AA-41E4-BCD2-9C68D2CFDC1F}" destId="{6569E14B-0F5B-4C69-8575-FA690AAACFD7}" srcOrd="3" destOrd="0" presId="urn:microsoft.com/office/officeart/2008/layout/VerticalAccentList"/>
    <dgm:cxn modelId="{1CFC673E-D499-47BD-BF58-56FC70E2EF5B}" type="presParOf" srcId="{9BD6241F-59AA-41E4-BCD2-9C68D2CFDC1F}" destId="{76A712DF-28CD-45E8-9A8C-C7F771F4B7D3}" srcOrd="4" destOrd="0" presId="urn:microsoft.com/office/officeart/2008/layout/VerticalAccentList"/>
    <dgm:cxn modelId="{2F8C3DD5-3729-4789-AE4A-B86C7E8B29E4}" type="presParOf" srcId="{9BD6241F-59AA-41E4-BCD2-9C68D2CFDC1F}" destId="{6140E9BB-0A05-4B3F-B40A-281C813E6834}" srcOrd="5" destOrd="0" presId="urn:microsoft.com/office/officeart/2008/layout/VerticalAccentList"/>
    <dgm:cxn modelId="{EF25B7F0-B2E1-4829-97F5-EAE1E878E763}" type="presParOf" srcId="{9BD6241F-59AA-41E4-BCD2-9C68D2CFDC1F}" destId="{2ADBA669-1BC0-4E9C-8272-A6DDE728E469}" srcOrd="6" destOrd="0" presId="urn:microsoft.com/office/officeart/2008/layout/VerticalAccentList"/>
    <dgm:cxn modelId="{9BFF1E03-310C-4E61-AA97-6346E11F63DF}" type="presParOf" srcId="{6B39267F-0E02-4492-BC5C-F5E80A5CB6A5}" destId="{4859A40A-EA56-4650-B814-C26EA1A3C9A8}" srcOrd="5" destOrd="0" presId="urn:microsoft.com/office/officeart/2008/layout/VerticalAccentList"/>
    <dgm:cxn modelId="{C7AFA576-6E8A-41F2-A8A6-1388FC989BE1}" type="presParOf" srcId="{6B39267F-0E02-4492-BC5C-F5E80A5CB6A5}" destId="{E0BCB248-CC83-48E2-9D82-FB6301EB1F21}" srcOrd="6" destOrd="0" presId="urn:microsoft.com/office/officeart/2008/layout/VerticalAccentList"/>
    <dgm:cxn modelId="{CD5E8AAC-8897-4707-8CB9-70C1A6AD8B6D}" type="presParOf" srcId="{E0BCB248-CC83-48E2-9D82-FB6301EB1F21}" destId="{D8030F3B-6158-4B9B-9BD2-3C8BF1B7A262}" srcOrd="0" destOrd="0" presId="urn:microsoft.com/office/officeart/2008/layout/VerticalAccentList"/>
    <dgm:cxn modelId="{2A762B51-DC37-4422-ABF6-106F0A527102}" type="presParOf" srcId="{6B39267F-0E02-4492-BC5C-F5E80A5CB6A5}" destId="{F1D9FB52-58F9-46A9-80D2-025E32BA3586}" srcOrd="7" destOrd="0" presId="urn:microsoft.com/office/officeart/2008/layout/VerticalAccentList"/>
    <dgm:cxn modelId="{08A9574B-5DF4-4571-B5AC-02E21F8CA669}" type="presParOf" srcId="{F1D9FB52-58F9-46A9-80D2-025E32BA3586}" destId="{33228E7A-4245-4753-BD70-0623EC270F69}" srcOrd="0" destOrd="0" presId="urn:microsoft.com/office/officeart/2008/layout/VerticalAccentList"/>
    <dgm:cxn modelId="{3B693B38-9B99-45CB-B885-0EEB36070548}" type="presParOf" srcId="{F1D9FB52-58F9-46A9-80D2-025E32BA3586}" destId="{7950CDDC-1173-4445-B338-514620EA451A}" srcOrd="1" destOrd="0" presId="urn:microsoft.com/office/officeart/2008/layout/VerticalAccentList"/>
    <dgm:cxn modelId="{3860455E-E26A-4943-8C9D-4F44B018D66C}" type="presParOf" srcId="{F1D9FB52-58F9-46A9-80D2-025E32BA3586}" destId="{52D6E92F-1B9B-436E-86FA-3C64BEABDA69}" srcOrd="2" destOrd="0" presId="urn:microsoft.com/office/officeart/2008/layout/VerticalAccentList"/>
    <dgm:cxn modelId="{F458197A-6A09-4BD2-8706-840AC2658C27}" type="presParOf" srcId="{F1D9FB52-58F9-46A9-80D2-025E32BA3586}" destId="{C3267D66-3556-4CA5-94ED-15B58B5BC41B}" srcOrd="3" destOrd="0" presId="urn:microsoft.com/office/officeart/2008/layout/VerticalAccentList"/>
    <dgm:cxn modelId="{29C0B1B8-2667-4E54-B72B-B7B7B3BA60B4}" type="presParOf" srcId="{F1D9FB52-58F9-46A9-80D2-025E32BA3586}" destId="{BA643235-7B27-4296-A658-72150F3527A8}" srcOrd="4" destOrd="0" presId="urn:microsoft.com/office/officeart/2008/layout/VerticalAccentList"/>
    <dgm:cxn modelId="{F9CE7084-D52A-4B0A-8C14-2479D79EDAE6}" type="presParOf" srcId="{F1D9FB52-58F9-46A9-80D2-025E32BA3586}" destId="{C38712EF-4B84-4225-8901-66A765C27004}" srcOrd="5" destOrd="0" presId="urn:microsoft.com/office/officeart/2008/layout/VerticalAccentList"/>
    <dgm:cxn modelId="{DC4B30DB-4149-4560-ABE5-25C848B0D648}" type="presParOf" srcId="{F1D9FB52-58F9-46A9-80D2-025E32BA3586}" destId="{3C574AA9-CAB0-49FF-A8B0-E076001D2C39}"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0AB1C-E53D-49E5-987E-3A966D3C2540}">
      <dsp:nvSpPr>
        <dsp:cNvPr id="0" name=""/>
        <dsp:cNvSpPr/>
      </dsp:nvSpPr>
      <dsp:spPr>
        <a:xfrm rot="10800000">
          <a:off x="0" y="0"/>
          <a:ext cx="3363403" cy="498105"/>
        </a:xfrm>
        <a:prstGeom prst="trapezoid">
          <a:avLst>
            <a:gd name="adj" fmla="val 67524"/>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Eliminasi</a:t>
          </a:r>
          <a:endParaRPr lang="en-US" sz="1400" kern="1200" dirty="0">
            <a:solidFill>
              <a:schemeClr val="bg1"/>
            </a:solidFill>
          </a:endParaRPr>
        </a:p>
      </dsp:txBody>
      <dsp:txXfrm rot="-10800000">
        <a:off x="588595" y="0"/>
        <a:ext cx="2186211" cy="498105"/>
      </dsp:txXfrm>
    </dsp:sp>
    <dsp:sp modelId="{224A7509-2ACD-4E40-8E90-F8CF8055122C}">
      <dsp:nvSpPr>
        <dsp:cNvPr id="0" name=""/>
        <dsp:cNvSpPr/>
      </dsp:nvSpPr>
      <dsp:spPr>
        <a:xfrm rot="10800000">
          <a:off x="336340" y="498105"/>
          <a:ext cx="2690722" cy="498105"/>
        </a:xfrm>
        <a:prstGeom prst="trapezoid">
          <a:avLst>
            <a:gd name="adj" fmla="val 67524"/>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Subtitusi</a:t>
          </a:r>
          <a:endParaRPr lang="en-US" sz="1400" kern="1200" dirty="0">
            <a:solidFill>
              <a:schemeClr val="bg1"/>
            </a:solidFill>
          </a:endParaRPr>
        </a:p>
      </dsp:txBody>
      <dsp:txXfrm rot="-10800000">
        <a:off x="807216" y="498105"/>
        <a:ext cx="1748969" cy="498105"/>
      </dsp:txXfrm>
    </dsp:sp>
    <dsp:sp modelId="{DAB86D7B-4E8C-4C80-B261-17EF5728DCE8}">
      <dsp:nvSpPr>
        <dsp:cNvPr id="0" name=""/>
        <dsp:cNvSpPr/>
      </dsp:nvSpPr>
      <dsp:spPr>
        <a:xfrm rot="10800000">
          <a:off x="672680" y="996210"/>
          <a:ext cx="2018041" cy="498105"/>
        </a:xfrm>
        <a:prstGeom prst="trapezoid">
          <a:avLst>
            <a:gd name="adj" fmla="val 67524"/>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bg1"/>
              </a:solidFill>
            </a:rPr>
            <a:t>Rekayasa</a:t>
          </a:r>
          <a:r>
            <a:rPr lang="en-US" sz="1400" kern="1200" dirty="0">
              <a:solidFill>
                <a:schemeClr val="bg1"/>
              </a:solidFill>
            </a:rPr>
            <a:t> </a:t>
          </a:r>
          <a:r>
            <a:rPr lang="en-US" sz="1400" kern="1200" dirty="0" err="1">
              <a:solidFill>
                <a:schemeClr val="bg1"/>
              </a:solidFill>
            </a:rPr>
            <a:t>Teknik</a:t>
          </a:r>
          <a:endParaRPr lang="en-US" sz="1400" kern="1200" dirty="0">
            <a:solidFill>
              <a:schemeClr val="bg1"/>
            </a:solidFill>
          </a:endParaRPr>
        </a:p>
      </dsp:txBody>
      <dsp:txXfrm rot="-10800000">
        <a:off x="1025837" y="996210"/>
        <a:ext cx="1311727" cy="498105"/>
      </dsp:txXfrm>
    </dsp:sp>
    <dsp:sp modelId="{71DC32BA-7EF2-4E9E-8907-F20513380057}">
      <dsp:nvSpPr>
        <dsp:cNvPr id="0" name=""/>
        <dsp:cNvSpPr/>
      </dsp:nvSpPr>
      <dsp:spPr>
        <a:xfrm rot="10800000">
          <a:off x="1009020" y="1494315"/>
          <a:ext cx="1345361" cy="498105"/>
        </a:xfrm>
        <a:prstGeom prst="trapezoid">
          <a:avLst>
            <a:gd name="adj" fmla="val 67524"/>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solidFill>
                <a:schemeClr val="bg1"/>
              </a:solidFill>
            </a:rPr>
            <a:t>Administratif</a:t>
          </a:r>
          <a:endParaRPr lang="en-US" sz="1200" kern="1200" dirty="0">
            <a:solidFill>
              <a:schemeClr val="bg1"/>
            </a:solidFill>
          </a:endParaRPr>
        </a:p>
      </dsp:txBody>
      <dsp:txXfrm rot="-10800000">
        <a:off x="1244459" y="1494315"/>
        <a:ext cx="874484" cy="498105"/>
      </dsp:txXfrm>
    </dsp:sp>
    <dsp:sp modelId="{DAF4DE93-13EC-4658-824C-E399296A724A}">
      <dsp:nvSpPr>
        <dsp:cNvPr id="0" name=""/>
        <dsp:cNvSpPr/>
      </dsp:nvSpPr>
      <dsp:spPr>
        <a:xfrm rot="10800000">
          <a:off x="1345361" y="1992420"/>
          <a:ext cx="672680" cy="498105"/>
        </a:xfrm>
        <a:prstGeom prst="trapezoid">
          <a:avLst>
            <a:gd name="adj" fmla="val 67524"/>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APD</a:t>
          </a:r>
        </a:p>
      </dsp:txBody>
      <dsp:txXfrm rot="-10800000">
        <a:off x="1345361" y="1992420"/>
        <a:ext cx="672680" cy="498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F07FA-85CE-43C6-A469-B816524C61D6}">
      <dsp:nvSpPr>
        <dsp:cNvPr id="0" name=""/>
        <dsp:cNvSpPr/>
      </dsp:nvSpPr>
      <dsp:spPr>
        <a:xfrm>
          <a:off x="-5729686" y="-877527"/>
          <a:ext cx="6825560" cy="6825560"/>
        </a:xfrm>
        <a:prstGeom prst="blockArc">
          <a:avLst>
            <a:gd name="adj1" fmla="val 18900000"/>
            <a:gd name="adj2" fmla="val 2700000"/>
            <a:gd name="adj3" fmla="val 31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C2EC5A-AD83-471D-964C-7E9EC99405E6}">
      <dsp:nvSpPr>
        <dsp:cNvPr id="0" name=""/>
        <dsp:cNvSpPr/>
      </dsp:nvSpPr>
      <dsp:spPr>
        <a:xfrm>
          <a:off x="355695" y="230505"/>
          <a:ext cx="8380752" cy="4608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Menetapkan</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r>
            <a:rPr lang="en-US" sz="1300" kern="1200" dirty="0"/>
            <a:t> </a:t>
          </a:r>
          <a:r>
            <a:rPr lang="en-US" sz="1300" kern="1200" dirty="0" err="1"/>
            <a:t>termasuk</a:t>
          </a:r>
          <a:r>
            <a:rPr lang="en-US" sz="1300" kern="1200" dirty="0"/>
            <a:t> P3K</a:t>
          </a:r>
        </a:p>
      </dsp:txBody>
      <dsp:txXfrm>
        <a:off x="355695" y="230505"/>
        <a:ext cx="8380752" cy="460807"/>
      </dsp:txXfrm>
    </dsp:sp>
    <dsp:sp modelId="{95F4BCEE-8E31-4CBE-B04A-E4BF38E15816}">
      <dsp:nvSpPr>
        <dsp:cNvPr id="0" name=""/>
        <dsp:cNvSpPr/>
      </dsp:nvSpPr>
      <dsp:spPr>
        <a:xfrm>
          <a:off x="67691" y="172904"/>
          <a:ext cx="576009" cy="57600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FA9EFB-A910-4921-A034-E46CBC9A801F}">
      <dsp:nvSpPr>
        <dsp:cNvPr id="0" name=""/>
        <dsp:cNvSpPr/>
      </dsp:nvSpPr>
      <dsp:spPr>
        <a:xfrm>
          <a:off x="772998" y="922122"/>
          <a:ext cx="7963450" cy="46080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Menyediakan</a:t>
          </a:r>
          <a:r>
            <a:rPr lang="en-US" sz="1300" kern="1200" dirty="0"/>
            <a:t> </a:t>
          </a:r>
          <a:r>
            <a:rPr lang="en-US" sz="1300" kern="1200" dirty="0" err="1"/>
            <a:t>pelatihan</a:t>
          </a:r>
          <a:r>
            <a:rPr lang="en-US" sz="1300" kern="1200" dirty="0"/>
            <a:t> </a:t>
          </a:r>
        </a:p>
      </dsp:txBody>
      <dsp:txXfrm>
        <a:off x="772998" y="922122"/>
        <a:ext cx="7963450" cy="460807"/>
      </dsp:txXfrm>
    </dsp:sp>
    <dsp:sp modelId="{C5E59CB2-BB84-4584-BA8E-FED2BF9B1170}">
      <dsp:nvSpPr>
        <dsp:cNvPr id="0" name=""/>
        <dsp:cNvSpPr/>
      </dsp:nvSpPr>
      <dsp:spPr>
        <a:xfrm>
          <a:off x="484993" y="864521"/>
          <a:ext cx="576009" cy="576009"/>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3F082B-AAAC-456C-828C-7D1142B97BFC}">
      <dsp:nvSpPr>
        <dsp:cNvPr id="0" name=""/>
        <dsp:cNvSpPr/>
      </dsp:nvSpPr>
      <dsp:spPr>
        <a:xfrm>
          <a:off x="1001678" y="1613232"/>
          <a:ext cx="7734770" cy="46080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Secara</a:t>
          </a:r>
          <a:r>
            <a:rPr lang="en-US" sz="1300" kern="1200" dirty="0"/>
            <a:t> </a:t>
          </a:r>
          <a:r>
            <a:rPr lang="en-US" sz="1300" kern="1200" dirty="0" err="1"/>
            <a:t>berkala</a:t>
          </a:r>
          <a:r>
            <a:rPr lang="en-US" sz="1300" kern="1200" dirty="0"/>
            <a:t> </a:t>
          </a:r>
          <a:r>
            <a:rPr lang="en-US" sz="1300" kern="1200" dirty="0" err="1"/>
            <a:t>mengadakan</a:t>
          </a:r>
          <a:r>
            <a:rPr lang="en-US" sz="1300" kern="1200" dirty="0"/>
            <a:t> </a:t>
          </a:r>
          <a:r>
            <a:rPr lang="en-US" sz="1300" kern="1200" dirty="0" err="1"/>
            <a:t>simulasi</a:t>
          </a:r>
          <a:r>
            <a:rPr lang="en-US" sz="1300" kern="1200" dirty="0"/>
            <a:t> </a:t>
          </a:r>
          <a:r>
            <a:rPr lang="en-US" sz="1300" kern="1200" dirty="0" err="1"/>
            <a:t>dan</a:t>
          </a:r>
          <a:r>
            <a:rPr lang="en-US" sz="1300" kern="1200" dirty="0"/>
            <a:t> </a:t>
          </a:r>
          <a:r>
            <a:rPr lang="en-US" sz="1300" kern="1200" dirty="0" err="1"/>
            <a:t>pengujian</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endParaRPr lang="en-US" sz="1300" kern="1200" dirty="0"/>
        </a:p>
      </dsp:txBody>
      <dsp:txXfrm>
        <a:off x="1001678" y="1613232"/>
        <a:ext cx="7734770" cy="460807"/>
      </dsp:txXfrm>
    </dsp:sp>
    <dsp:sp modelId="{FC75FB52-9530-4241-AEC7-F35521F2084C}">
      <dsp:nvSpPr>
        <dsp:cNvPr id="0" name=""/>
        <dsp:cNvSpPr/>
      </dsp:nvSpPr>
      <dsp:spPr>
        <a:xfrm>
          <a:off x="713673" y="1555631"/>
          <a:ext cx="576009" cy="57600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3415E8-32FA-4EBB-B112-1B05BB5A85E7}">
      <dsp:nvSpPr>
        <dsp:cNvPr id="0" name=""/>
        <dsp:cNvSpPr/>
      </dsp:nvSpPr>
      <dsp:spPr>
        <a:xfrm>
          <a:off x="1074693" y="2304849"/>
          <a:ext cx="7661754" cy="46080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Evaluasi</a:t>
          </a:r>
          <a:r>
            <a:rPr lang="en-US" sz="1300" kern="1200" dirty="0"/>
            <a:t> </a:t>
          </a:r>
          <a:r>
            <a:rPr lang="en-US" sz="1300" kern="1200" dirty="0" err="1"/>
            <a:t>kinerja</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r>
            <a:rPr lang="en-US" sz="1300" kern="1200" dirty="0"/>
            <a:t>, </a:t>
          </a:r>
          <a:r>
            <a:rPr lang="en-US" sz="1300" kern="1200" dirty="0" err="1"/>
            <a:t>termasuk</a:t>
          </a:r>
          <a:r>
            <a:rPr lang="en-US" sz="1300" kern="1200" dirty="0"/>
            <a:t> </a:t>
          </a:r>
          <a:r>
            <a:rPr lang="en-US" sz="1300" kern="1200" dirty="0" err="1"/>
            <a:t>setelah</a:t>
          </a:r>
          <a:r>
            <a:rPr lang="en-US" sz="1300" kern="1200" dirty="0"/>
            <a:t> </a:t>
          </a:r>
          <a:r>
            <a:rPr lang="en-US" sz="1300" kern="1200" dirty="0" err="1"/>
            <a:t>terjadi</a:t>
          </a:r>
          <a:r>
            <a:rPr lang="en-US" sz="1300" kern="1200" dirty="0"/>
            <a:t> </a:t>
          </a:r>
          <a:r>
            <a:rPr lang="en-US" sz="1300" kern="1200" dirty="0" err="1"/>
            <a:t>kondisi</a:t>
          </a:r>
          <a:r>
            <a:rPr lang="en-US" sz="1300" kern="1200" dirty="0"/>
            <a:t> </a:t>
          </a:r>
          <a:r>
            <a:rPr lang="en-US" sz="1300" kern="1200" dirty="0" err="1"/>
            <a:t>darurat</a:t>
          </a:r>
          <a:endParaRPr lang="en-US" sz="1300" kern="1200" dirty="0"/>
        </a:p>
      </dsp:txBody>
      <dsp:txXfrm>
        <a:off x="1074693" y="2304849"/>
        <a:ext cx="7661754" cy="460807"/>
      </dsp:txXfrm>
    </dsp:sp>
    <dsp:sp modelId="{856B4D6D-B1DB-48C5-8393-A544D98091A8}">
      <dsp:nvSpPr>
        <dsp:cNvPr id="0" name=""/>
        <dsp:cNvSpPr/>
      </dsp:nvSpPr>
      <dsp:spPr>
        <a:xfrm>
          <a:off x="786689" y="2247248"/>
          <a:ext cx="576009" cy="576009"/>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04F4D9-74B0-4286-85E3-A988CAF8B3AB}">
      <dsp:nvSpPr>
        <dsp:cNvPr id="0" name=""/>
        <dsp:cNvSpPr/>
      </dsp:nvSpPr>
      <dsp:spPr>
        <a:xfrm>
          <a:off x="1001678" y="2996466"/>
          <a:ext cx="7734770" cy="46080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Mengkomunikasikan</a:t>
          </a:r>
          <a:r>
            <a:rPr lang="en-US" sz="1300" kern="1200" dirty="0"/>
            <a:t> </a:t>
          </a:r>
          <a:r>
            <a:rPr lang="en-US" sz="1300" kern="1200" dirty="0" err="1"/>
            <a:t>dan</a:t>
          </a:r>
          <a:r>
            <a:rPr lang="en-US" sz="1300" kern="1200" dirty="0"/>
            <a:t> </a:t>
          </a:r>
          <a:r>
            <a:rPr lang="en-US" sz="1300" kern="1200" dirty="0" err="1"/>
            <a:t>menyediakan</a:t>
          </a:r>
          <a:r>
            <a:rPr lang="en-US" sz="1300" kern="1200" dirty="0"/>
            <a:t> </a:t>
          </a:r>
          <a:r>
            <a:rPr lang="en-US" sz="1300" kern="1200" dirty="0" err="1"/>
            <a:t>informasi</a:t>
          </a:r>
          <a:r>
            <a:rPr lang="en-US" sz="1300" kern="1200" dirty="0"/>
            <a:t> </a:t>
          </a:r>
          <a:r>
            <a:rPr lang="en-US" sz="1300" kern="1200" dirty="0" err="1"/>
            <a:t>kepada</a:t>
          </a:r>
          <a:r>
            <a:rPr lang="en-US" sz="1300" kern="1200" dirty="0"/>
            <a:t> </a:t>
          </a:r>
          <a:r>
            <a:rPr lang="en-US" sz="1300" kern="1200" dirty="0" err="1"/>
            <a:t>semua</a:t>
          </a:r>
          <a:r>
            <a:rPr lang="en-US" sz="1300" kern="1200" dirty="0"/>
            <a:t> </a:t>
          </a:r>
          <a:r>
            <a:rPr lang="en-US" sz="1300" kern="1200" dirty="0" err="1"/>
            <a:t>pekerja</a:t>
          </a:r>
          <a:endParaRPr lang="en-US" sz="1300" kern="1200" dirty="0"/>
        </a:p>
      </dsp:txBody>
      <dsp:txXfrm>
        <a:off x="1001678" y="2996466"/>
        <a:ext cx="7734770" cy="460807"/>
      </dsp:txXfrm>
    </dsp:sp>
    <dsp:sp modelId="{D2AEE146-B335-4226-B404-241DC57DB555}">
      <dsp:nvSpPr>
        <dsp:cNvPr id="0" name=""/>
        <dsp:cNvSpPr/>
      </dsp:nvSpPr>
      <dsp:spPr>
        <a:xfrm>
          <a:off x="713673" y="2938865"/>
          <a:ext cx="576009" cy="576009"/>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3898D2-043C-4814-A0EB-64349E744D6B}">
      <dsp:nvSpPr>
        <dsp:cNvPr id="0" name=""/>
        <dsp:cNvSpPr/>
      </dsp:nvSpPr>
      <dsp:spPr>
        <a:xfrm>
          <a:off x="772998" y="3687576"/>
          <a:ext cx="7963450" cy="4608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Mengkomunikasikan</a:t>
          </a:r>
          <a:r>
            <a:rPr lang="en-US" sz="1300" kern="1200" dirty="0"/>
            <a:t> </a:t>
          </a:r>
          <a:r>
            <a:rPr lang="en-US" sz="1300" kern="1200" dirty="0" err="1"/>
            <a:t>kepada</a:t>
          </a:r>
          <a:r>
            <a:rPr lang="en-US" sz="1300" kern="1200" dirty="0"/>
            <a:t> </a:t>
          </a:r>
          <a:r>
            <a:rPr lang="en-US" sz="1300" kern="1200" dirty="0" err="1"/>
            <a:t>seluruh</a:t>
          </a:r>
          <a:r>
            <a:rPr lang="en-US" sz="1300" kern="1200" dirty="0"/>
            <a:t> </a:t>
          </a:r>
          <a:r>
            <a:rPr lang="en-US" sz="1300" kern="1200" dirty="0" err="1"/>
            <a:t>kontraktor</a:t>
          </a:r>
          <a:r>
            <a:rPr lang="en-US" sz="1300" kern="1200" dirty="0"/>
            <a:t>, </a:t>
          </a:r>
          <a:r>
            <a:rPr lang="en-US" sz="1300" kern="1200" dirty="0" err="1"/>
            <a:t>tamu</a:t>
          </a:r>
          <a:r>
            <a:rPr lang="en-US" sz="1300" kern="1200" dirty="0"/>
            <a:t>, </a:t>
          </a:r>
          <a:r>
            <a:rPr lang="en-US" sz="1300" kern="1200" dirty="0" err="1"/>
            <a:t>pemadam</a:t>
          </a:r>
          <a:r>
            <a:rPr lang="en-US" sz="1300" kern="1200" dirty="0"/>
            <a:t> </a:t>
          </a:r>
          <a:r>
            <a:rPr lang="en-US" sz="1300" kern="1200" dirty="0" err="1"/>
            <a:t>kebakaran</a:t>
          </a:r>
          <a:r>
            <a:rPr lang="en-US" sz="1300" kern="1200" dirty="0"/>
            <a:t>, </a:t>
          </a:r>
          <a:r>
            <a:rPr lang="en-US" sz="1300" kern="1200" dirty="0" err="1"/>
            <a:t>pihak</a:t>
          </a:r>
          <a:r>
            <a:rPr lang="en-US" sz="1300" kern="1200" dirty="0"/>
            <a:t> </a:t>
          </a:r>
          <a:r>
            <a:rPr lang="en-US" sz="1300" kern="1200" dirty="0" err="1"/>
            <a:t>pemerintah</a:t>
          </a:r>
          <a:r>
            <a:rPr lang="en-US" sz="1300" kern="1200" dirty="0"/>
            <a:t> </a:t>
          </a:r>
          <a:r>
            <a:rPr lang="en-US" sz="1300" kern="1200" dirty="0" err="1"/>
            <a:t>dan</a:t>
          </a:r>
          <a:r>
            <a:rPr lang="en-US" sz="1300" kern="1200" dirty="0"/>
            <a:t> </a:t>
          </a:r>
          <a:r>
            <a:rPr lang="en-US" sz="1300" kern="1200" dirty="0" err="1"/>
            <a:t>masyarakat</a:t>
          </a:r>
          <a:r>
            <a:rPr lang="en-US" sz="1300" kern="1200" dirty="0"/>
            <a:t> </a:t>
          </a:r>
          <a:r>
            <a:rPr lang="en-US" sz="1300" kern="1200" dirty="0" err="1"/>
            <a:t>sekitar</a:t>
          </a:r>
          <a:endParaRPr lang="en-US" sz="1300" kern="1200" dirty="0"/>
        </a:p>
      </dsp:txBody>
      <dsp:txXfrm>
        <a:off x="772998" y="3687576"/>
        <a:ext cx="7963450" cy="460807"/>
      </dsp:txXfrm>
    </dsp:sp>
    <dsp:sp modelId="{15A5304F-95A1-48C5-9399-E8AFEAEC9ABD}">
      <dsp:nvSpPr>
        <dsp:cNvPr id="0" name=""/>
        <dsp:cNvSpPr/>
      </dsp:nvSpPr>
      <dsp:spPr>
        <a:xfrm>
          <a:off x="484993" y="3629975"/>
          <a:ext cx="576009" cy="57600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8F0828-5FC6-4240-8E3B-6DD6CD2B8BDA}">
      <dsp:nvSpPr>
        <dsp:cNvPr id="0" name=""/>
        <dsp:cNvSpPr/>
      </dsp:nvSpPr>
      <dsp:spPr>
        <a:xfrm>
          <a:off x="355695" y="4379193"/>
          <a:ext cx="8380752" cy="46080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76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err="1"/>
            <a:t>Mempertimbangkan</a:t>
          </a:r>
          <a:r>
            <a:rPr lang="en-US" sz="1300" kern="1200" dirty="0"/>
            <a:t> </a:t>
          </a:r>
          <a:r>
            <a:rPr lang="en-US" sz="1300" kern="1200" dirty="0" err="1"/>
            <a:t>pihak</a:t>
          </a:r>
          <a:r>
            <a:rPr lang="en-US" sz="1300" kern="1200" dirty="0"/>
            <a:t> </a:t>
          </a:r>
          <a:r>
            <a:rPr lang="en-US" sz="1300" kern="1200" dirty="0" err="1"/>
            <a:t>berkepentingan</a:t>
          </a:r>
          <a:r>
            <a:rPr lang="en-US" sz="1300" kern="1200" dirty="0"/>
            <a:t> lain </a:t>
          </a:r>
          <a:r>
            <a:rPr lang="en-US" sz="1300" kern="1200" dirty="0" err="1"/>
            <a:t>didalam</a:t>
          </a:r>
          <a:r>
            <a:rPr lang="en-US" sz="1300" kern="1200" dirty="0"/>
            <a:t> </a:t>
          </a:r>
          <a:r>
            <a:rPr lang="en-US" sz="1300" kern="1200" dirty="0" err="1"/>
            <a:t>rencana</a:t>
          </a:r>
          <a:r>
            <a:rPr lang="en-US" sz="1300" kern="1200" dirty="0"/>
            <a:t> </a:t>
          </a:r>
          <a:r>
            <a:rPr lang="en-US" sz="1300" kern="1200" dirty="0" err="1"/>
            <a:t>tanggap</a:t>
          </a:r>
          <a:r>
            <a:rPr lang="en-US" sz="1300" kern="1200" dirty="0"/>
            <a:t> </a:t>
          </a:r>
          <a:r>
            <a:rPr lang="en-US" sz="1300" kern="1200" dirty="0" err="1"/>
            <a:t>darurat</a:t>
          </a:r>
          <a:endParaRPr lang="en-US" sz="1300" kern="1200" dirty="0"/>
        </a:p>
      </dsp:txBody>
      <dsp:txXfrm>
        <a:off x="355695" y="4379193"/>
        <a:ext cx="8380752" cy="460807"/>
      </dsp:txXfrm>
    </dsp:sp>
    <dsp:sp modelId="{AEDAE08E-691A-4031-A763-BD44B310A11C}">
      <dsp:nvSpPr>
        <dsp:cNvPr id="0" name=""/>
        <dsp:cNvSpPr/>
      </dsp:nvSpPr>
      <dsp:spPr>
        <a:xfrm>
          <a:off x="67691" y="4321592"/>
          <a:ext cx="576009" cy="576009"/>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0E2B6-5086-4BE7-93A9-7F431B548D35}">
      <dsp:nvSpPr>
        <dsp:cNvPr id="0" name=""/>
        <dsp:cNvSpPr/>
      </dsp:nvSpPr>
      <dsp:spPr>
        <a:xfrm>
          <a:off x="411479" y="156087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err="1"/>
            <a:t>Pemantauan</a:t>
          </a:r>
          <a:r>
            <a:rPr lang="en-US" sz="2500" kern="1200" dirty="0"/>
            <a:t>, </a:t>
          </a:r>
          <a:r>
            <a:rPr lang="en-US" sz="2500" kern="1200" dirty="0" err="1"/>
            <a:t>Pengukuran</a:t>
          </a:r>
          <a:r>
            <a:rPr lang="en-US" sz="2500" kern="1200" dirty="0"/>
            <a:t>, </a:t>
          </a:r>
          <a:r>
            <a:rPr lang="en-US" sz="2500" kern="1200" dirty="0" err="1"/>
            <a:t>Analisis</a:t>
          </a:r>
          <a:r>
            <a:rPr lang="en-US" sz="2500" kern="1200" dirty="0"/>
            <a:t> </a:t>
          </a:r>
          <a:r>
            <a:rPr lang="en-US" sz="2500" kern="1200" dirty="0" err="1"/>
            <a:t>dan</a:t>
          </a:r>
          <a:r>
            <a:rPr lang="en-US" sz="2500" kern="1200" dirty="0"/>
            <a:t> </a:t>
          </a:r>
          <a:r>
            <a:rPr lang="en-US" sz="2500" kern="1200" dirty="0" err="1"/>
            <a:t>Evaluasi</a:t>
          </a:r>
          <a:r>
            <a:rPr lang="en-US" sz="2500" kern="1200" dirty="0"/>
            <a:t> </a:t>
          </a:r>
          <a:r>
            <a:rPr lang="en-US" sz="2500" kern="1200" dirty="0" err="1"/>
            <a:t>Kinerja</a:t>
          </a:r>
          <a:endParaRPr lang="en-US" sz="2500" kern="1200" dirty="0"/>
        </a:p>
      </dsp:txBody>
      <dsp:txXfrm>
        <a:off x="411479" y="1560874"/>
        <a:ext cx="7406640" cy="673330"/>
      </dsp:txXfrm>
    </dsp:sp>
    <dsp:sp modelId="{9BC20C35-DE5F-4C38-B322-B571BAEC5312}">
      <dsp:nvSpPr>
        <dsp:cNvPr id="0" name=""/>
        <dsp:cNvSpPr/>
      </dsp:nvSpPr>
      <dsp:spPr>
        <a:xfrm>
          <a:off x="411479" y="2234205"/>
          <a:ext cx="987552" cy="164592"/>
        </a:xfrm>
        <a:prstGeom prst="parallelogram">
          <a:avLst>
            <a:gd name="adj" fmla="val 14084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6923D-0668-4020-9835-03635759C631}">
      <dsp:nvSpPr>
        <dsp:cNvPr id="0" name=""/>
        <dsp:cNvSpPr/>
      </dsp:nvSpPr>
      <dsp:spPr>
        <a:xfrm>
          <a:off x="1456639" y="2234205"/>
          <a:ext cx="987552" cy="164592"/>
        </a:xfrm>
        <a:prstGeom prst="parallelogram">
          <a:avLst>
            <a:gd name="adj" fmla="val 140840"/>
          </a:avLst>
        </a:prstGeom>
        <a:solidFill>
          <a:schemeClr val="accent4">
            <a:hueOff val="-223238"/>
            <a:satOff val="1345"/>
            <a:lumOff val="108"/>
            <a:alphaOff val="0"/>
          </a:schemeClr>
        </a:solidFill>
        <a:ln w="25400" cap="flat" cmpd="sng" algn="ctr">
          <a:solidFill>
            <a:schemeClr val="accent4">
              <a:hueOff val="-223238"/>
              <a:satOff val="1345"/>
              <a:lumOff val="1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4D951-C5FC-4363-898A-A1613E1485EE}">
      <dsp:nvSpPr>
        <dsp:cNvPr id="0" name=""/>
        <dsp:cNvSpPr/>
      </dsp:nvSpPr>
      <dsp:spPr>
        <a:xfrm>
          <a:off x="2501798" y="2234205"/>
          <a:ext cx="987552" cy="164592"/>
        </a:xfrm>
        <a:prstGeom prst="parallelogram">
          <a:avLst>
            <a:gd name="adj" fmla="val 140840"/>
          </a:avLst>
        </a:prstGeom>
        <a:solidFill>
          <a:schemeClr val="accent4">
            <a:hueOff val="-446477"/>
            <a:satOff val="2690"/>
            <a:lumOff val="216"/>
            <a:alphaOff val="0"/>
          </a:schemeClr>
        </a:solidFill>
        <a:ln w="25400" cap="flat" cmpd="sng" algn="ctr">
          <a:solidFill>
            <a:schemeClr val="accent4">
              <a:hueOff val="-446477"/>
              <a:satOff val="2690"/>
              <a:lumOff val="21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6F95B-C8CA-4323-A5BF-05184CD2E3A5}">
      <dsp:nvSpPr>
        <dsp:cNvPr id="0" name=""/>
        <dsp:cNvSpPr/>
      </dsp:nvSpPr>
      <dsp:spPr>
        <a:xfrm>
          <a:off x="3546957" y="2234205"/>
          <a:ext cx="987552" cy="164592"/>
        </a:xfrm>
        <a:prstGeom prst="parallelogram">
          <a:avLst>
            <a:gd name="adj" fmla="val 140840"/>
          </a:avLst>
        </a:prstGeom>
        <a:solidFill>
          <a:schemeClr val="accent4">
            <a:hueOff val="-669715"/>
            <a:satOff val="4035"/>
            <a:lumOff val="323"/>
            <a:alphaOff val="0"/>
          </a:schemeClr>
        </a:solidFill>
        <a:ln w="25400" cap="flat" cmpd="sng" algn="ctr">
          <a:solidFill>
            <a:schemeClr val="accent4">
              <a:hueOff val="-669715"/>
              <a:satOff val="4035"/>
              <a:lumOff val="3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A99F09-C028-471D-B8E2-07E78CE7D6C8}">
      <dsp:nvSpPr>
        <dsp:cNvPr id="0" name=""/>
        <dsp:cNvSpPr/>
      </dsp:nvSpPr>
      <dsp:spPr>
        <a:xfrm>
          <a:off x="4592116" y="2234205"/>
          <a:ext cx="987552" cy="164592"/>
        </a:xfrm>
        <a:prstGeom prst="parallelogram">
          <a:avLst>
            <a:gd name="adj" fmla="val 140840"/>
          </a:avLst>
        </a:prstGeom>
        <a:solidFill>
          <a:schemeClr val="accent4">
            <a:hueOff val="-892954"/>
            <a:satOff val="5380"/>
            <a:lumOff val="431"/>
            <a:alphaOff val="0"/>
          </a:scheme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457D32-CE9A-4160-A12C-458BD0A687C4}">
      <dsp:nvSpPr>
        <dsp:cNvPr id="0" name=""/>
        <dsp:cNvSpPr/>
      </dsp:nvSpPr>
      <dsp:spPr>
        <a:xfrm>
          <a:off x="5637276" y="2234205"/>
          <a:ext cx="987552" cy="164592"/>
        </a:xfrm>
        <a:prstGeom prst="parallelogram">
          <a:avLst>
            <a:gd name="adj" fmla="val 140840"/>
          </a:avLst>
        </a:prstGeom>
        <a:solidFill>
          <a:schemeClr val="accent4">
            <a:hueOff val="-1116192"/>
            <a:satOff val="6725"/>
            <a:lumOff val="539"/>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B59D12-BB34-4CF3-8D51-A57261A896D3}">
      <dsp:nvSpPr>
        <dsp:cNvPr id="0" name=""/>
        <dsp:cNvSpPr/>
      </dsp:nvSpPr>
      <dsp:spPr>
        <a:xfrm>
          <a:off x="6682435" y="2234205"/>
          <a:ext cx="987552" cy="164592"/>
        </a:xfrm>
        <a:prstGeom prst="parallelogram">
          <a:avLst>
            <a:gd name="adj" fmla="val 140840"/>
          </a:avLst>
        </a:prstGeom>
        <a:solidFill>
          <a:schemeClr val="accent4">
            <a:hueOff val="-1339431"/>
            <a:satOff val="8070"/>
            <a:lumOff val="647"/>
            <a:alphaOff val="0"/>
          </a:schemeClr>
        </a:solidFill>
        <a:ln w="25400" cap="flat" cmpd="sng" algn="ctr">
          <a:solidFill>
            <a:schemeClr val="accent4">
              <a:hueOff val="-1339431"/>
              <a:satOff val="8070"/>
              <a:lumOff val="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51C994-05E2-495A-8381-2EDFB73D8D3E}">
      <dsp:nvSpPr>
        <dsp:cNvPr id="0" name=""/>
        <dsp:cNvSpPr/>
      </dsp:nvSpPr>
      <dsp:spPr>
        <a:xfrm>
          <a:off x="411479" y="251620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a:t>Audit Internal</a:t>
          </a:r>
        </a:p>
      </dsp:txBody>
      <dsp:txXfrm>
        <a:off x="411479" y="2516204"/>
        <a:ext cx="7406640" cy="673330"/>
      </dsp:txXfrm>
    </dsp:sp>
    <dsp:sp modelId="{B10D6D20-D0E8-47F5-BF0B-0CBCD87E3419}">
      <dsp:nvSpPr>
        <dsp:cNvPr id="0" name=""/>
        <dsp:cNvSpPr/>
      </dsp:nvSpPr>
      <dsp:spPr>
        <a:xfrm>
          <a:off x="411479" y="3189535"/>
          <a:ext cx="987552" cy="164592"/>
        </a:xfrm>
        <a:prstGeom prst="parallelogram">
          <a:avLst>
            <a:gd name="adj" fmla="val 140840"/>
          </a:avLst>
        </a:prstGeom>
        <a:solidFill>
          <a:schemeClr val="accent4">
            <a:hueOff val="-1562669"/>
            <a:satOff val="9415"/>
            <a:lumOff val="755"/>
            <a:alphaOff val="0"/>
          </a:schemeClr>
        </a:solidFill>
        <a:ln w="25400" cap="flat" cmpd="sng" algn="ctr">
          <a:solidFill>
            <a:schemeClr val="accent4">
              <a:hueOff val="-1562669"/>
              <a:satOff val="9415"/>
              <a:lumOff val="7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B7083D-208C-422B-845C-D3E051372C84}">
      <dsp:nvSpPr>
        <dsp:cNvPr id="0" name=""/>
        <dsp:cNvSpPr/>
      </dsp:nvSpPr>
      <dsp:spPr>
        <a:xfrm>
          <a:off x="1456639" y="3189535"/>
          <a:ext cx="987552" cy="164592"/>
        </a:xfrm>
        <a:prstGeom prst="parallelogram">
          <a:avLst>
            <a:gd name="adj" fmla="val 140840"/>
          </a:avLst>
        </a:prstGeom>
        <a:solidFill>
          <a:schemeClr val="accent4">
            <a:hueOff val="-1785908"/>
            <a:satOff val="10760"/>
            <a:lumOff val="862"/>
            <a:alphaOff val="0"/>
          </a:scheme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7F7484-39C8-4501-8C0B-89CC294BF8F1}">
      <dsp:nvSpPr>
        <dsp:cNvPr id="0" name=""/>
        <dsp:cNvSpPr/>
      </dsp:nvSpPr>
      <dsp:spPr>
        <a:xfrm>
          <a:off x="2501798" y="3189535"/>
          <a:ext cx="987552" cy="164592"/>
        </a:xfrm>
        <a:prstGeom prst="parallelogram">
          <a:avLst>
            <a:gd name="adj" fmla="val 140840"/>
          </a:avLst>
        </a:prstGeom>
        <a:solidFill>
          <a:schemeClr val="accent4">
            <a:hueOff val="-2009146"/>
            <a:satOff val="12105"/>
            <a:lumOff val="970"/>
            <a:alphaOff val="0"/>
          </a:schemeClr>
        </a:solidFill>
        <a:ln w="25400" cap="flat" cmpd="sng" algn="ctr">
          <a:solidFill>
            <a:schemeClr val="accent4">
              <a:hueOff val="-2009146"/>
              <a:satOff val="12105"/>
              <a:lumOff val="97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9E14B-0F5B-4C69-8575-FA690AAACFD7}">
      <dsp:nvSpPr>
        <dsp:cNvPr id="0" name=""/>
        <dsp:cNvSpPr/>
      </dsp:nvSpPr>
      <dsp:spPr>
        <a:xfrm>
          <a:off x="3546957" y="3189535"/>
          <a:ext cx="987552" cy="164592"/>
        </a:xfrm>
        <a:prstGeom prst="parallelogram">
          <a:avLst>
            <a:gd name="adj" fmla="val 140840"/>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712DF-28CD-45E8-9A8C-C7F771F4B7D3}">
      <dsp:nvSpPr>
        <dsp:cNvPr id="0" name=""/>
        <dsp:cNvSpPr/>
      </dsp:nvSpPr>
      <dsp:spPr>
        <a:xfrm>
          <a:off x="4592116" y="3189535"/>
          <a:ext cx="987552" cy="164592"/>
        </a:xfrm>
        <a:prstGeom prst="parallelogram">
          <a:avLst>
            <a:gd name="adj" fmla="val 140840"/>
          </a:avLst>
        </a:prstGeom>
        <a:solidFill>
          <a:schemeClr val="accent4">
            <a:hueOff val="-2455623"/>
            <a:satOff val="14794"/>
            <a:lumOff val="1186"/>
            <a:alphaOff val="0"/>
          </a:schemeClr>
        </a:solidFill>
        <a:ln w="25400" cap="flat" cmpd="sng" algn="ctr">
          <a:solidFill>
            <a:schemeClr val="accent4">
              <a:hueOff val="-2455623"/>
              <a:satOff val="14794"/>
              <a:lumOff val="11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40E9BB-0A05-4B3F-B40A-281C813E6834}">
      <dsp:nvSpPr>
        <dsp:cNvPr id="0" name=""/>
        <dsp:cNvSpPr/>
      </dsp:nvSpPr>
      <dsp:spPr>
        <a:xfrm>
          <a:off x="5637276" y="3189535"/>
          <a:ext cx="987552" cy="164592"/>
        </a:xfrm>
        <a:prstGeom prst="parallelogram">
          <a:avLst>
            <a:gd name="adj" fmla="val 140840"/>
          </a:avLst>
        </a:prstGeom>
        <a:solidFill>
          <a:schemeClr val="accent4">
            <a:hueOff val="-2678862"/>
            <a:satOff val="16139"/>
            <a:lumOff val="1294"/>
            <a:alphaOff val="0"/>
          </a:scheme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DBA669-1BC0-4E9C-8272-A6DDE728E469}">
      <dsp:nvSpPr>
        <dsp:cNvPr id="0" name=""/>
        <dsp:cNvSpPr/>
      </dsp:nvSpPr>
      <dsp:spPr>
        <a:xfrm>
          <a:off x="6682435" y="3189535"/>
          <a:ext cx="987552" cy="164592"/>
        </a:xfrm>
        <a:prstGeom prst="parallelogram">
          <a:avLst>
            <a:gd name="adj" fmla="val 140840"/>
          </a:avLst>
        </a:prstGeom>
        <a:solidFill>
          <a:schemeClr val="accent4">
            <a:hueOff val="-2902100"/>
            <a:satOff val="17484"/>
            <a:lumOff val="1401"/>
            <a:alphaOff val="0"/>
          </a:schemeClr>
        </a:solidFill>
        <a:ln w="25400" cap="flat" cmpd="sng" algn="ctr">
          <a:solidFill>
            <a:schemeClr val="accent4">
              <a:hueOff val="-2902100"/>
              <a:satOff val="17484"/>
              <a:lumOff val="14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030F3B-6158-4B9B-9BD2-3C8BF1B7A262}">
      <dsp:nvSpPr>
        <dsp:cNvPr id="0" name=""/>
        <dsp:cNvSpPr/>
      </dsp:nvSpPr>
      <dsp:spPr>
        <a:xfrm>
          <a:off x="411479" y="347153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marL="0" lvl="0" indent="0" algn="l" defTabSz="1111250">
            <a:lnSpc>
              <a:spcPct val="90000"/>
            </a:lnSpc>
            <a:spcBef>
              <a:spcPct val="0"/>
            </a:spcBef>
            <a:spcAft>
              <a:spcPct val="35000"/>
            </a:spcAft>
            <a:buNone/>
          </a:pPr>
          <a:r>
            <a:rPr lang="en-US" sz="2500" kern="1200" dirty="0" err="1"/>
            <a:t>Tinjauan</a:t>
          </a:r>
          <a:r>
            <a:rPr lang="en-US" sz="2500" kern="1200" dirty="0"/>
            <a:t> </a:t>
          </a:r>
          <a:r>
            <a:rPr lang="en-US" sz="2500" kern="1200" dirty="0" err="1"/>
            <a:t>Manajemen</a:t>
          </a:r>
          <a:endParaRPr lang="en-US" sz="2500" kern="1200" dirty="0"/>
        </a:p>
      </dsp:txBody>
      <dsp:txXfrm>
        <a:off x="411479" y="3471534"/>
        <a:ext cx="7406640" cy="673330"/>
      </dsp:txXfrm>
    </dsp:sp>
    <dsp:sp modelId="{33228E7A-4245-4753-BD70-0623EC270F69}">
      <dsp:nvSpPr>
        <dsp:cNvPr id="0" name=""/>
        <dsp:cNvSpPr/>
      </dsp:nvSpPr>
      <dsp:spPr>
        <a:xfrm>
          <a:off x="411479" y="4144865"/>
          <a:ext cx="987552" cy="164592"/>
        </a:xfrm>
        <a:prstGeom prst="parallelogram">
          <a:avLst>
            <a:gd name="adj" fmla="val 140840"/>
          </a:avLst>
        </a:prstGeom>
        <a:solidFill>
          <a:schemeClr val="accent4">
            <a:hueOff val="-3125339"/>
            <a:satOff val="18829"/>
            <a:lumOff val="1509"/>
            <a:alphaOff val="0"/>
          </a:schemeClr>
        </a:solidFill>
        <a:ln w="25400" cap="flat" cmpd="sng" algn="ctr">
          <a:solidFill>
            <a:schemeClr val="accent4">
              <a:hueOff val="-3125339"/>
              <a:satOff val="18829"/>
              <a:lumOff val="15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50CDDC-1173-4445-B338-514620EA451A}">
      <dsp:nvSpPr>
        <dsp:cNvPr id="0" name=""/>
        <dsp:cNvSpPr/>
      </dsp:nvSpPr>
      <dsp:spPr>
        <a:xfrm>
          <a:off x="1456639" y="4144865"/>
          <a:ext cx="987552" cy="164592"/>
        </a:xfrm>
        <a:prstGeom prst="parallelogram">
          <a:avLst>
            <a:gd name="adj" fmla="val 140840"/>
          </a:avLst>
        </a:prstGeom>
        <a:solidFill>
          <a:schemeClr val="accent4">
            <a:hueOff val="-3348577"/>
            <a:satOff val="20174"/>
            <a:lumOff val="1617"/>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6E92F-1B9B-436E-86FA-3C64BEABDA69}">
      <dsp:nvSpPr>
        <dsp:cNvPr id="0" name=""/>
        <dsp:cNvSpPr/>
      </dsp:nvSpPr>
      <dsp:spPr>
        <a:xfrm>
          <a:off x="2501798" y="4144865"/>
          <a:ext cx="987552" cy="164592"/>
        </a:xfrm>
        <a:prstGeom prst="parallelogram">
          <a:avLst>
            <a:gd name="adj" fmla="val 140840"/>
          </a:avLst>
        </a:prstGeom>
        <a:solidFill>
          <a:schemeClr val="accent4">
            <a:hueOff val="-3571816"/>
            <a:satOff val="21519"/>
            <a:lumOff val="1725"/>
            <a:alphaOff val="0"/>
          </a:scheme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67D66-3556-4CA5-94ED-15B58B5BC41B}">
      <dsp:nvSpPr>
        <dsp:cNvPr id="0" name=""/>
        <dsp:cNvSpPr/>
      </dsp:nvSpPr>
      <dsp:spPr>
        <a:xfrm>
          <a:off x="3546957" y="4144865"/>
          <a:ext cx="987552" cy="164592"/>
        </a:xfrm>
        <a:prstGeom prst="parallelogram">
          <a:avLst>
            <a:gd name="adj" fmla="val 140840"/>
          </a:avLst>
        </a:prstGeom>
        <a:solidFill>
          <a:schemeClr val="accent4">
            <a:hueOff val="-3795054"/>
            <a:satOff val="22864"/>
            <a:lumOff val="1833"/>
            <a:alphaOff val="0"/>
          </a:schemeClr>
        </a:solidFill>
        <a:ln w="25400" cap="flat" cmpd="sng" algn="ctr">
          <a:solidFill>
            <a:schemeClr val="accent4">
              <a:hueOff val="-3795054"/>
              <a:satOff val="22864"/>
              <a:lumOff val="183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643235-7B27-4296-A658-72150F3527A8}">
      <dsp:nvSpPr>
        <dsp:cNvPr id="0" name=""/>
        <dsp:cNvSpPr/>
      </dsp:nvSpPr>
      <dsp:spPr>
        <a:xfrm>
          <a:off x="4592116" y="4144865"/>
          <a:ext cx="987552" cy="164592"/>
        </a:xfrm>
        <a:prstGeom prst="parallelogram">
          <a:avLst>
            <a:gd name="adj" fmla="val 140840"/>
          </a:avLst>
        </a:prstGeom>
        <a:solidFill>
          <a:schemeClr val="accent4">
            <a:hueOff val="-4018293"/>
            <a:satOff val="24209"/>
            <a:lumOff val="1940"/>
            <a:alphaOff val="0"/>
          </a:schemeClr>
        </a:solidFill>
        <a:ln w="25400" cap="flat" cmpd="sng" algn="ctr">
          <a:solidFill>
            <a:schemeClr val="accent4">
              <a:hueOff val="-4018293"/>
              <a:satOff val="24209"/>
              <a:lumOff val="194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8712EF-4B84-4225-8901-66A765C27004}">
      <dsp:nvSpPr>
        <dsp:cNvPr id="0" name=""/>
        <dsp:cNvSpPr/>
      </dsp:nvSpPr>
      <dsp:spPr>
        <a:xfrm>
          <a:off x="5637276" y="4144865"/>
          <a:ext cx="987552" cy="164592"/>
        </a:xfrm>
        <a:prstGeom prst="parallelogram">
          <a:avLst>
            <a:gd name="adj" fmla="val 140840"/>
          </a:avLst>
        </a:prstGeom>
        <a:solidFill>
          <a:schemeClr val="accent4">
            <a:hueOff val="-4241531"/>
            <a:satOff val="25554"/>
            <a:lumOff val="2048"/>
            <a:alphaOff val="0"/>
          </a:schemeClr>
        </a:solidFill>
        <a:ln w="25400" cap="flat" cmpd="sng" algn="ctr">
          <a:solidFill>
            <a:schemeClr val="accent4">
              <a:hueOff val="-4241531"/>
              <a:satOff val="25554"/>
              <a:lumOff val="20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74AA9-CAB0-49FF-A8B0-E076001D2C39}">
      <dsp:nvSpPr>
        <dsp:cNvPr id="0" name=""/>
        <dsp:cNvSpPr/>
      </dsp:nvSpPr>
      <dsp:spPr>
        <a:xfrm>
          <a:off x="6682435" y="4144865"/>
          <a:ext cx="987552" cy="164592"/>
        </a:xfrm>
        <a:prstGeom prst="parallelogram">
          <a:avLst>
            <a:gd name="adj" fmla="val 140840"/>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51EE7-2C91-49B9-90A2-E6D1A1F70272}" type="datetimeFigureOut">
              <a:rPr lang="en-US" smtClean="0"/>
              <a:t>5/24/2018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AFE4-B868-4201-9103-9587CD37F304}" type="slidenum">
              <a:rPr lang="en-US" smtClean="0"/>
              <a:t>‹#›</a:t>
            </a:fld>
            <a:endParaRPr lang="en-US"/>
          </a:p>
        </p:txBody>
      </p:sp>
    </p:spTree>
    <p:extLst>
      <p:ext uri="{BB962C8B-B14F-4D97-AF65-F5344CB8AC3E}">
        <p14:creationId xmlns:p14="http://schemas.microsoft.com/office/powerpoint/2010/main" val="969584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bwMode="auto">
          <a:xfrm>
            <a:off x="710412" y="4459228"/>
            <a:ext cx="5681653" cy="4224219"/>
          </a:xfrm>
          <a:prstGeom prst="rect">
            <a:avLst/>
          </a:prstGeom>
          <a:noFill/>
          <a:ln>
            <a:miter lim="800000"/>
            <a:headEnd/>
            <a:tailEnd/>
          </a:ln>
        </p:spPr>
        <p:txBody>
          <a:bodyPr lIns="94728" tIns="47364" rIns="94728" bIns="47364"/>
          <a:lstStyle/>
          <a:p>
            <a:pPr eaLnBrk="1" hangingPunct="1"/>
            <a:endParaRPr lang="en-US"/>
          </a:p>
        </p:txBody>
      </p:sp>
    </p:spTree>
    <p:extLst>
      <p:ext uri="{BB962C8B-B14F-4D97-AF65-F5344CB8AC3E}">
        <p14:creationId xmlns:p14="http://schemas.microsoft.com/office/powerpoint/2010/main" val="48805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618638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593399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41</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151307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810042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44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635626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8220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244795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56</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070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57</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397650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76246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A1BD22C-CD88-40B1-A989-4913CE546190}" type="slidenum">
              <a:rPr lang="en-US" smtClean="0"/>
              <a:pPr>
                <a:defRPr/>
              </a:pPr>
              <a:t>15</a:t>
            </a:fld>
            <a:endParaRPr lang="en-US"/>
          </a:p>
        </p:txBody>
      </p:sp>
    </p:spTree>
    <p:extLst>
      <p:ext uri="{BB962C8B-B14F-4D97-AF65-F5344CB8AC3E}">
        <p14:creationId xmlns:p14="http://schemas.microsoft.com/office/powerpoint/2010/main" val="233284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59</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501421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61</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915583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62</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2095884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63</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420972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421489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65</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455383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163638"/>
            <a:ext cx="4189413" cy="3141662"/>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F253BD75-05BB-4DAB-8A98-975A6ACE15B9}" type="slidenum">
              <a:rPr lang="id-ID" smtClean="0"/>
              <a:pPr/>
              <a:t>19</a:t>
            </a:fld>
            <a:endParaRPr lang="id-ID"/>
          </a:p>
        </p:txBody>
      </p:sp>
    </p:spTree>
    <p:extLst>
      <p:ext uri="{BB962C8B-B14F-4D97-AF65-F5344CB8AC3E}">
        <p14:creationId xmlns:p14="http://schemas.microsoft.com/office/powerpoint/2010/main" val="35290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371600" y="1143000"/>
            <a:ext cx="4114800" cy="3086100"/>
          </a:xfrm>
          <a:ln/>
        </p:spPr>
      </p:sp>
      <p:sp>
        <p:nvSpPr>
          <p:cNvPr id="131075" name="Rectangle 3"/>
          <p:cNvSpPr>
            <a:spLocks noGrp="1" noChangeArrowheads="1"/>
          </p:cNvSpPr>
          <p:nvPr>
            <p:ph type="body" idx="1"/>
          </p:nvPr>
        </p:nvSpPr>
        <p:spPr>
          <a:noFill/>
          <a:ln/>
        </p:spPr>
        <p:txBody>
          <a:bodyPr/>
          <a:lstStyle/>
          <a:p>
            <a:pPr eaLnBrk="1" hangingPunct="1"/>
            <a:r>
              <a:rPr lang="en-US">
                <a:latin typeface="Arial" charset="0"/>
              </a:rPr>
              <a:t>Semua peserta harus menuliskan permasalahan yang ada. Tapi jangan sampai kepada asumsi, cukup paduga saja.</a:t>
            </a:r>
          </a:p>
        </p:txBody>
      </p:sp>
    </p:spTree>
    <p:extLst>
      <p:ext uri="{BB962C8B-B14F-4D97-AF65-F5344CB8AC3E}">
        <p14:creationId xmlns:p14="http://schemas.microsoft.com/office/powerpoint/2010/main" val="381215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1BD22C-CD88-40B1-A989-4913CE546190}" type="slidenum">
              <a:rPr lang="en-US" smtClean="0"/>
              <a:pPr>
                <a:defRPr/>
              </a:pPr>
              <a:t>29</a:t>
            </a:fld>
            <a:endParaRPr lang="en-US"/>
          </a:p>
        </p:txBody>
      </p:sp>
    </p:spTree>
    <p:extLst>
      <p:ext uri="{BB962C8B-B14F-4D97-AF65-F5344CB8AC3E}">
        <p14:creationId xmlns:p14="http://schemas.microsoft.com/office/powerpoint/2010/main" val="171281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30</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3062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34</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324014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xfrm>
            <a:off x="1371600" y="1143000"/>
            <a:ext cx="4114800" cy="3086100"/>
          </a:xfrm>
          <a:ln/>
        </p:spPr>
      </p:sp>
      <p:sp>
        <p:nvSpPr>
          <p:cNvPr id="131075" name="Rectangle 3"/>
          <p:cNvSpPr>
            <a:spLocks noGrp="1" noChangeArrowheads="1"/>
          </p:cNvSpPr>
          <p:nvPr>
            <p:ph type="body" idx="1"/>
          </p:nvPr>
        </p:nvSpPr>
        <p:spPr>
          <a:noFill/>
          <a:ln/>
        </p:spPr>
        <p:txBody>
          <a:bodyPr/>
          <a:lstStyle/>
          <a:p>
            <a:pPr eaLnBrk="1" hangingPunct="1"/>
            <a:r>
              <a:rPr lang="en-US">
                <a:latin typeface="Arial" charset="0"/>
              </a:rPr>
              <a:t>Semua peserta harus menuliskan permasalahan yang ada. Tapi jangan sampai kepada asumsi, cukup paduga saja.</a:t>
            </a:r>
          </a:p>
        </p:txBody>
      </p:sp>
    </p:spTree>
    <p:extLst>
      <p:ext uri="{BB962C8B-B14F-4D97-AF65-F5344CB8AC3E}">
        <p14:creationId xmlns:p14="http://schemas.microsoft.com/office/powerpoint/2010/main" val="37838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7"/>
          <p:cNvSpPr>
            <a:spLocks noGrp="1" noChangeArrowheads="1"/>
          </p:cNvSpPr>
          <p:nvPr>
            <p:ph type="sldNum" sz="quarter" idx="5"/>
          </p:nvPr>
        </p:nvSpPr>
        <p:spPr>
          <a:noFill/>
        </p:spPr>
        <p:txBody>
          <a:bodyPr/>
          <a:lstStyle/>
          <a:p>
            <a:fld id="{341B56A1-F52E-453C-BAC8-F1F6755F2890}" type="slidenum">
              <a:rPr lang="en-US" smtClean="0"/>
              <a:pPr/>
              <a:t>38</a:t>
            </a:fld>
            <a:endParaRPr lang="en-US"/>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p:spPr>
        <p:txBody>
          <a:bodyPr/>
          <a:lstStyle/>
          <a:p>
            <a:endParaRPr lang="id-ID" dirty="0"/>
          </a:p>
        </p:txBody>
      </p:sp>
    </p:spTree>
    <p:extLst>
      <p:ext uri="{BB962C8B-B14F-4D97-AF65-F5344CB8AC3E}">
        <p14:creationId xmlns:p14="http://schemas.microsoft.com/office/powerpoint/2010/main" val="167670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146F944-B47D-4731-9F56-E6A6037D5127}" type="datetime1">
              <a:rPr lang="en-US" smtClean="0"/>
              <a:t>5/24/2018</a:t>
            </a:fld>
            <a:endParaRPr lang="en-US"/>
          </a:p>
        </p:txBody>
      </p:sp>
      <p:sp>
        <p:nvSpPr>
          <p:cNvPr id="5" name="Footer Placeholder 4"/>
          <p:cNvSpPr>
            <a:spLocks noGrp="1"/>
          </p:cNvSpPr>
          <p:nvPr>
            <p:ph type="ftr" sz="quarter" idx="11"/>
          </p:nvPr>
        </p:nvSpPr>
        <p:spPr/>
        <p:txBody>
          <a:bodyPr/>
          <a:lstStyle/>
          <a:p>
            <a:r>
              <a:rPr lang="pt-BR"/>
              <a:t>Integrasi 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49332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D55CC656-6BAC-4B90-9994-87504FEB9331}" type="datetime1">
              <a:rPr lang="en-US" smtClean="0"/>
              <a:t>5/24/2018</a:t>
            </a:fld>
            <a:endParaRPr lang="en-US"/>
          </a:p>
        </p:txBody>
      </p:sp>
      <p:sp>
        <p:nvSpPr>
          <p:cNvPr id="5" name="Footer Placeholder 4"/>
          <p:cNvSpPr>
            <a:spLocks noGrp="1"/>
          </p:cNvSpPr>
          <p:nvPr>
            <p:ph type="ftr" sz="quarter" idx="11"/>
          </p:nvPr>
        </p:nvSpPr>
        <p:spPr/>
        <p:txBody>
          <a:bodyPr/>
          <a:lstStyle/>
          <a:p>
            <a:r>
              <a:rPr lang="pt-BR"/>
              <a:t>Integrasi 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457520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1B26AAF-FD36-41A4-A6C3-D41BAB35CAF9}" type="datetime1">
              <a:rPr lang="en-US" smtClean="0"/>
              <a:t>5/24/2018</a:t>
            </a:fld>
            <a:endParaRPr lang="en-US"/>
          </a:p>
        </p:txBody>
      </p:sp>
      <p:sp>
        <p:nvSpPr>
          <p:cNvPr id="5" name="Footer Placeholder 4"/>
          <p:cNvSpPr>
            <a:spLocks noGrp="1"/>
          </p:cNvSpPr>
          <p:nvPr>
            <p:ph type="ftr" sz="quarter" idx="11"/>
          </p:nvPr>
        </p:nvSpPr>
        <p:spPr/>
        <p:txBody>
          <a:bodyPr/>
          <a:lstStyle/>
          <a:p>
            <a:r>
              <a:rPr lang="pt-BR"/>
              <a:t>Integrasi 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4519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33425FC8-747C-4E48-A04B-83852C7650C5}" type="datetime1">
              <a:rPr lang="en-US" sz="1846" smtClean="0">
                <a:solidFill>
                  <a:prstClr val="black"/>
                </a:solidFill>
                <a:latin typeface="Verdana" pitchFamily="34" charset="0"/>
              </a:rPr>
              <a:t>5/24/2018</a:t>
            </a:fld>
            <a:endParaRPr lang="en-US" sz="1846">
              <a:solidFill>
                <a:prstClr val="black"/>
              </a:solidFill>
              <a:latin typeface="Verdana" pitchFamily="34" charset="0"/>
            </a:endParaRPr>
          </a:p>
        </p:txBody>
      </p:sp>
      <p:sp>
        <p:nvSpPr>
          <p:cNvPr id="5" name="Footer Placeholder 4"/>
          <p:cNvSpPr>
            <a:spLocks noGrp="1"/>
          </p:cNvSpPr>
          <p:nvPr>
            <p:ph type="ftr" sz="quarter" idx="11"/>
          </p:nvPr>
        </p:nvSpPr>
        <p:spPr/>
        <p:txBody>
          <a:bodyPr/>
          <a:lstStyle/>
          <a:p>
            <a:r>
              <a:rPr lang="pt-BR">
                <a:solidFill>
                  <a:prstClr val="black">
                    <a:tint val="75000"/>
                  </a:prstClr>
                </a:solidFill>
              </a:rPr>
              <a:t>Integrasi ISO 45001 &amp; ISO 14001 1/rev.00 (c)Copyright, Sentral Sistem. May 2018</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960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D093817C-CC65-4C07-AB29-5A44AC868140}" type="datetime1">
              <a:rPr lang="en-US" sz="1846" smtClean="0">
                <a:solidFill>
                  <a:prstClr val="black"/>
                </a:solidFill>
                <a:latin typeface="Verdana" pitchFamily="34" charset="0"/>
              </a:rPr>
              <a:t>5/24/2018</a:t>
            </a:fld>
            <a:endParaRPr lang="en-US" sz="1846">
              <a:solidFill>
                <a:prstClr val="black"/>
              </a:solidFill>
              <a:latin typeface="Verdana" pitchFamily="34" charset="0"/>
            </a:endParaRPr>
          </a:p>
        </p:txBody>
      </p:sp>
      <p:sp>
        <p:nvSpPr>
          <p:cNvPr id="5" name="Footer Placeholder 4"/>
          <p:cNvSpPr>
            <a:spLocks noGrp="1"/>
          </p:cNvSpPr>
          <p:nvPr>
            <p:ph type="ftr" sz="quarter" idx="11"/>
          </p:nvPr>
        </p:nvSpPr>
        <p:spPr/>
        <p:txBody>
          <a:bodyPr/>
          <a:lstStyle/>
          <a:p>
            <a:r>
              <a:rPr lang="pt-BR">
                <a:solidFill>
                  <a:prstClr val="black">
                    <a:tint val="75000"/>
                  </a:prstClr>
                </a:solidFill>
              </a:rPr>
              <a:t>Integrasi ISO 45001 &amp; ISO 14001 1/rev.00 (c)Copyright, Sentral Sistem. May 2018</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1695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44462"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600201"/>
            <a:ext cx="4044462" cy="452596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8FB5ADBB-552E-45D0-A83F-CC8AC2937F82}" type="datetime1">
              <a:rPr lang="en-US" sz="1846" smtClean="0">
                <a:solidFill>
                  <a:prstClr val="black"/>
                </a:solidFill>
                <a:latin typeface="Verdana" pitchFamily="34" charset="0"/>
              </a:rPr>
              <a:t>5/24/2018</a:t>
            </a:fld>
            <a:endParaRPr lang="en-US" sz="1846">
              <a:solidFill>
                <a:prstClr val="black"/>
              </a:solidFill>
              <a:latin typeface="Verdana" pitchFamily="34" charset="0"/>
            </a:endParaRPr>
          </a:p>
        </p:txBody>
      </p:sp>
      <p:sp>
        <p:nvSpPr>
          <p:cNvPr id="6" name="Footer Placeholder 5"/>
          <p:cNvSpPr>
            <a:spLocks noGrp="1"/>
          </p:cNvSpPr>
          <p:nvPr>
            <p:ph type="ftr" sz="quarter" idx="11"/>
          </p:nvPr>
        </p:nvSpPr>
        <p:spPr/>
        <p:txBody>
          <a:bodyPr/>
          <a:lstStyle/>
          <a:p>
            <a:r>
              <a:rPr lang="pt-BR">
                <a:solidFill>
                  <a:prstClr val="black">
                    <a:tint val="75000"/>
                  </a:prstClr>
                </a:solidFill>
              </a:rPr>
              <a:t>Integrasi ISO 45001 &amp; ISO 14001 1/rev.00 (c)Copyright, Sentral Sistem. May 2018</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3633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066"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t>Click to edit Master text styles</a:t>
            </a:r>
          </a:p>
        </p:txBody>
      </p:sp>
      <p:sp>
        <p:nvSpPr>
          <p:cNvPr id="4" name="Content Placeholder 3"/>
          <p:cNvSpPr>
            <a:spLocks noGrp="1"/>
          </p:cNvSpPr>
          <p:nvPr>
            <p:ph sz="half" idx="2"/>
          </p:nvPr>
        </p:nvSpPr>
        <p:spPr>
          <a:xfrm>
            <a:off x="457200" y="2174875"/>
            <a:ext cx="4040066"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535113"/>
            <a:ext cx="4041531"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t>Click to edit Master text styles</a:t>
            </a:r>
          </a:p>
        </p:txBody>
      </p:sp>
      <p:sp>
        <p:nvSpPr>
          <p:cNvPr id="6" name="Content Placeholder 5"/>
          <p:cNvSpPr>
            <a:spLocks noGrp="1"/>
          </p:cNvSpPr>
          <p:nvPr>
            <p:ph sz="quarter" idx="4"/>
          </p:nvPr>
        </p:nvSpPr>
        <p:spPr>
          <a:xfrm>
            <a:off x="4645270" y="2174875"/>
            <a:ext cx="4041531"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2E91AC4E-DE5D-411C-B58E-76D7C7F2770B}" type="datetime1">
              <a:rPr lang="en-US" sz="1846" smtClean="0">
                <a:solidFill>
                  <a:prstClr val="black"/>
                </a:solidFill>
                <a:latin typeface="Verdana" pitchFamily="34" charset="0"/>
              </a:rPr>
              <a:t>5/24/2018</a:t>
            </a:fld>
            <a:endParaRPr lang="en-US" sz="1846">
              <a:solidFill>
                <a:prstClr val="black"/>
              </a:solidFill>
              <a:latin typeface="Verdana" pitchFamily="34" charset="0"/>
            </a:endParaRPr>
          </a:p>
        </p:txBody>
      </p:sp>
      <p:sp>
        <p:nvSpPr>
          <p:cNvPr id="8" name="Footer Placeholder 7"/>
          <p:cNvSpPr>
            <a:spLocks noGrp="1"/>
          </p:cNvSpPr>
          <p:nvPr>
            <p:ph type="ftr" sz="quarter" idx="11"/>
          </p:nvPr>
        </p:nvSpPr>
        <p:spPr/>
        <p:txBody>
          <a:bodyPr/>
          <a:lstStyle/>
          <a:p>
            <a:r>
              <a:rPr lang="pt-BR">
                <a:solidFill>
                  <a:prstClr val="black">
                    <a:tint val="75000"/>
                  </a:prstClr>
                </a:solidFill>
              </a:rPr>
              <a:t>Integrasi ISO 45001 &amp; ISO 14001 1/rev.00 (c)Copyright, Sentral Sistem. May 2018</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875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E08B6574-A7D8-41CD-802A-F16ACAD96629}" type="datetime1">
              <a:rPr lang="en-US" sz="1846" smtClean="0">
                <a:solidFill>
                  <a:prstClr val="black"/>
                </a:solidFill>
                <a:latin typeface="Verdana" pitchFamily="34" charset="0"/>
              </a:rPr>
              <a:t>5/24/2018</a:t>
            </a:fld>
            <a:endParaRPr lang="en-US" sz="1846">
              <a:solidFill>
                <a:prstClr val="black"/>
              </a:solidFill>
              <a:latin typeface="Verdana" pitchFamily="34" charset="0"/>
            </a:endParaRPr>
          </a:p>
        </p:txBody>
      </p:sp>
      <p:sp>
        <p:nvSpPr>
          <p:cNvPr id="4" name="Footer Placeholder 3"/>
          <p:cNvSpPr>
            <a:spLocks noGrp="1"/>
          </p:cNvSpPr>
          <p:nvPr>
            <p:ph type="ftr" sz="quarter" idx="11"/>
          </p:nvPr>
        </p:nvSpPr>
        <p:spPr/>
        <p:txBody>
          <a:bodyPr/>
          <a:lstStyle/>
          <a:p>
            <a:r>
              <a:rPr lang="pt-BR">
                <a:solidFill>
                  <a:prstClr val="black">
                    <a:tint val="75000"/>
                  </a:prstClr>
                </a:solidFill>
              </a:rPr>
              <a:t>Integrasi ISO 45001 &amp; ISO 14001 1/rev.00 (c)Copyright, Sentral Sistem. May 2018</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9301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8EB49589-5F1D-467B-BA18-8C4BBE031280}" type="datetime1">
              <a:rPr lang="en-US" sz="1846" smtClean="0">
                <a:solidFill>
                  <a:prstClr val="black"/>
                </a:solidFill>
                <a:latin typeface="Verdana" pitchFamily="34" charset="0"/>
              </a:rPr>
              <a:t>5/24/2018</a:t>
            </a:fld>
            <a:endParaRPr lang="en-US" sz="1846">
              <a:solidFill>
                <a:prstClr val="black"/>
              </a:solidFill>
              <a:latin typeface="Verdana" pitchFamily="34" charset="0"/>
            </a:endParaRPr>
          </a:p>
        </p:txBody>
      </p:sp>
      <p:sp>
        <p:nvSpPr>
          <p:cNvPr id="3" name="Footer Placeholder 2"/>
          <p:cNvSpPr>
            <a:spLocks noGrp="1"/>
          </p:cNvSpPr>
          <p:nvPr>
            <p:ph type="ftr" sz="quarter" idx="11"/>
          </p:nvPr>
        </p:nvSpPr>
        <p:spPr/>
        <p:txBody>
          <a:bodyPr/>
          <a:lstStyle/>
          <a:p>
            <a:r>
              <a:rPr lang="pt-BR">
                <a:solidFill>
                  <a:prstClr val="black">
                    <a:tint val="75000"/>
                  </a:prstClr>
                </a:solidFill>
              </a:rPr>
              <a:t>Integrasi ISO 45001 &amp; ISO 14001 1/rev.00 (c)Copyright, Sentral Sistem. May 2018</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4694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pPr fontAlgn="base">
              <a:spcBef>
                <a:spcPct val="0"/>
              </a:spcBef>
              <a:spcAft>
                <a:spcPct val="0"/>
              </a:spcAft>
            </a:pPr>
            <a:fld id="{6C5367E1-630C-4280-B685-BC4F29351E50}" type="datetime1">
              <a:rPr lang="en-US" sz="1846" smtClean="0">
                <a:solidFill>
                  <a:prstClr val="black"/>
                </a:solidFill>
                <a:latin typeface="Verdana" pitchFamily="34" charset="0"/>
              </a:rPr>
              <a:t>5/24/2018</a:t>
            </a:fld>
            <a:endParaRPr lang="en-US" sz="1846">
              <a:solidFill>
                <a:prstClr val="black"/>
              </a:solidFill>
              <a:latin typeface="Verdana" pitchFamily="34" charset="0"/>
            </a:endParaRPr>
          </a:p>
        </p:txBody>
      </p:sp>
      <p:sp>
        <p:nvSpPr>
          <p:cNvPr id="5" name="Footer Placeholder 4"/>
          <p:cNvSpPr>
            <a:spLocks noGrp="1"/>
          </p:cNvSpPr>
          <p:nvPr>
            <p:ph type="ftr" sz="quarter" idx="11"/>
          </p:nvPr>
        </p:nvSpPr>
        <p:spPr/>
        <p:txBody>
          <a:bodyPr/>
          <a:lstStyle/>
          <a:p>
            <a:r>
              <a:rPr lang="pt-BR">
                <a:solidFill>
                  <a:prstClr val="black">
                    <a:tint val="75000"/>
                  </a:prstClr>
                </a:solidFill>
              </a:rPr>
              <a:t>Integrasi ISO 45001 &amp; ISO 14001 1/rev.00 (c)Copyright, Sentral Sistem. May 2018</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541DC-305F-4949-A632-DD930B0BE76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188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71905" y="862013"/>
            <a:ext cx="8162192" cy="5233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1115158" y="4868863"/>
            <a:ext cx="1905000" cy="457200"/>
          </a:xfrm>
          <a:prstGeom prst="rect">
            <a:avLst/>
          </a:prstGeom>
        </p:spPr>
        <p:txBody>
          <a:bodyPr/>
          <a:lstStyle>
            <a:lvl1pPr>
              <a:defRPr/>
            </a:lvl1pPr>
          </a:lstStyle>
          <a:p>
            <a:pPr fontAlgn="base">
              <a:spcBef>
                <a:spcPct val="0"/>
              </a:spcBef>
              <a:spcAft>
                <a:spcPct val="0"/>
              </a:spcAft>
            </a:pPr>
            <a:fld id="{3E45A098-CBA1-4392-A469-F6598E139DF8}" type="datetime1">
              <a:rPr lang="en-US" sz="1846" smtClean="0">
                <a:solidFill>
                  <a:prstClr val="black"/>
                </a:solidFill>
                <a:latin typeface="Verdana" pitchFamily="34" charset="0"/>
              </a:rPr>
              <a:t>5/24/2018</a:t>
            </a:fld>
            <a:endParaRPr lang="en-US" sz="1846">
              <a:solidFill>
                <a:prstClr val="black"/>
              </a:solidFill>
              <a:latin typeface="Verdana" pitchFamily="34" charset="0"/>
            </a:endParaRPr>
          </a:p>
        </p:txBody>
      </p:sp>
      <p:sp>
        <p:nvSpPr>
          <p:cNvPr id="4" name="Footer Placeholder 3"/>
          <p:cNvSpPr>
            <a:spLocks noGrp="1"/>
          </p:cNvSpPr>
          <p:nvPr>
            <p:ph type="ftr" sz="quarter" idx="11"/>
          </p:nvPr>
        </p:nvSpPr>
        <p:spPr>
          <a:xfrm>
            <a:off x="879206" y="6286500"/>
            <a:ext cx="5608053" cy="457200"/>
          </a:xfrm>
        </p:spPr>
        <p:txBody>
          <a:bodyPr/>
          <a:lstStyle>
            <a:lvl1pPr>
              <a:defRPr/>
            </a:lvl1pPr>
          </a:lstStyle>
          <a:p>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5" name="Slide Number Placeholder 4"/>
          <p:cNvSpPr>
            <a:spLocks noGrp="1"/>
          </p:cNvSpPr>
          <p:nvPr>
            <p:ph type="sldNum" sz="quarter" idx="12"/>
          </p:nvPr>
        </p:nvSpPr>
        <p:spPr>
          <a:xfrm>
            <a:off x="7020658" y="6286500"/>
            <a:ext cx="1905000" cy="457200"/>
          </a:xfrm>
        </p:spPr>
        <p:txBody>
          <a:bodyPr/>
          <a:lstStyle>
            <a:lvl1pPr>
              <a:defRPr/>
            </a:lvl1pPr>
          </a:lstStyle>
          <a:p>
            <a:fld id="{14FDE9D2-198D-4E21-99A9-9236781177E9}"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3180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D7416A8-8D9A-4931-A3AC-8D79D2F762AA}" type="datetime1">
              <a:rPr lang="en-US" smtClean="0"/>
              <a:t>5/24/2018</a:t>
            </a:fld>
            <a:endParaRPr lang="en-US"/>
          </a:p>
        </p:txBody>
      </p:sp>
      <p:sp>
        <p:nvSpPr>
          <p:cNvPr id="5" name="Footer Placeholder 4"/>
          <p:cNvSpPr>
            <a:spLocks noGrp="1"/>
          </p:cNvSpPr>
          <p:nvPr>
            <p:ph type="ftr" sz="quarter" idx="11"/>
          </p:nvPr>
        </p:nvSpPr>
        <p:spPr/>
        <p:txBody>
          <a:bodyPr/>
          <a:lstStyle/>
          <a:p>
            <a:r>
              <a:rPr lang="pt-BR"/>
              <a:t>Integrasi 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29014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871906" y="862013"/>
            <a:ext cx="8162192" cy="762000"/>
          </a:xfrm>
        </p:spPr>
        <p:txBody>
          <a:bodyPr/>
          <a:lstStyle/>
          <a:p>
            <a:r>
              <a:rPr lang="en-US"/>
              <a:t>Click to edit Master title style</a:t>
            </a:r>
          </a:p>
        </p:txBody>
      </p:sp>
      <p:sp>
        <p:nvSpPr>
          <p:cNvPr id="3" name="Content Placeholder 2"/>
          <p:cNvSpPr>
            <a:spLocks noGrp="1"/>
          </p:cNvSpPr>
          <p:nvPr>
            <p:ph sz="quarter" idx="1"/>
          </p:nvPr>
        </p:nvSpPr>
        <p:spPr>
          <a:xfrm>
            <a:off x="912935" y="1905000"/>
            <a:ext cx="3984380"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037992" y="1905000"/>
            <a:ext cx="3985846"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912935" y="4076700"/>
            <a:ext cx="3984380"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037992" y="4076700"/>
            <a:ext cx="3985846"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15158" y="4868863"/>
            <a:ext cx="1905000" cy="457200"/>
          </a:xfrm>
          <a:prstGeom prst="rect">
            <a:avLst/>
          </a:prstGeom>
        </p:spPr>
        <p:txBody>
          <a:bodyPr/>
          <a:lstStyle>
            <a:lvl1pPr>
              <a:defRPr/>
            </a:lvl1pPr>
          </a:lstStyle>
          <a:p>
            <a:pPr fontAlgn="base">
              <a:spcBef>
                <a:spcPct val="0"/>
              </a:spcBef>
              <a:spcAft>
                <a:spcPct val="0"/>
              </a:spcAft>
            </a:pPr>
            <a:fld id="{9643728C-F176-4CCE-B7DB-0D61DA688391}" type="datetime1">
              <a:rPr lang="en-US" sz="1846" smtClean="0">
                <a:solidFill>
                  <a:prstClr val="black"/>
                </a:solidFill>
                <a:latin typeface="Verdana" pitchFamily="34" charset="0"/>
              </a:rPr>
              <a:t>5/24/2018</a:t>
            </a:fld>
            <a:endParaRPr lang="en-US" sz="1846">
              <a:solidFill>
                <a:prstClr val="black"/>
              </a:solidFill>
              <a:latin typeface="Verdana" pitchFamily="34" charset="0"/>
            </a:endParaRPr>
          </a:p>
        </p:txBody>
      </p:sp>
      <p:sp>
        <p:nvSpPr>
          <p:cNvPr id="8" name="Slide Number Placeholder 7"/>
          <p:cNvSpPr>
            <a:spLocks noGrp="1"/>
          </p:cNvSpPr>
          <p:nvPr>
            <p:ph type="sldNum" sz="quarter" idx="11"/>
          </p:nvPr>
        </p:nvSpPr>
        <p:spPr>
          <a:xfrm>
            <a:off x="7020658" y="6286500"/>
            <a:ext cx="1905000" cy="457200"/>
          </a:xfrm>
        </p:spPr>
        <p:txBody>
          <a:bodyPr/>
          <a:lstStyle>
            <a:lvl1pPr>
              <a:defRPr/>
            </a:lvl1pPr>
          </a:lstStyle>
          <a:p>
            <a:fld id="{2C8BDBFF-CC9D-4700-A8B4-397FFA95CC4D}"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059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759909B-0806-4CA3-A2BE-BB72950D3E2B}"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6196C6A-901A-407E-A548-11BECB0C0FF3}" type="slidenum">
              <a:rPr lang="en-US"/>
              <a:pPr>
                <a:defRPr/>
              </a:pPr>
              <a:t>‹#›</a:t>
            </a:fld>
            <a:endParaRPr lang="en-US"/>
          </a:p>
        </p:txBody>
      </p:sp>
    </p:spTree>
    <p:extLst>
      <p:ext uri="{BB962C8B-B14F-4D97-AF65-F5344CB8AC3E}">
        <p14:creationId xmlns:p14="http://schemas.microsoft.com/office/powerpoint/2010/main" val="3856624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5A0262A3-78B8-4E01-AF76-20F3A16B3D47}"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6B483EA-79FC-4CFB-9D49-A6CB5216843E}" type="slidenum">
              <a:rPr lang="en-US"/>
              <a:pPr>
                <a:defRPr/>
              </a:pPr>
              <a:t>‹#›</a:t>
            </a:fld>
            <a:endParaRPr lang="en-US"/>
          </a:p>
        </p:txBody>
      </p:sp>
    </p:spTree>
    <p:extLst>
      <p:ext uri="{BB962C8B-B14F-4D97-AF65-F5344CB8AC3E}">
        <p14:creationId xmlns:p14="http://schemas.microsoft.com/office/powerpoint/2010/main" val="40970108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952C560F-542B-4647-9590-94B51C73ECEA}"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A9DD306-E5CF-4843-8C09-CD504A055D97}" type="slidenum">
              <a:rPr lang="en-US"/>
              <a:pPr>
                <a:defRPr/>
              </a:pPr>
              <a:t>‹#›</a:t>
            </a:fld>
            <a:endParaRPr lang="en-US"/>
          </a:p>
        </p:txBody>
      </p:sp>
    </p:spTree>
    <p:extLst>
      <p:ext uri="{BB962C8B-B14F-4D97-AF65-F5344CB8AC3E}">
        <p14:creationId xmlns:p14="http://schemas.microsoft.com/office/powerpoint/2010/main" val="4181447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301449D5-C16E-4288-B829-1D394311821E}" type="datetime1">
              <a:rPr lang="en-US" smtClean="0">
                <a:solidFill>
                  <a:prstClr val="black">
                    <a:tint val="75000"/>
                  </a:prstClr>
                </a:solidFill>
              </a:r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6675A93C-237A-4D60-9C34-3DB2A937FB53}" type="slidenum">
              <a:rPr lang="en-US"/>
              <a:pPr>
                <a:defRPr/>
              </a:pPr>
              <a:t>‹#›</a:t>
            </a:fld>
            <a:endParaRPr lang="en-US"/>
          </a:p>
        </p:txBody>
      </p:sp>
    </p:spTree>
    <p:extLst>
      <p:ext uri="{BB962C8B-B14F-4D97-AF65-F5344CB8AC3E}">
        <p14:creationId xmlns:p14="http://schemas.microsoft.com/office/powerpoint/2010/main" val="1149007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4C7F18F5-97B8-45FB-9417-D927DB6FC720}" type="datetime1">
              <a:rPr lang="en-US" smtClean="0">
                <a:solidFill>
                  <a:prstClr val="black">
                    <a:tint val="75000"/>
                  </a:prstClr>
                </a:solidFill>
              </a:rPr>
              <a:t>5/24/2018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pPr>
              <a:defRPr/>
            </a:pPr>
            <a:fld id="{60857C93-4080-4F97-B59B-5ED2C4A569F2}" type="slidenum">
              <a:rPr lang="en-US"/>
              <a:pPr>
                <a:defRPr/>
              </a:pPr>
              <a:t>‹#›</a:t>
            </a:fld>
            <a:endParaRPr lang="en-US"/>
          </a:p>
        </p:txBody>
      </p:sp>
    </p:spTree>
    <p:extLst>
      <p:ext uri="{BB962C8B-B14F-4D97-AF65-F5344CB8AC3E}">
        <p14:creationId xmlns:p14="http://schemas.microsoft.com/office/powerpoint/2010/main" val="256832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E1D5A91D-3381-413D-AA58-5501C2E34353}" type="datetime1">
              <a:rPr lang="en-US" smtClean="0">
                <a:solidFill>
                  <a:prstClr val="black">
                    <a:tint val="75000"/>
                  </a:prstClr>
                </a:solidFill>
              </a:rPr>
              <a:t>5/24/2018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pPr>
              <a:defRPr/>
            </a:pPr>
            <a:fld id="{84D0C7EF-E3DC-4B75-BFAD-A08682FC594F}" type="slidenum">
              <a:rPr lang="en-US"/>
              <a:pPr>
                <a:defRPr/>
              </a:pPr>
              <a:t>‹#›</a:t>
            </a:fld>
            <a:endParaRPr lang="en-US"/>
          </a:p>
        </p:txBody>
      </p:sp>
    </p:spTree>
    <p:extLst>
      <p:ext uri="{BB962C8B-B14F-4D97-AF65-F5344CB8AC3E}">
        <p14:creationId xmlns:p14="http://schemas.microsoft.com/office/powerpoint/2010/main" val="1626909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5634240B-17C7-4C0D-BA33-C8FCAAE33CD5}" type="datetime1">
              <a:rPr lang="en-US" smtClean="0">
                <a:solidFill>
                  <a:prstClr val="black">
                    <a:tint val="75000"/>
                  </a:prstClr>
                </a:solidFill>
              </a:rPr>
              <a:t>5/24/2018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vl1pPr>
          </a:lstStyle>
          <a:p>
            <a:pPr>
              <a:defRPr/>
            </a:pPr>
            <a:fld id="{2E3D3CF9-A8F0-446F-8AA4-23D2A19D86A0}" type="slidenum">
              <a:rPr lang="en-US"/>
              <a:pPr>
                <a:defRPr/>
              </a:pPr>
              <a:t>‹#›</a:t>
            </a:fld>
            <a:endParaRPr lang="en-US"/>
          </a:p>
        </p:txBody>
      </p:sp>
    </p:spTree>
    <p:extLst>
      <p:ext uri="{BB962C8B-B14F-4D97-AF65-F5344CB8AC3E}">
        <p14:creationId xmlns:p14="http://schemas.microsoft.com/office/powerpoint/2010/main" val="981643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A1208926-2E7C-49B1-B36B-CB45807B889A}" type="datetime1">
              <a:rPr lang="en-US" smtClean="0">
                <a:solidFill>
                  <a:prstClr val="black">
                    <a:tint val="75000"/>
                  </a:prstClr>
                </a:solidFill>
              </a:r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19FBDFE1-B207-41FC-844F-7CE5173C5682}" type="slidenum">
              <a:rPr lang="en-US"/>
              <a:pPr>
                <a:defRPr/>
              </a:pPr>
              <a:t>‹#›</a:t>
            </a:fld>
            <a:endParaRPr lang="en-US"/>
          </a:p>
        </p:txBody>
      </p:sp>
    </p:spTree>
    <p:extLst>
      <p:ext uri="{BB962C8B-B14F-4D97-AF65-F5344CB8AC3E}">
        <p14:creationId xmlns:p14="http://schemas.microsoft.com/office/powerpoint/2010/main" val="3470439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4BEAB437-A737-4A39-9CCF-5C5CB60C6486}" type="datetime1">
              <a:rPr lang="en-US" smtClean="0">
                <a:solidFill>
                  <a:prstClr val="black">
                    <a:tint val="75000"/>
                  </a:prstClr>
                </a:solidFill>
              </a:r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E30411F2-3C8D-400E-8F93-0740BA310A86}" type="slidenum">
              <a:rPr lang="en-US"/>
              <a:pPr>
                <a:defRPr/>
              </a:pPr>
              <a:t>‹#›</a:t>
            </a:fld>
            <a:endParaRPr lang="en-US"/>
          </a:p>
        </p:txBody>
      </p:sp>
    </p:spTree>
    <p:extLst>
      <p:ext uri="{BB962C8B-B14F-4D97-AF65-F5344CB8AC3E}">
        <p14:creationId xmlns:p14="http://schemas.microsoft.com/office/powerpoint/2010/main" val="142389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00DC13A-5F02-495A-A647-4B87288CCD3B}" type="datetime1">
              <a:rPr lang="en-US" smtClean="0"/>
              <a:t>5/24/2018</a:t>
            </a:fld>
            <a:endParaRPr lang="en-US"/>
          </a:p>
        </p:txBody>
      </p:sp>
      <p:sp>
        <p:nvSpPr>
          <p:cNvPr id="5" name="Footer Placeholder 4"/>
          <p:cNvSpPr>
            <a:spLocks noGrp="1"/>
          </p:cNvSpPr>
          <p:nvPr>
            <p:ph type="ftr" sz="quarter" idx="11"/>
          </p:nvPr>
        </p:nvSpPr>
        <p:spPr/>
        <p:txBody>
          <a:bodyPr/>
          <a:lstStyle/>
          <a:p>
            <a:r>
              <a:rPr lang="pt-BR"/>
              <a:t>Integrasi ISO 45001 &amp; ISO 14001 1/rev.00 (c)Copyright, Sentral Sistem. May 2018</a:t>
            </a:r>
            <a:endParaRPr lang="en-US"/>
          </a:p>
        </p:txBody>
      </p:sp>
      <p:sp>
        <p:nvSpPr>
          <p:cNvPr id="6" name="Slide Number Placeholder 5"/>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453561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CCE317E-5968-4F17-A1FA-73FFEA8B56BA}"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F66D122-D69B-4196-8D96-0AC198EF148F}" type="slidenum">
              <a:rPr lang="en-US"/>
              <a:pPr>
                <a:defRPr/>
              </a:pPr>
              <a:t>‹#›</a:t>
            </a:fld>
            <a:endParaRPr lang="en-US"/>
          </a:p>
        </p:txBody>
      </p:sp>
    </p:spTree>
    <p:extLst>
      <p:ext uri="{BB962C8B-B14F-4D97-AF65-F5344CB8AC3E}">
        <p14:creationId xmlns:p14="http://schemas.microsoft.com/office/powerpoint/2010/main" val="746450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649659A6-CFBC-4D30-852A-E4E715080A8F}"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713AAE5-E178-44DA-A533-92787FE48230}" type="slidenum">
              <a:rPr lang="en-US"/>
              <a:pPr>
                <a:defRPr/>
              </a:pPr>
              <a:t>‹#›</a:t>
            </a:fld>
            <a:endParaRPr lang="en-US"/>
          </a:p>
        </p:txBody>
      </p:sp>
    </p:spTree>
    <p:extLst>
      <p:ext uri="{BB962C8B-B14F-4D97-AF65-F5344CB8AC3E}">
        <p14:creationId xmlns:p14="http://schemas.microsoft.com/office/powerpoint/2010/main" val="3232313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5539"/>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215"/>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5E34FE67-3C5E-4347-AB1D-E8D3E6703A59}"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0472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CB386A41-67AE-455D-B508-FECA72597170}"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03459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1"/>
            <a:ext cx="7886700" cy="2852737"/>
          </a:xfrm>
        </p:spPr>
        <p:txBody>
          <a:bodyPr anchor="b"/>
          <a:lstStyle>
            <a:lvl1pPr>
              <a:defRPr sz="5539"/>
            </a:lvl1pPr>
          </a:lstStyle>
          <a:p>
            <a:r>
              <a:rPr lang="en-US"/>
              <a:t>Click to edit Master title style</a:t>
            </a:r>
            <a:endParaRPr lang="en-US" dirty="0"/>
          </a:p>
        </p:txBody>
      </p:sp>
      <p:sp>
        <p:nvSpPr>
          <p:cNvPr id="3" name="Text Placeholder 2"/>
          <p:cNvSpPr>
            <a:spLocks noGrp="1"/>
          </p:cNvSpPr>
          <p:nvPr>
            <p:ph type="body" idx="1"/>
          </p:nvPr>
        </p:nvSpPr>
        <p:spPr>
          <a:xfrm>
            <a:off x="623889" y="4589466"/>
            <a:ext cx="7886700" cy="1500187"/>
          </a:xfrm>
        </p:spPr>
        <p:txBody>
          <a:bodyPr/>
          <a:lstStyle>
            <a:lvl1pPr marL="0" indent="0">
              <a:buNone/>
              <a:defRPr sz="2215">
                <a:solidFill>
                  <a:schemeClr val="tx1"/>
                </a:solidFill>
              </a:defRPr>
            </a:lvl1pPr>
            <a:lvl2pPr marL="422041" indent="0">
              <a:buNone/>
              <a:defRPr sz="1846">
                <a:solidFill>
                  <a:schemeClr val="tx1">
                    <a:tint val="75000"/>
                  </a:schemeClr>
                </a:solidFill>
              </a:defRPr>
            </a:lvl2pPr>
            <a:lvl3pPr marL="844083" indent="0">
              <a:buNone/>
              <a:defRPr sz="1662">
                <a:solidFill>
                  <a:schemeClr val="tx1">
                    <a:tint val="75000"/>
                  </a:schemeClr>
                </a:solidFill>
              </a:defRPr>
            </a:lvl3pPr>
            <a:lvl4pPr marL="1266124" indent="0">
              <a:buNone/>
              <a:defRPr sz="1477">
                <a:solidFill>
                  <a:schemeClr val="tx1">
                    <a:tint val="75000"/>
                  </a:schemeClr>
                </a:solidFill>
              </a:defRPr>
            </a:lvl4pPr>
            <a:lvl5pPr marL="1688165" indent="0">
              <a:buNone/>
              <a:defRPr sz="1477">
                <a:solidFill>
                  <a:schemeClr val="tx1">
                    <a:tint val="75000"/>
                  </a:schemeClr>
                </a:solidFill>
              </a:defRPr>
            </a:lvl5pPr>
            <a:lvl6pPr marL="2110207" indent="0">
              <a:buNone/>
              <a:defRPr sz="1477">
                <a:solidFill>
                  <a:schemeClr val="tx1">
                    <a:tint val="75000"/>
                  </a:schemeClr>
                </a:solidFill>
              </a:defRPr>
            </a:lvl6pPr>
            <a:lvl7pPr marL="2532248" indent="0">
              <a:buNone/>
              <a:defRPr sz="1477">
                <a:solidFill>
                  <a:schemeClr val="tx1">
                    <a:tint val="75000"/>
                  </a:schemeClr>
                </a:solidFill>
              </a:defRPr>
            </a:lvl7pPr>
            <a:lvl8pPr marL="2954289" indent="0">
              <a:buNone/>
              <a:defRPr sz="1477">
                <a:solidFill>
                  <a:schemeClr val="tx1">
                    <a:tint val="75000"/>
                  </a:schemeClr>
                </a:solidFill>
              </a:defRPr>
            </a:lvl8pPr>
            <a:lvl9pPr marL="3376331" indent="0">
              <a:buNone/>
              <a:defRPr sz="147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C11B7D92-8F53-4992-8CDE-8F63DFE6A66D}"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744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094CD46C-C5DF-4EEE-9F4B-A5B5DA14ACA3}" type="datetime1">
              <a:rPr lang="en-US" smtClean="0">
                <a:solidFill>
                  <a:prstClr val="black">
                    <a:tint val="75000"/>
                  </a:prstClr>
                </a:solidFill>
              </a:r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7" name="Slide Number Placeholder 6"/>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3503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F58B32E7-0D57-4B4D-BDDE-87DB4E784A27}" type="datetime1">
              <a:rPr lang="en-US" smtClean="0">
                <a:solidFill>
                  <a:prstClr val="black">
                    <a:tint val="75000"/>
                  </a:prstClr>
                </a:solidFill>
              </a:rPr>
              <a:t>5/24/2018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9" name="Slide Number Placeholder 8"/>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10988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18C7DFA1-A266-4147-94B2-ADA1AFF984D5}" type="datetime1">
              <a:rPr lang="en-US" smtClean="0">
                <a:solidFill>
                  <a:prstClr val="black">
                    <a:tint val="75000"/>
                  </a:prstClr>
                </a:solidFill>
              </a:rPr>
              <a:t>5/24/2018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5" name="Slide Number Placeholder 4"/>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3572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D42DD32D-BCD5-4968-B438-D6C09426E97C}" type="datetime1">
              <a:rPr lang="en-US" smtClean="0">
                <a:solidFill>
                  <a:prstClr val="black">
                    <a:tint val="75000"/>
                  </a:prstClr>
                </a:solidFill>
              </a:rPr>
              <a:t>5/24/2018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4" name="Slide Number Placeholder 3"/>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47137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954"/>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477"/>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en-US"/>
              <a:t>Edit Master text styles</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45C5B7C6-AD4B-4265-8490-F9DA3E5E3BD5}" type="datetime1">
              <a:rPr lang="en-US" smtClean="0">
                <a:solidFill>
                  <a:prstClr val="black">
                    <a:tint val="75000"/>
                  </a:prstClr>
                </a:solidFill>
              </a:r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7" name="Slide Number Placeholder 6"/>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1349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7C814E05-45AC-4596-8C14-44CDF3714670}" type="datetime1">
              <a:rPr lang="en-US" smtClean="0"/>
              <a:t>5/24/2018</a:t>
            </a:fld>
            <a:endParaRPr lang="en-US"/>
          </a:p>
        </p:txBody>
      </p:sp>
      <p:sp>
        <p:nvSpPr>
          <p:cNvPr id="6" name="Footer Placeholder 5"/>
          <p:cNvSpPr>
            <a:spLocks noGrp="1"/>
          </p:cNvSpPr>
          <p:nvPr>
            <p:ph type="ftr" sz="quarter" idx="11"/>
          </p:nvPr>
        </p:nvSpPr>
        <p:spPr/>
        <p:txBody>
          <a:bodyPr/>
          <a:lstStyle/>
          <a:p>
            <a:r>
              <a:rPr lang="pt-BR"/>
              <a:t>Integrasi ISO 45001 &amp; ISO 14001 1/rev.00 (c)Copyright, Sentral Sistem. May 2018</a:t>
            </a:r>
            <a:endParaRPr lang="en-US"/>
          </a:p>
        </p:txBody>
      </p:sp>
      <p:sp>
        <p:nvSpPr>
          <p:cNvPr id="7" name="Slide Number Placeholder 6"/>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1518333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954"/>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r>
              <a:rPr lang="en-US"/>
              <a:t>Click icon to add picture</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477"/>
            </a:lvl1pPr>
            <a:lvl2pPr marL="422041" indent="0">
              <a:buNone/>
              <a:defRPr sz="1292"/>
            </a:lvl2pPr>
            <a:lvl3pPr marL="844083" indent="0">
              <a:buNone/>
              <a:defRPr sz="1108"/>
            </a:lvl3pPr>
            <a:lvl4pPr marL="1266124" indent="0">
              <a:buNone/>
              <a:defRPr sz="923"/>
            </a:lvl4pPr>
            <a:lvl5pPr marL="1688165" indent="0">
              <a:buNone/>
              <a:defRPr sz="923"/>
            </a:lvl5pPr>
            <a:lvl6pPr marL="2110207" indent="0">
              <a:buNone/>
              <a:defRPr sz="923"/>
            </a:lvl6pPr>
            <a:lvl7pPr marL="2532248" indent="0">
              <a:buNone/>
              <a:defRPr sz="923"/>
            </a:lvl7pPr>
            <a:lvl8pPr marL="2954289" indent="0">
              <a:buNone/>
              <a:defRPr sz="923"/>
            </a:lvl8pPr>
            <a:lvl9pPr marL="3376331" indent="0">
              <a:buNone/>
              <a:defRPr sz="923"/>
            </a:lvl9pPr>
          </a:lstStyle>
          <a:p>
            <a:pPr lvl="0"/>
            <a:r>
              <a:rPr lang="en-US"/>
              <a:t>Edit Master text styles</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A5F0B393-BA31-4CA4-AF03-4FB09E4F06EE}" type="datetime1">
              <a:rPr lang="en-US" smtClean="0">
                <a:solidFill>
                  <a:prstClr val="black">
                    <a:tint val="75000"/>
                  </a:prstClr>
                </a:solidFill>
              </a:rPr>
              <a:t>5/24/2018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7" name="Slide Number Placeholder 6"/>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84263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F72865C8-9403-49E7-ADD5-DF921E7D6572}"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6360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7A32C9F6-8515-4F80-BBC8-6328F4B3B019}" type="datetime1">
              <a:rPr lang="en-US" smtClean="0">
                <a:solidFill>
                  <a:prstClr val="black">
                    <a:tint val="75000"/>
                  </a:prstClr>
                </a:solidFill>
              </a:rPr>
              <a:t>5/24/2018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Integrasi ISO 45001 &amp; ISO 14001 1/rev.00 (c)Copyright, Sentral Sistem. May 2018</a:t>
            </a:r>
          </a:p>
        </p:txBody>
      </p:sp>
      <p:sp>
        <p:nvSpPr>
          <p:cNvPr id="6" name="Slide Number Placeholder 5"/>
          <p:cNvSpPr>
            <a:spLocks noGrp="1"/>
          </p:cNvSpPr>
          <p:nvPr>
            <p:ph type="sldNum" sz="quarter" idx="12"/>
          </p:nvPr>
        </p:nvSpPr>
        <p:spPr/>
        <p:txBody>
          <a:bodyPr/>
          <a:lstStyle/>
          <a:p>
            <a:fld id="{F31C0B89-8CB5-46A4-8FF5-D109C885254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968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C71B031F-B7AF-491E-8A2F-655190CCE0A3}" type="datetime1">
              <a:rPr lang="en-US" smtClean="0"/>
              <a:t>5/24/2018</a:t>
            </a:fld>
            <a:endParaRPr lang="en-US"/>
          </a:p>
        </p:txBody>
      </p:sp>
      <p:sp>
        <p:nvSpPr>
          <p:cNvPr id="8" name="Footer Placeholder 7"/>
          <p:cNvSpPr>
            <a:spLocks noGrp="1"/>
          </p:cNvSpPr>
          <p:nvPr>
            <p:ph type="ftr" sz="quarter" idx="11"/>
          </p:nvPr>
        </p:nvSpPr>
        <p:spPr/>
        <p:txBody>
          <a:bodyPr/>
          <a:lstStyle/>
          <a:p>
            <a:r>
              <a:rPr lang="pt-BR"/>
              <a:t>Integrasi ISO 45001 &amp; ISO 14001 1/rev.00 (c)Copyright, Sentral Sistem. May 2018</a:t>
            </a:r>
            <a:endParaRPr lang="en-US"/>
          </a:p>
        </p:txBody>
      </p:sp>
      <p:sp>
        <p:nvSpPr>
          <p:cNvPr id="9" name="Slide Number Placeholder 8"/>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2549560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842FF990-A7E8-4619-9A62-E4E4751ABCC6}" type="datetime1">
              <a:rPr lang="en-US" smtClean="0"/>
              <a:t>5/24/2018</a:t>
            </a:fld>
            <a:endParaRPr lang="en-US"/>
          </a:p>
        </p:txBody>
      </p:sp>
      <p:sp>
        <p:nvSpPr>
          <p:cNvPr id="4" name="Footer Placeholder 3"/>
          <p:cNvSpPr>
            <a:spLocks noGrp="1"/>
          </p:cNvSpPr>
          <p:nvPr>
            <p:ph type="ftr" sz="quarter" idx="11"/>
          </p:nvPr>
        </p:nvSpPr>
        <p:spPr/>
        <p:txBody>
          <a:bodyPr/>
          <a:lstStyle/>
          <a:p>
            <a:r>
              <a:rPr lang="pt-BR"/>
              <a:t>Integrasi ISO 45001 &amp; ISO 14001 1/rev.00 (c)Copyright, Sentral Sistem. May 2018</a:t>
            </a:r>
            <a:endParaRPr lang="en-US"/>
          </a:p>
        </p:txBody>
      </p:sp>
      <p:sp>
        <p:nvSpPr>
          <p:cNvPr id="5" name="Slide Number Placeholder 4"/>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50227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D4493DDE-CC11-4642-99ED-7FB1E1B5ED6D}" type="datetime1">
              <a:rPr lang="en-US" smtClean="0"/>
              <a:t>5/24/2018</a:t>
            </a:fld>
            <a:endParaRPr lang="en-US"/>
          </a:p>
        </p:txBody>
      </p:sp>
      <p:sp>
        <p:nvSpPr>
          <p:cNvPr id="3" name="Footer Placeholder 2"/>
          <p:cNvSpPr>
            <a:spLocks noGrp="1"/>
          </p:cNvSpPr>
          <p:nvPr>
            <p:ph type="ftr" sz="quarter" idx="11"/>
          </p:nvPr>
        </p:nvSpPr>
        <p:spPr/>
        <p:txBody>
          <a:bodyPr/>
          <a:lstStyle/>
          <a:p>
            <a:r>
              <a:rPr lang="pt-BR"/>
              <a:t>Integrasi ISO 45001 &amp; ISO 14001 1/rev.00 (c)Copyright, Sentral Sistem. May 2018</a:t>
            </a:r>
            <a:endParaRPr lang="en-US"/>
          </a:p>
        </p:txBody>
      </p:sp>
      <p:sp>
        <p:nvSpPr>
          <p:cNvPr id="4" name="Slide Number Placeholder 3"/>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247650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A54AF641-D5A2-4CF0-A849-7EB17D946C37}" type="datetime1">
              <a:rPr lang="en-US" smtClean="0"/>
              <a:t>5/24/2018</a:t>
            </a:fld>
            <a:endParaRPr lang="en-US"/>
          </a:p>
        </p:txBody>
      </p:sp>
      <p:sp>
        <p:nvSpPr>
          <p:cNvPr id="6" name="Footer Placeholder 5"/>
          <p:cNvSpPr>
            <a:spLocks noGrp="1"/>
          </p:cNvSpPr>
          <p:nvPr>
            <p:ph type="ftr" sz="quarter" idx="11"/>
          </p:nvPr>
        </p:nvSpPr>
        <p:spPr/>
        <p:txBody>
          <a:bodyPr/>
          <a:lstStyle/>
          <a:p>
            <a:r>
              <a:rPr lang="pt-BR"/>
              <a:t>Integrasi ISO 45001 &amp; ISO 14001 1/rev.00 (c)Copyright, Sentral Sistem. May 2018</a:t>
            </a:r>
            <a:endParaRPr lang="en-US"/>
          </a:p>
        </p:txBody>
      </p:sp>
      <p:sp>
        <p:nvSpPr>
          <p:cNvPr id="7" name="Slide Number Placeholder 6"/>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677623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CD904C3-DFCF-49EC-88EE-DC47F9998DB1}" type="datetime1">
              <a:rPr lang="en-US" smtClean="0"/>
              <a:t>5/24/2018</a:t>
            </a:fld>
            <a:endParaRPr lang="en-US"/>
          </a:p>
        </p:txBody>
      </p:sp>
      <p:sp>
        <p:nvSpPr>
          <p:cNvPr id="6" name="Footer Placeholder 5"/>
          <p:cNvSpPr>
            <a:spLocks noGrp="1"/>
          </p:cNvSpPr>
          <p:nvPr>
            <p:ph type="ftr" sz="quarter" idx="11"/>
          </p:nvPr>
        </p:nvSpPr>
        <p:spPr/>
        <p:txBody>
          <a:bodyPr/>
          <a:lstStyle/>
          <a:p>
            <a:r>
              <a:rPr lang="pt-BR"/>
              <a:t>Integrasi ISO 45001 &amp; ISO 14001 1/rev.00 (c)Copyright, Sentral Sistem. May 2018</a:t>
            </a:r>
            <a:endParaRPr lang="en-US"/>
          </a:p>
        </p:txBody>
      </p:sp>
      <p:sp>
        <p:nvSpPr>
          <p:cNvPr id="7" name="Slide Number Placeholder 6"/>
          <p:cNvSpPr>
            <a:spLocks noGrp="1"/>
          </p:cNvSpPr>
          <p:nvPr>
            <p:ph type="sldNum" sz="quarter" idx="12"/>
          </p:nvPr>
        </p:nvSpPr>
        <p:spPr/>
        <p:txBody>
          <a:bodyPr/>
          <a:lstStyle/>
          <a:p>
            <a:fld id="{D1B71AAA-B9E7-4449-836C-07686E34B3E0}" type="slidenum">
              <a:rPr lang="en-US" smtClean="0"/>
              <a:t>‹#›</a:t>
            </a:fld>
            <a:endParaRPr lang="en-US"/>
          </a:p>
        </p:txBody>
      </p:sp>
    </p:spTree>
    <p:extLst>
      <p:ext uri="{BB962C8B-B14F-4D97-AF65-F5344CB8AC3E}">
        <p14:creationId xmlns:p14="http://schemas.microsoft.com/office/powerpoint/2010/main" val="3989431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95956" y="6492874"/>
            <a:ext cx="4643312"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pt-BR"/>
              <a:t>Integrasi ISO 45001 &amp; ISO 14001 1/rev.00 (c)Copyright, Sentral Sistem. May 2018</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71AAA-B9E7-4449-836C-07686E34B3E0}" type="slidenum">
              <a:rPr lang="en-US" smtClean="0"/>
              <a:t>‹#›</a:t>
            </a:fld>
            <a:endParaRPr lang="en-US"/>
          </a:p>
        </p:txBody>
      </p:sp>
    </p:spTree>
    <p:extLst>
      <p:ext uri="{BB962C8B-B14F-4D97-AF65-F5344CB8AC3E}">
        <p14:creationId xmlns:p14="http://schemas.microsoft.com/office/powerpoint/2010/main" val="4083938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219777" y="6350024"/>
            <a:ext cx="5143536" cy="365125"/>
          </a:xfrm>
          <a:prstGeom prst="rect">
            <a:avLst/>
          </a:prstGeom>
        </p:spPr>
        <p:txBody>
          <a:bodyPr vert="horz" lIns="91440" tIns="45720" rIns="91440" bIns="45720" rtlCol="0" anchor="ctr"/>
          <a:lstStyle>
            <a:lvl1pPr algn="l">
              <a:defRPr sz="831">
                <a:solidFill>
                  <a:schemeClr val="tx1">
                    <a:tint val="75000"/>
                  </a:schemeClr>
                </a:solidFill>
              </a:defRPr>
            </a:lvl1pPr>
          </a:lstStyle>
          <a:p>
            <a:pPr fontAlgn="base">
              <a:spcBef>
                <a:spcPct val="0"/>
              </a:spcBef>
              <a:spcAft>
                <a:spcPct val="0"/>
              </a:spcAft>
            </a:pPr>
            <a:r>
              <a:rPr lang="pt-BR">
                <a:solidFill>
                  <a:prstClr val="black">
                    <a:tint val="75000"/>
                  </a:prstClr>
                </a:solidFill>
                <a:latin typeface="Verdana" pitchFamily="34" charset="0"/>
              </a:rPr>
              <a:t>Integrasi ISO 45001 &amp; ISO 14001 1/rev.00 (c)Copyright, Sentral Sistem. May 2018</a:t>
            </a:r>
            <a:endParaRPr lang="en-US" dirty="0">
              <a:solidFill>
                <a:prstClr val="black">
                  <a:tint val="75000"/>
                </a:prstClr>
              </a:solidFill>
              <a:latin typeface="Verdana" pitchFamily="34" charset="0"/>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108">
                <a:solidFill>
                  <a:schemeClr val="tx1">
                    <a:tint val="75000"/>
                  </a:schemeClr>
                </a:solidFill>
              </a:defRPr>
            </a:lvl1pPr>
          </a:lstStyle>
          <a:p>
            <a:pPr fontAlgn="base">
              <a:spcBef>
                <a:spcPct val="0"/>
              </a:spcBef>
              <a:spcAft>
                <a:spcPct val="0"/>
              </a:spcAft>
            </a:pPr>
            <a:fld id="{AF2541DC-305F-4949-A632-DD930B0BE76F}" type="slidenum">
              <a:rPr lang="en-US" smtClean="0">
                <a:solidFill>
                  <a:prstClr val="black">
                    <a:tint val="75000"/>
                  </a:prstClr>
                </a:solidFill>
                <a:latin typeface="Verdana" pitchFamily="34" charset="0"/>
              </a:rPr>
              <a:pPr fontAlgn="base">
                <a:spcBef>
                  <a:spcPct val="0"/>
                </a:spcBef>
                <a:spcAft>
                  <a:spcPct val="0"/>
                </a:spcAft>
              </a:pPr>
              <a:t>‹#›</a:t>
            </a:fld>
            <a:endParaRPr lang="en-US">
              <a:solidFill>
                <a:prstClr val="black">
                  <a:tint val="75000"/>
                </a:prstClr>
              </a:solidFill>
              <a:latin typeface="Verdana" pitchFamily="34" charset="0"/>
            </a:endParaRPr>
          </a:p>
        </p:txBody>
      </p:sp>
    </p:spTree>
    <p:extLst>
      <p:ext uri="{BB962C8B-B14F-4D97-AF65-F5344CB8AC3E}">
        <p14:creationId xmlns:p14="http://schemas.microsoft.com/office/powerpoint/2010/main" val="24299081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hf hdr="0" dt="0"/>
  <p:txStyles>
    <p:titleStyle>
      <a:lvl1pPr algn="ctr" defTabSz="844083" rtl="0" eaLnBrk="1" latinLnBrk="0" hangingPunct="1">
        <a:spcBef>
          <a:spcPct val="0"/>
        </a:spcBef>
        <a:buNone/>
        <a:defRPr sz="4062" kern="1200">
          <a:solidFill>
            <a:schemeClr val="tx1"/>
          </a:solidFill>
          <a:latin typeface="+mj-lt"/>
          <a:ea typeface="+mj-ea"/>
          <a:cs typeface="+mj-cs"/>
        </a:defRPr>
      </a:lvl1pPr>
    </p:titleStyle>
    <p:bodyStyle>
      <a:lvl1pPr marL="316531" indent="-316531" algn="l" defTabSz="844083" rtl="0" eaLnBrk="1" latinLnBrk="0" hangingPunct="1">
        <a:spcBef>
          <a:spcPct val="20000"/>
        </a:spcBef>
        <a:buFont typeface="Arial" pitchFamily="34" charset="0"/>
        <a:buChar char="•"/>
        <a:defRPr sz="2954" kern="1200">
          <a:solidFill>
            <a:schemeClr val="tx1"/>
          </a:solidFill>
          <a:latin typeface="+mn-lt"/>
          <a:ea typeface="+mn-ea"/>
          <a:cs typeface="+mn-cs"/>
        </a:defRPr>
      </a:lvl1pPr>
      <a:lvl2pPr marL="685817" indent="-263776" algn="l" defTabSz="844083"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5103" indent="-211021" algn="l" defTabSz="844083" rtl="0" eaLnBrk="1" latinLnBrk="0" hangingPunct="1">
        <a:spcBef>
          <a:spcPct val="20000"/>
        </a:spcBef>
        <a:buFont typeface="Arial" pitchFamily="34" charset="0"/>
        <a:buChar char="•"/>
        <a:defRPr sz="2215" kern="1200">
          <a:solidFill>
            <a:schemeClr val="tx1"/>
          </a:solidFill>
          <a:latin typeface="+mn-lt"/>
          <a:ea typeface="+mn-ea"/>
          <a:cs typeface="+mn-cs"/>
        </a:defRPr>
      </a:lvl3pPr>
      <a:lvl4pPr marL="1477145"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4pPr>
      <a:lvl5pPr marL="1899186"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76784" y="6475222"/>
            <a:ext cx="4538472" cy="365125"/>
          </a:xfrm>
          <a:prstGeom prst="rect">
            <a:avLst/>
          </a:prstGeom>
        </p:spPr>
        <p:txBody>
          <a:bodyPr vert="horz" lIns="91440" tIns="45720" rIns="91440" bIns="45720" rtlCol="0" anchor="ctr"/>
          <a:lstStyle>
            <a:lvl1pPr algn="ctr" eaLnBrk="1" hangingPunct="1">
              <a:defRPr sz="1000">
                <a:solidFill>
                  <a:schemeClr val="tx1">
                    <a:tint val="75000"/>
                  </a:schemeClr>
                </a:solidFill>
              </a:defRPr>
            </a:lvl1pPr>
          </a:lstStyle>
          <a:p>
            <a:pPr fontAlgn="base">
              <a:spcBef>
                <a:spcPct val="0"/>
              </a:spcBef>
              <a:spcAft>
                <a:spcPct val="0"/>
              </a:spcAft>
              <a:defRPr/>
            </a:pPr>
            <a:r>
              <a:rPr lang="pt-BR">
                <a:solidFill>
                  <a:prstClr val="black">
                    <a:tint val="75000"/>
                  </a:prstClr>
                </a:solidFill>
                <a:latin typeface="Times New Roman" panose="02020603050405020304" pitchFamily="18" charset="0"/>
                <a:cs typeface="Arial" panose="020B0604020202020204" pitchFamily="34" charset="0"/>
              </a:rPr>
              <a:t>Integrasi ISO 45001 &amp; ISO 14001 1/rev.00 (c)Copyright, Sentral Sistem. May 2018</a:t>
            </a:r>
            <a:endParaRPr lang="en-US" dirty="0">
              <a:solidFill>
                <a:prstClr val="black">
                  <a:tint val="75000"/>
                </a:prstClr>
              </a:solidFill>
              <a:latin typeface="Times New Roman" panose="02020603050405020304" pitchFamily="18" charset="0"/>
              <a:cs typeface="Arial" panose="020B0604020202020204"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defRPr/>
            </a:pPr>
            <a:fld id="{8FC7EC7D-38A6-42AE-A270-576D58E77D26}" type="slidenum">
              <a:rPr lang="en-US">
                <a:latin typeface="Times New Roman" panose="02020603050405020304" pitchFamily="18" charset="0"/>
                <a:cs typeface="Arial" panose="020B0604020202020204" pitchFamily="34" charset="0"/>
              </a:rPr>
              <a:pPr fontAlgn="base">
                <a:spcBef>
                  <a:spcPct val="0"/>
                </a:spcBef>
                <a:spcAft>
                  <a:spcPct val="0"/>
                </a:spcAft>
                <a:defRPr/>
              </a:pPr>
              <a:t>‹#›</a:t>
            </a:fld>
            <a:endParaRPr lang="en-US">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065140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9029" y="6492872"/>
            <a:ext cx="4917688" cy="365125"/>
          </a:xfrm>
          <a:prstGeom prst="rect">
            <a:avLst/>
          </a:prstGeom>
        </p:spPr>
        <p:txBody>
          <a:bodyPr vert="horz" lIns="91440" tIns="45720" rIns="91440" bIns="45720" rtlCol="0" anchor="ctr"/>
          <a:lstStyle>
            <a:lvl1pPr algn="ctr">
              <a:defRPr sz="1108">
                <a:solidFill>
                  <a:schemeClr val="tx1">
                    <a:tint val="75000"/>
                  </a:schemeClr>
                </a:solidFill>
              </a:defRPr>
            </a:lvl1pPr>
          </a:lstStyle>
          <a:p>
            <a:pPr defTabSz="422041"/>
            <a:r>
              <a:rPr lang="en-US" dirty="0" err="1">
                <a:solidFill>
                  <a:prstClr val="black">
                    <a:tint val="75000"/>
                  </a:prstClr>
                </a:solidFill>
              </a:rPr>
              <a:t>Integrasi</a:t>
            </a:r>
            <a:r>
              <a:rPr lang="en-US" dirty="0">
                <a:solidFill>
                  <a:prstClr val="black">
                    <a:tint val="75000"/>
                  </a:prstClr>
                </a:solidFill>
              </a:rPr>
              <a:t> ISO 45001 &amp; ISO 14001 1/rev.00 (c)Copyright, Sentral Sistem. May 2018</a:t>
            </a: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108">
                <a:solidFill>
                  <a:schemeClr val="tx1">
                    <a:tint val="75000"/>
                  </a:schemeClr>
                </a:solidFill>
              </a:defRPr>
            </a:lvl1pPr>
          </a:lstStyle>
          <a:p>
            <a:pPr defTabSz="422041"/>
            <a:fld id="{F31C0B89-8CB5-46A4-8FF5-D109C8852545}" type="slidenum">
              <a:rPr lang="en-US" smtClean="0">
                <a:solidFill>
                  <a:prstClr val="black">
                    <a:tint val="75000"/>
                  </a:prstClr>
                </a:solidFill>
              </a:rPr>
              <a:pPr defTabSz="422041"/>
              <a:t>‹#›</a:t>
            </a:fld>
            <a:endParaRPr lang="en-US">
              <a:solidFill>
                <a:prstClr val="black">
                  <a:tint val="75000"/>
                </a:prstClr>
              </a:solidFill>
            </a:endParaRPr>
          </a:p>
        </p:txBody>
      </p:sp>
    </p:spTree>
    <p:extLst>
      <p:ext uri="{BB962C8B-B14F-4D97-AF65-F5344CB8AC3E}">
        <p14:creationId xmlns:p14="http://schemas.microsoft.com/office/powerpoint/2010/main" val="175385862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dt="0"/>
  <p:txStyles>
    <p:titleStyle>
      <a:lvl1pPr algn="l" defTabSz="844083" rtl="0" eaLnBrk="1" latinLnBrk="0"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wmf"/><Relationship Id="rId7"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2.xml"/><Relationship Id="rId1" Type="http://schemas.openxmlformats.org/officeDocument/2006/relationships/vmlDrawing" Target="../drawings/vmlDrawing1.vml"/><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gi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8.gif"/><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0.jpe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0.jpe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6.png"/><Relationship Id="rId2" Type="http://schemas.openxmlformats.org/officeDocument/2006/relationships/diagramData" Target="../diagrams/data3.xml"/><Relationship Id="rId1" Type="http://schemas.openxmlformats.org/officeDocument/2006/relationships/slideLayout" Target="../slideLayouts/slideLayout2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4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49.jpe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2BA0D4-C65C-497F-B48A-ED80FA1FF46D}"/>
              </a:ext>
            </a:extLst>
          </p:cNvPr>
          <p:cNvSpPr/>
          <p:nvPr/>
        </p:nvSpPr>
        <p:spPr>
          <a:xfrm>
            <a:off x="0" y="5092430"/>
            <a:ext cx="9144000" cy="17655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78F6405-AA86-4A56-AABA-20A736A42715}"/>
              </a:ext>
            </a:extLst>
          </p:cNvPr>
          <p:cNvPicPr>
            <a:picLocks noChangeAspect="1"/>
          </p:cNvPicPr>
          <p:nvPr/>
        </p:nvPicPr>
        <p:blipFill rotWithShape="1">
          <a:blip r:embed="rId2"/>
          <a:srcRect r="1087"/>
          <a:stretch/>
        </p:blipFill>
        <p:spPr>
          <a:xfrm>
            <a:off x="10749" y="1"/>
            <a:ext cx="9133252" cy="5092430"/>
          </a:xfrm>
          <a:prstGeom prst="rect">
            <a:avLst/>
          </a:prstGeom>
        </p:spPr>
      </p:pic>
      <p:sp>
        <p:nvSpPr>
          <p:cNvPr id="5" name="Slide Number Placeholder 4">
            <a:extLst>
              <a:ext uri="{FF2B5EF4-FFF2-40B4-BE49-F238E27FC236}">
                <a16:creationId xmlns:a16="http://schemas.microsoft.com/office/drawing/2014/main" id="{04D37A9A-94C4-48D5-8C8D-26A1418BFBA9}"/>
              </a:ext>
            </a:extLst>
          </p:cNvPr>
          <p:cNvSpPr>
            <a:spLocks noGrp="1"/>
          </p:cNvSpPr>
          <p:nvPr>
            <p:ph type="sldNum" sz="quarter" idx="12"/>
          </p:nvPr>
        </p:nvSpPr>
        <p:spPr>
          <a:xfrm>
            <a:off x="6809643" y="6143149"/>
            <a:ext cx="2057400" cy="337038"/>
          </a:xfrm>
        </p:spPr>
        <p:txBody>
          <a:bodyPr/>
          <a:lstStyle/>
          <a:p>
            <a:fld id="{D1B71AAA-B9E7-4449-836C-07686E34B3E0}" type="slidenum">
              <a:rPr lang="en-US" smtClean="0">
                <a:solidFill>
                  <a:prstClr val="black">
                    <a:tint val="75000"/>
                  </a:prstClr>
                </a:solidFill>
              </a:rPr>
              <a:pPr/>
              <a:t>1</a:t>
            </a:fld>
            <a:endParaRPr lang="en-US">
              <a:solidFill>
                <a:prstClr val="black">
                  <a:tint val="75000"/>
                </a:prstClr>
              </a:solidFill>
            </a:endParaRPr>
          </a:p>
        </p:txBody>
      </p:sp>
      <p:sp>
        <p:nvSpPr>
          <p:cNvPr id="2" name="Title 1"/>
          <p:cNvSpPr>
            <a:spLocks noGrp="1"/>
          </p:cNvSpPr>
          <p:nvPr>
            <p:ph type="ctrTitle"/>
          </p:nvPr>
        </p:nvSpPr>
        <p:spPr>
          <a:xfrm>
            <a:off x="3898362" y="4541099"/>
            <a:ext cx="4073452" cy="551331"/>
          </a:xfrm>
        </p:spPr>
        <p:txBody>
          <a:bodyPr>
            <a:noAutofit/>
          </a:bodyPr>
          <a:lstStyle/>
          <a:p>
            <a:pPr algn="l"/>
            <a:r>
              <a:rPr lang="en-US" sz="2800" b="1" dirty="0">
                <a:solidFill>
                  <a:schemeClr val="bg1"/>
                </a:solidFill>
                <a:effectLst>
                  <a:outerShdw blurRad="38100" dist="38100" dir="2700000" algn="tl">
                    <a:srgbClr val="000000">
                      <a:alpha val="43137"/>
                    </a:srgbClr>
                  </a:outerShdw>
                </a:effectLst>
                <a:latin typeface="Arial Narrow" panose="020B0606020202030204" pitchFamily="34" charset="0"/>
              </a:rPr>
              <a:t>INTEPRETATION </a:t>
            </a:r>
            <a:r>
              <a:rPr lang="en-US" sz="5400" b="1" dirty="0">
                <a:solidFill>
                  <a:schemeClr val="bg1"/>
                </a:solidFill>
                <a:effectLst>
                  <a:outerShdw blurRad="38100" dist="38100" dir="2700000" algn="tl">
                    <a:srgbClr val="000000">
                      <a:alpha val="43137"/>
                    </a:srgbClr>
                  </a:outerShdw>
                </a:effectLst>
                <a:latin typeface="Arial Narrow" panose="020B0606020202030204" pitchFamily="34" charset="0"/>
              </a:rPr>
              <a:t>&amp; AWARENESS</a:t>
            </a:r>
          </a:p>
        </p:txBody>
      </p:sp>
      <p:sp>
        <p:nvSpPr>
          <p:cNvPr id="9" name="Title 1">
            <a:extLst>
              <a:ext uri="{FF2B5EF4-FFF2-40B4-BE49-F238E27FC236}">
                <a16:creationId xmlns:a16="http://schemas.microsoft.com/office/drawing/2014/main" id="{5F64E39F-AD5D-46AB-9E3B-6C2B4F2DC33F}"/>
              </a:ext>
            </a:extLst>
          </p:cNvPr>
          <p:cNvSpPr txBox="1">
            <a:spLocks/>
          </p:cNvSpPr>
          <p:nvPr/>
        </p:nvSpPr>
        <p:spPr>
          <a:xfrm>
            <a:off x="3898362" y="6197815"/>
            <a:ext cx="5105799" cy="551331"/>
          </a:xfrm>
          <a:prstGeom prst="rect">
            <a:avLst/>
          </a:prstGeom>
        </p:spPr>
        <p:txBody>
          <a:bodyPr vert="horz" lIns="84406" tIns="42203" rIns="84406" bIns="422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n>
                  <a:solidFill>
                    <a:schemeClr val="bg1"/>
                  </a:solidFill>
                </a:ln>
                <a:solidFill>
                  <a:srgbClr val="F7921E"/>
                </a:solidFill>
                <a:effectLst>
                  <a:outerShdw blurRad="38100" dist="38100" dir="2700000" algn="tl">
                    <a:srgbClr val="000000">
                      <a:alpha val="43137"/>
                    </a:srgbClr>
                  </a:outerShdw>
                </a:effectLst>
                <a:latin typeface="Impact" panose="020B0806030902050204" pitchFamily="34" charset="0"/>
              </a:rPr>
              <a:t>ISO 45001:2018 &amp; </a:t>
            </a:r>
          </a:p>
          <a:p>
            <a:pPr algn="l"/>
            <a:r>
              <a:rPr lang="en-US" sz="5400" dirty="0">
                <a:ln>
                  <a:solidFill>
                    <a:schemeClr val="bg1"/>
                  </a:solidFill>
                </a:ln>
                <a:solidFill>
                  <a:srgbClr val="4BFF2A"/>
                </a:solidFill>
                <a:effectLst>
                  <a:outerShdw blurRad="38100" dist="38100" dir="2700000" algn="tl">
                    <a:srgbClr val="000000">
                      <a:alpha val="43137"/>
                    </a:srgbClr>
                  </a:outerShdw>
                </a:effectLst>
                <a:latin typeface="Impact" panose="020B0806030902050204" pitchFamily="34" charset="0"/>
              </a:rPr>
              <a:t>ISO 14001:2015</a:t>
            </a:r>
          </a:p>
        </p:txBody>
      </p:sp>
      <p:pic>
        <p:nvPicPr>
          <p:cNvPr id="7172" name="Picture 4" descr="Image result for health safety and environment">
            <a:extLst>
              <a:ext uri="{FF2B5EF4-FFF2-40B4-BE49-F238E27FC236}">
                <a16:creationId xmlns:a16="http://schemas.microsoft.com/office/drawing/2014/main" id="{CB9341A5-0BE1-4142-AA60-931FBC1820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957" y="5260424"/>
            <a:ext cx="1504822" cy="142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1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F50E8-F4C9-46D9-8943-2757AEDB1D16}"/>
              </a:ext>
            </a:extLst>
          </p:cNvPr>
          <p:cNvPicPr>
            <a:picLocks noChangeAspect="1"/>
          </p:cNvPicPr>
          <p:nvPr/>
        </p:nvPicPr>
        <p:blipFill>
          <a:blip r:embed="rId2"/>
          <a:stretch>
            <a:fillRect/>
          </a:stretch>
        </p:blipFill>
        <p:spPr>
          <a:xfrm>
            <a:off x="0" y="4948"/>
            <a:ext cx="9144000" cy="2337503"/>
          </a:xfrm>
          <a:prstGeom prst="rect">
            <a:avLst/>
          </a:prstGeom>
        </p:spPr>
      </p:pic>
      <p:sp>
        <p:nvSpPr>
          <p:cNvPr id="5" name="TextBox 4"/>
          <p:cNvSpPr txBox="1"/>
          <p:nvPr/>
        </p:nvSpPr>
        <p:spPr>
          <a:xfrm>
            <a:off x="609256" y="2587918"/>
            <a:ext cx="3361818" cy="646331"/>
          </a:xfrm>
          <a:prstGeom prst="rect">
            <a:avLst/>
          </a:prstGeom>
          <a:noFill/>
        </p:spPr>
        <p:txBody>
          <a:bodyPr wrap="none" rtlCol="0">
            <a:spAutoFit/>
          </a:bodyPr>
          <a:lstStyle/>
          <a:p>
            <a:r>
              <a:rPr lang="en-US" sz="3600" dirty="0"/>
              <a:t>ISO 14001 : 2015</a:t>
            </a:r>
          </a:p>
        </p:txBody>
      </p:sp>
      <p:cxnSp>
        <p:nvCxnSpPr>
          <p:cNvPr id="7" name="Straight Arrow Connector 6"/>
          <p:cNvCxnSpPr>
            <a:stCxn id="5" idx="3"/>
          </p:cNvCxnSpPr>
          <p:nvPr/>
        </p:nvCxnSpPr>
        <p:spPr>
          <a:xfrm>
            <a:off x="3971074" y="2911084"/>
            <a:ext cx="93434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5018541" y="2452770"/>
            <a:ext cx="3815034" cy="830997"/>
          </a:xfrm>
          <a:prstGeom prst="rect">
            <a:avLst/>
          </a:prstGeom>
          <a:noFill/>
        </p:spPr>
        <p:txBody>
          <a:bodyPr wrap="square" rtlCol="0">
            <a:spAutoFit/>
          </a:bodyPr>
          <a:lstStyle/>
          <a:p>
            <a:r>
              <a:rPr lang="en-US" sz="2400" dirty="0" err="1"/>
              <a:t>Persyaratan</a:t>
            </a:r>
            <a:r>
              <a:rPr lang="en-US" sz="2400" dirty="0"/>
              <a:t> Sistem </a:t>
            </a:r>
            <a:r>
              <a:rPr lang="en-US" sz="2400" dirty="0" err="1"/>
              <a:t>Manajemen</a:t>
            </a:r>
            <a:r>
              <a:rPr lang="en-US" sz="2400" dirty="0"/>
              <a:t> </a:t>
            </a:r>
            <a:r>
              <a:rPr lang="en-US" sz="2400" dirty="0" err="1"/>
              <a:t>Lingkungan</a:t>
            </a:r>
            <a:endParaRPr lang="en-US" sz="2400" dirty="0"/>
          </a:p>
        </p:txBody>
      </p:sp>
      <p:sp>
        <p:nvSpPr>
          <p:cNvPr id="12" name="TextBox 11"/>
          <p:cNvSpPr txBox="1"/>
          <p:nvPr/>
        </p:nvSpPr>
        <p:spPr>
          <a:xfrm>
            <a:off x="616451" y="3479716"/>
            <a:ext cx="2866844" cy="707886"/>
          </a:xfrm>
          <a:prstGeom prst="rect">
            <a:avLst/>
          </a:prstGeom>
          <a:noFill/>
        </p:spPr>
        <p:txBody>
          <a:bodyPr wrap="square" rtlCol="0">
            <a:spAutoFit/>
          </a:bodyPr>
          <a:lstStyle/>
          <a:p>
            <a:r>
              <a:rPr lang="en-US" sz="2000" dirty="0" err="1">
                <a:solidFill>
                  <a:srgbClr val="002060"/>
                </a:solidFill>
              </a:rPr>
              <a:t>Mencegah</a:t>
            </a:r>
            <a:r>
              <a:rPr lang="en-US" sz="2000" dirty="0">
                <a:solidFill>
                  <a:srgbClr val="002060"/>
                </a:solidFill>
              </a:rPr>
              <a:t> </a:t>
            </a:r>
            <a:r>
              <a:rPr lang="en-US" sz="2000" dirty="0" err="1">
                <a:solidFill>
                  <a:srgbClr val="002060"/>
                </a:solidFill>
              </a:rPr>
              <a:t>terjadinya</a:t>
            </a:r>
            <a:r>
              <a:rPr lang="en-US" sz="2000" dirty="0">
                <a:solidFill>
                  <a:srgbClr val="002060"/>
                </a:solidFill>
              </a:rPr>
              <a:t> </a:t>
            </a:r>
            <a:r>
              <a:rPr lang="en-US" sz="2000" dirty="0" err="1">
                <a:solidFill>
                  <a:srgbClr val="002060"/>
                </a:solidFill>
              </a:rPr>
              <a:t>pencemaran</a:t>
            </a:r>
            <a:r>
              <a:rPr lang="en-US" sz="2000" dirty="0">
                <a:solidFill>
                  <a:srgbClr val="002060"/>
                </a:solidFill>
              </a:rPr>
              <a:t> </a:t>
            </a:r>
            <a:r>
              <a:rPr lang="en-US" sz="2000" dirty="0" err="1">
                <a:solidFill>
                  <a:srgbClr val="002060"/>
                </a:solidFill>
              </a:rPr>
              <a:t>lingkungan</a:t>
            </a:r>
            <a:endParaRPr lang="en-US" sz="2000" dirty="0">
              <a:solidFill>
                <a:srgbClr val="002060"/>
              </a:solidFill>
            </a:endParaRPr>
          </a:p>
        </p:txBody>
      </p:sp>
      <p:sp>
        <p:nvSpPr>
          <p:cNvPr id="13" name="Striped Right Arrow 12"/>
          <p:cNvSpPr/>
          <p:nvPr/>
        </p:nvSpPr>
        <p:spPr>
          <a:xfrm rot="5400000">
            <a:off x="6173551" y="3496824"/>
            <a:ext cx="875912" cy="522736"/>
          </a:xfrm>
          <a:prstGeom prst="stripedRightArrow">
            <a:avLst>
              <a:gd name="adj1" fmla="val 50000"/>
              <a:gd name="adj2" fmla="val 12354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TextBox 13"/>
          <p:cNvSpPr txBox="1"/>
          <p:nvPr/>
        </p:nvSpPr>
        <p:spPr>
          <a:xfrm>
            <a:off x="5598291" y="4122240"/>
            <a:ext cx="2866844" cy="707886"/>
          </a:xfrm>
          <a:prstGeom prst="rect">
            <a:avLst/>
          </a:prstGeom>
          <a:noFill/>
        </p:spPr>
        <p:txBody>
          <a:bodyPr wrap="square" rtlCol="0">
            <a:spAutoFit/>
          </a:bodyPr>
          <a:lstStyle/>
          <a:p>
            <a:r>
              <a:rPr lang="en-US" sz="2000" dirty="0" err="1">
                <a:solidFill>
                  <a:srgbClr val="002060"/>
                </a:solidFill>
              </a:rPr>
              <a:t>Mampu</a:t>
            </a:r>
            <a:r>
              <a:rPr lang="en-US" sz="2000" dirty="0">
                <a:solidFill>
                  <a:srgbClr val="002060"/>
                </a:solidFill>
              </a:rPr>
              <a:t> </a:t>
            </a:r>
            <a:r>
              <a:rPr lang="en-US" sz="2000" dirty="0" err="1">
                <a:solidFill>
                  <a:srgbClr val="002060"/>
                </a:solidFill>
              </a:rPr>
              <a:t>melindungi</a:t>
            </a:r>
            <a:r>
              <a:rPr lang="en-US" sz="2000" dirty="0">
                <a:solidFill>
                  <a:srgbClr val="002060"/>
                </a:solidFill>
              </a:rPr>
              <a:t> </a:t>
            </a:r>
            <a:r>
              <a:rPr lang="en-US" sz="2000" dirty="0" err="1">
                <a:solidFill>
                  <a:srgbClr val="002060"/>
                </a:solidFill>
              </a:rPr>
              <a:t>lingkungan</a:t>
            </a:r>
            <a:endParaRPr lang="en-US" sz="2000" dirty="0">
              <a:solidFill>
                <a:srgbClr val="002060"/>
              </a:solidFill>
            </a:endParaRPr>
          </a:p>
        </p:txBody>
      </p:sp>
      <p:sp>
        <p:nvSpPr>
          <p:cNvPr id="15" name="TextBox 14"/>
          <p:cNvSpPr txBox="1"/>
          <p:nvPr/>
        </p:nvSpPr>
        <p:spPr>
          <a:xfrm>
            <a:off x="616451" y="4483719"/>
            <a:ext cx="3217684" cy="707886"/>
          </a:xfrm>
          <a:prstGeom prst="rect">
            <a:avLst/>
          </a:prstGeom>
          <a:noFill/>
        </p:spPr>
        <p:txBody>
          <a:bodyPr wrap="square" rtlCol="0">
            <a:spAutoFit/>
          </a:bodyPr>
          <a:lstStyle/>
          <a:p>
            <a:r>
              <a:rPr lang="en-US" sz="2000" dirty="0" err="1">
                <a:solidFill>
                  <a:srgbClr val="002060"/>
                </a:solidFill>
              </a:rPr>
              <a:t>Secara</a:t>
            </a:r>
            <a:r>
              <a:rPr lang="en-US" sz="2000" dirty="0">
                <a:solidFill>
                  <a:srgbClr val="002060"/>
                </a:solidFill>
              </a:rPr>
              <a:t> </a:t>
            </a:r>
            <a:r>
              <a:rPr lang="en-US" sz="2000" dirty="0" err="1">
                <a:solidFill>
                  <a:srgbClr val="002060"/>
                </a:solidFill>
              </a:rPr>
              <a:t>berkesinambungan</a:t>
            </a:r>
            <a:r>
              <a:rPr lang="en-US" sz="2000" dirty="0">
                <a:solidFill>
                  <a:srgbClr val="002060"/>
                </a:solidFill>
              </a:rPr>
              <a:t> </a:t>
            </a:r>
            <a:r>
              <a:rPr lang="en-US" sz="2000" dirty="0" err="1">
                <a:solidFill>
                  <a:srgbClr val="002060"/>
                </a:solidFill>
              </a:rPr>
              <a:t>menjaga</a:t>
            </a:r>
            <a:r>
              <a:rPr lang="en-US" sz="2000" dirty="0">
                <a:solidFill>
                  <a:srgbClr val="002060"/>
                </a:solidFill>
              </a:rPr>
              <a:t> </a:t>
            </a:r>
            <a:r>
              <a:rPr lang="en-US" sz="2000" dirty="0" err="1">
                <a:solidFill>
                  <a:srgbClr val="002060"/>
                </a:solidFill>
              </a:rPr>
              <a:t>sumber</a:t>
            </a:r>
            <a:r>
              <a:rPr lang="en-US" sz="2000" dirty="0">
                <a:solidFill>
                  <a:srgbClr val="002060"/>
                </a:solidFill>
              </a:rPr>
              <a:t> </a:t>
            </a:r>
            <a:r>
              <a:rPr lang="en-US" sz="2000" dirty="0" err="1">
                <a:solidFill>
                  <a:srgbClr val="002060"/>
                </a:solidFill>
              </a:rPr>
              <a:t>daya</a:t>
            </a:r>
            <a:r>
              <a:rPr lang="en-US" sz="2000" dirty="0">
                <a:solidFill>
                  <a:srgbClr val="002060"/>
                </a:solidFill>
              </a:rPr>
              <a:t> </a:t>
            </a:r>
            <a:r>
              <a:rPr lang="en-US" sz="2000" dirty="0" err="1">
                <a:solidFill>
                  <a:srgbClr val="002060"/>
                </a:solidFill>
              </a:rPr>
              <a:t>alam</a:t>
            </a:r>
            <a:endParaRPr lang="en-US" sz="2000" dirty="0">
              <a:solidFill>
                <a:srgbClr val="002060"/>
              </a:solidFill>
            </a:endParaRPr>
          </a:p>
        </p:txBody>
      </p:sp>
      <p:cxnSp>
        <p:nvCxnSpPr>
          <p:cNvPr id="16" name="Straight Arrow Connector 15"/>
          <p:cNvCxnSpPr>
            <a:stCxn id="14" idx="1"/>
            <a:endCxn id="12" idx="3"/>
          </p:cNvCxnSpPr>
          <p:nvPr/>
        </p:nvCxnSpPr>
        <p:spPr>
          <a:xfrm flipH="1" flipV="1">
            <a:off x="3483295" y="3833659"/>
            <a:ext cx="2114996" cy="64252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4" idx="1"/>
          </p:cNvCxnSpPr>
          <p:nvPr/>
        </p:nvCxnSpPr>
        <p:spPr>
          <a:xfrm flipH="1">
            <a:off x="3775989" y="4476183"/>
            <a:ext cx="1822302" cy="30870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1"/>
          </p:cNvCxnSpPr>
          <p:nvPr/>
        </p:nvCxnSpPr>
        <p:spPr>
          <a:xfrm flipH="1">
            <a:off x="3937355" y="4476183"/>
            <a:ext cx="1660936" cy="121492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06587" y="5498199"/>
            <a:ext cx="3330768" cy="923330"/>
          </a:xfrm>
          <a:prstGeom prst="rect">
            <a:avLst/>
          </a:prstGeom>
          <a:noFill/>
        </p:spPr>
        <p:txBody>
          <a:bodyPr wrap="square" rtlCol="0">
            <a:spAutoFit/>
          </a:bodyPr>
          <a:lstStyle/>
          <a:p>
            <a:r>
              <a:rPr lang="en-US" dirty="0" err="1">
                <a:solidFill>
                  <a:srgbClr val="002060"/>
                </a:solidFill>
              </a:rPr>
              <a:t>Meningkatkan</a:t>
            </a:r>
            <a:r>
              <a:rPr lang="en-US" dirty="0">
                <a:solidFill>
                  <a:srgbClr val="002060"/>
                </a:solidFill>
              </a:rPr>
              <a:t> </a:t>
            </a:r>
            <a:r>
              <a:rPr lang="en-US" dirty="0" err="1">
                <a:solidFill>
                  <a:srgbClr val="002060"/>
                </a:solidFill>
              </a:rPr>
              <a:t>kinerja</a:t>
            </a:r>
            <a:r>
              <a:rPr lang="en-US" dirty="0">
                <a:solidFill>
                  <a:srgbClr val="002060"/>
                </a:solidFill>
              </a:rPr>
              <a:t> </a:t>
            </a:r>
            <a:r>
              <a:rPr lang="en-US" dirty="0" err="1">
                <a:solidFill>
                  <a:srgbClr val="002060"/>
                </a:solidFill>
              </a:rPr>
              <a:t>lingkungan</a:t>
            </a:r>
            <a:r>
              <a:rPr lang="en-US" dirty="0">
                <a:solidFill>
                  <a:srgbClr val="002060"/>
                </a:solidFill>
              </a:rPr>
              <a:t> &amp; </a:t>
            </a:r>
            <a:r>
              <a:rPr lang="en-US" dirty="0" err="1">
                <a:solidFill>
                  <a:srgbClr val="002060"/>
                </a:solidFill>
              </a:rPr>
              <a:t>pemenuhan</a:t>
            </a:r>
            <a:r>
              <a:rPr lang="en-US" dirty="0">
                <a:solidFill>
                  <a:srgbClr val="002060"/>
                </a:solidFill>
              </a:rPr>
              <a:t> </a:t>
            </a:r>
            <a:r>
              <a:rPr lang="en-US" dirty="0" err="1">
                <a:solidFill>
                  <a:srgbClr val="002060"/>
                </a:solidFill>
              </a:rPr>
              <a:t>persyaratan</a:t>
            </a:r>
            <a:r>
              <a:rPr lang="en-US" dirty="0">
                <a:solidFill>
                  <a:srgbClr val="002060"/>
                </a:solidFill>
              </a:rPr>
              <a:t> </a:t>
            </a:r>
            <a:r>
              <a:rPr lang="en-US" dirty="0" err="1">
                <a:solidFill>
                  <a:srgbClr val="002060"/>
                </a:solidFill>
              </a:rPr>
              <a:t>hukum</a:t>
            </a:r>
            <a:r>
              <a:rPr lang="en-US" dirty="0">
                <a:solidFill>
                  <a:srgbClr val="002060"/>
                </a:solidFill>
              </a:rPr>
              <a:t> </a:t>
            </a:r>
            <a:r>
              <a:rPr lang="en-US" dirty="0" err="1">
                <a:solidFill>
                  <a:srgbClr val="002060"/>
                </a:solidFill>
              </a:rPr>
              <a:t>dan</a:t>
            </a:r>
            <a:r>
              <a:rPr lang="en-US" dirty="0">
                <a:solidFill>
                  <a:srgbClr val="002060"/>
                </a:solidFill>
              </a:rPr>
              <a:t> </a:t>
            </a:r>
            <a:r>
              <a:rPr lang="en-US" dirty="0" err="1">
                <a:solidFill>
                  <a:srgbClr val="002060"/>
                </a:solidFill>
              </a:rPr>
              <a:t>pesyaratan</a:t>
            </a:r>
            <a:r>
              <a:rPr lang="en-US" dirty="0">
                <a:solidFill>
                  <a:srgbClr val="002060"/>
                </a:solidFill>
              </a:rPr>
              <a:t> lain</a:t>
            </a:r>
          </a:p>
        </p:txBody>
      </p:sp>
      <p:sp>
        <p:nvSpPr>
          <p:cNvPr id="22" name="TextBox 21">
            <a:extLst>
              <a:ext uri="{FF2B5EF4-FFF2-40B4-BE49-F238E27FC236}">
                <a16:creationId xmlns:a16="http://schemas.microsoft.com/office/drawing/2014/main" id="{6354A39E-1C15-4D65-915E-46F9F7C3ADB5}"/>
              </a:ext>
            </a:extLst>
          </p:cNvPr>
          <p:cNvSpPr txBox="1"/>
          <p:nvPr/>
        </p:nvSpPr>
        <p:spPr>
          <a:xfrm>
            <a:off x="487249" y="1491180"/>
            <a:ext cx="2182956" cy="769441"/>
          </a:xfrm>
          <a:prstGeom prst="rect">
            <a:avLst/>
          </a:prstGeom>
          <a:noFill/>
        </p:spPr>
        <p:txBody>
          <a:bodyPr wrap="square" rtlCol="0">
            <a:spAutoFit/>
          </a:bodyPr>
          <a:lstStyle/>
          <a:p>
            <a:r>
              <a:rPr lang="en-US" sz="4400" b="1" u="sng" dirty="0" err="1">
                <a:solidFill>
                  <a:schemeClr val="bg1"/>
                </a:solidFill>
              </a:rPr>
              <a:t>Tujuan</a:t>
            </a:r>
            <a:endParaRPr lang="en-US" sz="4400" b="1" u="sng" dirty="0">
              <a:solidFill>
                <a:schemeClr val="bg1"/>
              </a:solidFill>
            </a:endParaRPr>
          </a:p>
        </p:txBody>
      </p:sp>
      <p:sp>
        <p:nvSpPr>
          <p:cNvPr id="23" name="Rectangle 22">
            <a:extLst>
              <a:ext uri="{FF2B5EF4-FFF2-40B4-BE49-F238E27FC236}">
                <a16:creationId xmlns:a16="http://schemas.microsoft.com/office/drawing/2014/main" id="{4E3C75B6-B2CC-4910-9650-1AA8ADCBE286}"/>
              </a:ext>
            </a:extLst>
          </p:cNvPr>
          <p:cNvSpPr/>
          <p:nvPr/>
        </p:nvSpPr>
        <p:spPr>
          <a:xfrm>
            <a:off x="0" y="2317966"/>
            <a:ext cx="9144000" cy="68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91BEBAF-ACA3-461F-9F1B-C0DB84F2F530}"/>
              </a:ext>
            </a:extLst>
          </p:cNvPr>
          <p:cNvSpPr>
            <a:spLocks noGrp="1"/>
          </p:cNvSpPr>
          <p:nvPr>
            <p:ph type="ftr" sz="quarter" idx="11"/>
          </p:nvPr>
        </p:nvSpPr>
        <p:spPr/>
        <p:txBody>
          <a:bodyPr/>
          <a:lstStyle/>
          <a:p>
            <a:r>
              <a:rPr lang="pt-BR"/>
              <a:t>Integrasi ISO 45001 &amp; ISO 14001 1/rev.00 (c)Copyright, Sentral Sistem. May 2018</a:t>
            </a:r>
            <a:endParaRPr lang="en-US"/>
          </a:p>
        </p:txBody>
      </p:sp>
      <p:sp>
        <p:nvSpPr>
          <p:cNvPr id="6" name="Slide Number Placeholder 5">
            <a:extLst>
              <a:ext uri="{FF2B5EF4-FFF2-40B4-BE49-F238E27FC236}">
                <a16:creationId xmlns:a16="http://schemas.microsoft.com/office/drawing/2014/main" id="{5ABCA78F-3B32-4AE9-BDAF-4B4ABFE27D23}"/>
              </a:ext>
            </a:extLst>
          </p:cNvPr>
          <p:cNvSpPr>
            <a:spLocks noGrp="1"/>
          </p:cNvSpPr>
          <p:nvPr>
            <p:ph type="sldNum" sz="quarter" idx="12"/>
          </p:nvPr>
        </p:nvSpPr>
        <p:spPr/>
        <p:txBody>
          <a:bodyPr/>
          <a:lstStyle/>
          <a:p>
            <a:fld id="{D1B71AAA-B9E7-4449-836C-07686E34B3E0}" type="slidenum">
              <a:rPr lang="en-US" smtClean="0"/>
              <a:t>10</a:t>
            </a:fld>
            <a:endParaRPr lang="en-US"/>
          </a:p>
        </p:txBody>
      </p:sp>
    </p:spTree>
    <p:extLst>
      <p:ext uri="{BB962C8B-B14F-4D97-AF65-F5344CB8AC3E}">
        <p14:creationId xmlns:p14="http://schemas.microsoft.com/office/powerpoint/2010/main" val="2820007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83AC9-C6AE-4356-9B78-ECCAC65AF5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90000">
                        <a14:foregroundMark x1="889" y1="97033" x2="889" y2="97033"/>
                        <a14:foregroundMark x1="11111" y1="74481" x2="11111" y2="74481"/>
                        <a14:foregroundMark x1="3111" y1="39763" x2="3111" y2="39763"/>
                        <a14:foregroundMark x1="3556" y1="55193" x2="3556" y2="55193"/>
                        <a14:foregroundMark x1="3333" y1="48961" x2="3333" y2="48961"/>
                        <a14:foregroundMark x1="5333" y1="62611" x2="5333" y2="62611"/>
                        <a14:foregroundMark x1="8889" y1="73591" x2="8889" y2="73591"/>
                        <a14:foregroundMark x1="18444" y1="85757" x2="18444" y2="85757"/>
                        <a14:foregroundMark x1="13111" y1="82493" x2="13111" y2="82493"/>
                        <a14:foregroundMark x1="10667" y1="78932" x2="10667" y2="78932"/>
                        <a14:foregroundMark x1="14889" y1="85757" x2="14889" y2="85757"/>
                        <a14:foregroundMark x1="21333" y1="91988" x2="21333" y2="91988"/>
                        <a14:foregroundMark x1="6444" y1="92285" x2="6444" y2="92285"/>
                        <a14:foregroundMark x1="2889" y1="88724" x2="2889" y2="88724"/>
                        <a14:foregroundMark x1="1333" y1="83976" x2="1333" y2="83976"/>
                        <a14:foregroundMark x1="58444" y1="82493" x2="58444" y2="82493"/>
                        <a14:foregroundMark x1="58000" y1="79525" x2="58000" y2="79525"/>
                        <a14:foregroundMark x1="58000" y1="76558" x2="58000" y2="76558"/>
                        <a14:foregroundMark x1="38667" y1="97626" x2="38667" y2="97626"/>
                        <a14:backgroundMark x1="62000" y1="51039" x2="62000" y2="51039"/>
                        <a14:backgroundMark x1="51778" y1="17804" x2="51778" y2="17804"/>
                      </a14:backgroundRemoval>
                    </a14:imgEffect>
                  </a14:imgLayer>
                </a14:imgProps>
              </a:ext>
            </a:extLst>
          </a:blip>
          <a:stretch>
            <a:fillRect/>
          </a:stretch>
        </p:blipFill>
        <p:spPr>
          <a:xfrm>
            <a:off x="47045" y="833077"/>
            <a:ext cx="4934327" cy="5897720"/>
          </a:xfrm>
          <a:prstGeom prst="rect">
            <a:avLst/>
          </a:prstGeom>
        </p:spPr>
      </p:pic>
      <p:sp>
        <p:nvSpPr>
          <p:cNvPr id="10" name="TextBox 9"/>
          <p:cNvSpPr txBox="1"/>
          <p:nvPr/>
        </p:nvSpPr>
        <p:spPr>
          <a:xfrm>
            <a:off x="5085679" y="2128147"/>
            <a:ext cx="3815034" cy="830997"/>
          </a:xfrm>
          <a:prstGeom prst="rect">
            <a:avLst/>
          </a:prstGeom>
          <a:noFill/>
        </p:spPr>
        <p:txBody>
          <a:bodyPr wrap="square" rtlCol="0">
            <a:spAutoFit/>
          </a:bodyPr>
          <a:lstStyle/>
          <a:p>
            <a:r>
              <a:rPr lang="en-US" sz="2400" dirty="0" err="1"/>
              <a:t>Peningkatan</a:t>
            </a:r>
            <a:r>
              <a:rPr lang="en-US" sz="2400" dirty="0"/>
              <a:t> </a:t>
            </a:r>
            <a:r>
              <a:rPr lang="en-US" sz="2400" dirty="0" err="1"/>
              <a:t>dan</a:t>
            </a:r>
            <a:r>
              <a:rPr lang="en-US" sz="2400" dirty="0"/>
              <a:t> </a:t>
            </a:r>
            <a:r>
              <a:rPr lang="en-US" sz="2400" dirty="0" err="1"/>
              <a:t>perbaikan</a:t>
            </a:r>
            <a:r>
              <a:rPr lang="en-US" sz="2400" dirty="0"/>
              <a:t> </a:t>
            </a:r>
            <a:r>
              <a:rPr lang="en-US" sz="2400" dirty="0" err="1"/>
              <a:t>berkelanjutan</a:t>
            </a:r>
            <a:r>
              <a:rPr lang="en-US" sz="2400" dirty="0"/>
              <a:t> </a:t>
            </a:r>
            <a:r>
              <a:rPr lang="en-US" sz="2400" dirty="0" err="1"/>
              <a:t>kinerja</a:t>
            </a:r>
            <a:r>
              <a:rPr lang="en-US" sz="2400" dirty="0"/>
              <a:t> K3L</a:t>
            </a:r>
          </a:p>
        </p:txBody>
      </p:sp>
      <p:sp>
        <p:nvSpPr>
          <p:cNvPr id="18" name="TextBox 17"/>
          <p:cNvSpPr txBox="1"/>
          <p:nvPr/>
        </p:nvSpPr>
        <p:spPr>
          <a:xfrm>
            <a:off x="5085679" y="3320272"/>
            <a:ext cx="3815034" cy="1200329"/>
          </a:xfrm>
          <a:prstGeom prst="rect">
            <a:avLst/>
          </a:prstGeom>
          <a:noFill/>
        </p:spPr>
        <p:txBody>
          <a:bodyPr wrap="square" rtlCol="0">
            <a:spAutoFit/>
          </a:bodyPr>
          <a:lstStyle/>
          <a:p>
            <a:r>
              <a:rPr lang="en-US" sz="2400" dirty="0" err="1"/>
              <a:t>Pemenuhan</a:t>
            </a:r>
            <a:r>
              <a:rPr lang="en-US" sz="2400" dirty="0"/>
              <a:t> </a:t>
            </a:r>
            <a:r>
              <a:rPr lang="en-US" sz="2400" dirty="0" err="1"/>
              <a:t>persyaratan</a:t>
            </a:r>
            <a:r>
              <a:rPr lang="en-US" sz="2400" dirty="0"/>
              <a:t> </a:t>
            </a:r>
            <a:r>
              <a:rPr lang="en-US" sz="2400" dirty="0" err="1"/>
              <a:t>hukum</a:t>
            </a:r>
            <a:r>
              <a:rPr lang="en-US" sz="2400" dirty="0"/>
              <a:t> </a:t>
            </a:r>
            <a:r>
              <a:rPr lang="en-US" sz="2400" dirty="0" err="1"/>
              <a:t>dan</a:t>
            </a:r>
            <a:r>
              <a:rPr lang="en-US" sz="2400" dirty="0"/>
              <a:t> </a:t>
            </a:r>
            <a:r>
              <a:rPr lang="en-US" sz="2400" dirty="0" err="1"/>
              <a:t>persyaratan</a:t>
            </a:r>
            <a:r>
              <a:rPr lang="en-US" sz="2400" dirty="0"/>
              <a:t> </a:t>
            </a:r>
            <a:r>
              <a:rPr lang="en-US" sz="2400" dirty="0" err="1"/>
              <a:t>lainnya</a:t>
            </a:r>
            <a:endParaRPr lang="en-US" sz="2400" dirty="0"/>
          </a:p>
        </p:txBody>
      </p:sp>
      <p:sp>
        <p:nvSpPr>
          <p:cNvPr id="21" name="TextBox 20"/>
          <p:cNvSpPr txBox="1"/>
          <p:nvPr/>
        </p:nvSpPr>
        <p:spPr>
          <a:xfrm>
            <a:off x="5085679" y="4881729"/>
            <a:ext cx="3815034" cy="461665"/>
          </a:xfrm>
          <a:prstGeom prst="rect">
            <a:avLst/>
          </a:prstGeom>
          <a:noFill/>
        </p:spPr>
        <p:txBody>
          <a:bodyPr wrap="square" rtlCol="0">
            <a:spAutoFit/>
          </a:bodyPr>
          <a:lstStyle/>
          <a:p>
            <a:r>
              <a:rPr lang="en-US" sz="2400" dirty="0" err="1"/>
              <a:t>Pencapaian</a:t>
            </a:r>
            <a:r>
              <a:rPr lang="en-US" sz="2400" dirty="0"/>
              <a:t> </a:t>
            </a:r>
            <a:r>
              <a:rPr lang="en-US" sz="2400" dirty="0" err="1"/>
              <a:t>sasaran</a:t>
            </a:r>
            <a:r>
              <a:rPr lang="en-US" sz="2400" dirty="0"/>
              <a:t> K3L</a:t>
            </a:r>
          </a:p>
        </p:txBody>
      </p:sp>
      <p:sp>
        <p:nvSpPr>
          <p:cNvPr id="27" name="TextBox 26"/>
          <p:cNvSpPr txBox="1"/>
          <p:nvPr/>
        </p:nvSpPr>
        <p:spPr>
          <a:xfrm>
            <a:off x="5085679" y="5749673"/>
            <a:ext cx="3815034" cy="461665"/>
          </a:xfrm>
          <a:prstGeom prst="rect">
            <a:avLst/>
          </a:prstGeom>
          <a:noFill/>
        </p:spPr>
        <p:txBody>
          <a:bodyPr wrap="square" rtlCol="0">
            <a:spAutoFit/>
          </a:bodyPr>
          <a:lstStyle/>
          <a:p>
            <a:r>
              <a:rPr lang="en-US" sz="2400" dirty="0"/>
              <a:t>…………… ????</a:t>
            </a:r>
          </a:p>
        </p:txBody>
      </p:sp>
      <p:sp>
        <p:nvSpPr>
          <p:cNvPr id="14" name="Rectangle 2">
            <a:extLst>
              <a:ext uri="{FF2B5EF4-FFF2-40B4-BE49-F238E27FC236}">
                <a16:creationId xmlns:a16="http://schemas.microsoft.com/office/drawing/2014/main" id="{B08304AE-7DF1-43C6-B3F6-EC83581220AC}"/>
              </a:ext>
            </a:extLst>
          </p:cNvPr>
          <p:cNvSpPr>
            <a:spLocks noGrp="1" noChangeArrowheads="1"/>
          </p:cNvSpPr>
          <p:nvPr>
            <p:ph type="title"/>
          </p:nvPr>
        </p:nvSpPr>
        <p:spPr>
          <a:xfrm>
            <a:off x="2250093" y="194411"/>
            <a:ext cx="6436707" cy="1394609"/>
          </a:xfrm>
        </p:spPr>
        <p:txBody>
          <a:bodyPr>
            <a:normAutofit/>
          </a:bodyPr>
          <a:lstStyle/>
          <a:p>
            <a:pPr eaLnBrk="1" hangingPunct="1"/>
            <a:r>
              <a:rPr lang="en-US" altLang="en-US" sz="4000" dirty="0"/>
              <a:t>GOAL ISO 45001 &amp; ISO 14001</a:t>
            </a:r>
          </a:p>
        </p:txBody>
      </p:sp>
      <p:pic>
        <p:nvPicPr>
          <p:cNvPr id="6146" name="Picture 2" descr="Image result for goal">
            <a:extLst>
              <a:ext uri="{FF2B5EF4-FFF2-40B4-BE49-F238E27FC236}">
                <a16:creationId xmlns:a16="http://schemas.microsoft.com/office/drawing/2014/main" id="{34431BC9-D7F0-4019-A936-CE1AC11BF5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2142806"/>
            <a:ext cx="821350" cy="4616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goal">
            <a:extLst>
              <a:ext uri="{FF2B5EF4-FFF2-40B4-BE49-F238E27FC236}">
                <a16:creationId xmlns:a16="http://schemas.microsoft.com/office/drawing/2014/main" id="{885B290A-9927-4B52-9B04-00389A5C2A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3320272"/>
            <a:ext cx="821350" cy="4616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al">
            <a:extLst>
              <a:ext uri="{FF2B5EF4-FFF2-40B4-BE49-F238E27FC236}">
                <a16:creationId xmlns:a16="http://schemas.microsoft.com/office/drawing/2014/main" id="{9BC3F64B-1F3D-47D1-8961-0B5833B21D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4885734"/>
            <a:ext cx="821350" cy="4616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goal">
            <a:extLst>
              <a:ext uri="{FF2B5EF4-FFF2-40B4-BE49-F238E27FC236}">
                <a16:creationId xmlns:a16="http://schemas.microsoft.com/office/drawing/2014/main" id="{8A502B21-0E0C-4028-BC0B-90892A173E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548" y="5749673"/>
            <a:ext cx="821350" cy="461665"/>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Pentagon 10">
            <a:extLst>
              <a:ext uri="{FF2B5EF4-FFF2-40B4-BE49-F238E27FC236}">
                <a16:creationId xmlns:a16="http://schemas.microsoft.com/office/drawing/2014/main" id="{063F97F5-C19D-48E7-AEA0-8A2D970DA015}"/>
              </a:ext>
            </a:extLst>
          </p:cNvPr>
          <p:cNvSpPr/>
          <p:nvPr/>
        </p:nvSpPr>
        <p:spPr>
          <a:xfrm>
            <a:off x="4761770" y="2249768"/>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Pentagon 25">
            <a:extLst>
              <a:ext uri="{FF2B5EF4-FFF2-40B4-BE49-F238E27FC236}">
                <a16:creationId xmlns:a16="http://schemas.microsoft.com/office/drawing/2014/main" id="{74291747-A2C3-43E0-A2BF-134C4A29E532}"/>
              </a:ext>
            </a:extLst>
          </p:cNvPr>
          <p:cNvSpPr/>
          <p:nvPr/>
        </p:nvSpPr>
        <p:spPr>
          <a:xfrm>
            <a:off x="4737224" y="3435687"/>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Pentagon 28">
            <a:extLst>
              <a:ext uri="{FF2B5EF4-FFF2-40B4-BE49-F238E27FC236}">
                <a16:creationId xmlns:a16="http://schemas.microsoft.com/office/drawing/2014/main" id="{8D40AD01-7CE4-40FF-948C-A62C3EB91052}"/>
              </a:ext>
            </a:extLst>
          </p:cNvPr>
          <p:cNvSpPr/>
          <p:nvPr/>
        </p:nvSpPr>
        <p:spPr>
          <a:xfrm>
            <a:off x="4736676" y="4997144"/>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Pentagon 29">
            <a:extLst>
              <a:ext uri="{FF2B5EF4-FFF2-40B4-BE49-F238E27FC236}">
                <a16:creationId xmlns:a16="http://schemas.microsoft.com/office/drawing/2014/main" id="{457D4625-852E-4B1C-9715-E8EE8D51D6A1}"/>
              </a:ext>
            </a:extLst>
          </p:cNvPr>
          <p:cNvSpPr/>
          <p:nvPr/>
        </p:nvSpPr>
        <p:spPr>
          <a:xfrm>
            <a:off x="4731050" y="5926773"/>
            <a:ext cx="250322" cy="23083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83F5CAD-050F-4CEA-8650-84FD08268121}"/>
              </a:ext>
            </a:extLst>
          </p:cNvPr>
          <p:cNvSpPr>
            <a:spLocks noGrp="1"/>
          </p:cNvSpPr>
          <p:nvPr>
            <p:ph type="sldNum" sz="quarter" idx="12"/>
          </p:nvPr>
        </p:nvSpPr>
        <p:spPr/>
        <p:txBody>
          <a:bodyPr/>
          <a:lstStyle/>
          <a:p>
            <a:pPr>
              <a:defRPr/>
            </a:pPr>
            <a:fld id="{76B483EA-79FC-4CFB-9D49-A6CB5216843E}" type="slidenum">
              <a:rPr lang="en-US" smtClean="0"/>
              <a:pPr>
                <a:defRPr/>
              </a:pPr>
              <a:t>11</a:t>
            </a:fld>
            <a:endParaRPr lang="en-US"/>
          </a:p>
        </p:txBody>
      </p:sp>
      <p:sp>
        <p:nvSpPr>
          <p:cNvPr id="2" name="Footer Placeholder 1">
            <a:extLst>
              <a:ext uri="{FF2B5EF4-FFF2-40B4-BE49-F238E27FC236}">
                <a16:creationId xmlns:a16="http://schemas.microsoft.com/office/drawing/2014/main" id="{799A32AA-CDA0-4E0E-B052-CC1CC95AFC8C}"/>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780379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13382" y="134452"/>
            <a:ext cx="5716630" cy="584775"/>
          </a:xfrm>
          <a:prstGeom prst="rect">
            <a:avLst/>
          </a:prstGeom>
        </p:spPr>
        <p:txBody>
          <a:bodyPr wrap="none">
            <a:spAutoFit/>
          </a:bodyPr>
          <a:lstStyle/>
          <a:p>
            <a:pPr algn="ctr"/>
            <a:r>
              <a:rPr lang="en-US" sz="3200" dirty="0">
                <a:solidFill>
                  <a:srgbClr val="FF0000"/>
                </a:solidFill>
                <a:latin typeface="Impact" panose="020B0806030902050204" pitchFamily="34" charset="0"/>
              </a:rPr>
              <a:t>ISO 45001 : 2018 </a:t>
            </a:r>
            <a:r>
              <a:rPr lang="en-US" sz="3200" dirty="0">
                <a:latin typeface="Impact" panose="020B0806030902050204" pitchFamily="34" charset="0"/>
              </a:rPr>
              <a:t>&amp; </a:t>
            </a:r>
            <a:r>
              <a:rPr lang="en-US" sz="3200" dirty="0">
                <a:solidFill>
                  <a:srgbClr val="00B050"/>
                </a:solidFill>
                <a:latin typeface="Impact" panose="020B0806030902050204" pitchFamily="34" charset="0"/>
              </a:rPr>
              <a:t>ISO 14001:2015</a:t>
            </a:r>
            <a:endParaRPr lang="en-US" sz="3200" dirty="0">
              <a:solidFill>
                <a:srgbClr val="FF0000"/>
              </a:solidFill>
              <a:latin typeface="Impact" panose="020B0806030902050204" pitchFamily="34" charset="0"/>
            </a:endParaRPr>
          </a:p>
        </p:txBody>
      </p:sp>
      <p:sp>
        <p:nvSpPr>
          <p:cNvPr id="3" name="Rounded Rectangle 2"/>
          <p:cNvSpPr/>
          <p:nvPr/>
        </p:nvSpPr>
        <p:spPr>
          <a:xfrm>
            <a:off x="2070846" y="1358153"/>
            <a:ext cx="4988860" cy="4773825"/>
          </a:xfrm>
          <a:prstGeom prst="roundRect">
            <a:avLst>
              <a:gd name="adj" fmla="val 8808"/>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112884" y="1371368"/>
            <a:ext cx="4838892" cy="276999"/>
          </a:xfrm>
          <a:prstGeom prst="rect">
            <a:avLst/>
          </a:prstGeom>
          <a:noFill/>
        </p:spPr>
        <p:txBody>
          <a:bodyPr wrap="square" rtlCol="0">
            <a:spAutoFit/>
          </a:bodyPr>
          <a:lstStyle/>
          <a:p>
            <a:pPr algn="ctr"/>
            <a:r>
              <a:rPr lang="en-US" sz="1200" dirty="0"/>
              <a:t>Scope of the OH&amp;S&amp;E management system (4.3/4.4)</a:t>
            </a:r>
          </a:p>
        </p:txBody>
      </p:sp>
      <p:sp>
        <p:nvSpPr>
          <p:cNvPr id="36" name="TextBox 35"/>
          <p:cNvSpPr txBox="1"/>
          <p:nvPr/>
        </p:nvSpPr>
        <p:spPr>
          <a:xfrm>
            <a:off x="613382" y="796276"/>
            <a:ext cx="1747575" cy="523220"/>
          </a:xfrm>
          <a:prstGeom prst="rect">
            <a:avLst/>
          </a:prstGeom>
          <a:noFill/>
        </p:spPr>
        <p:txBody>
          <a:bodyPr wrap="square" rtlCol="0">
            <a:spAutoFit/>
          </a:bodyPr>
          <a:lstStyle/>
          <a:p>
            <a:pPr algn="ctr"/>
            <a:r>
              <a:rPr lang="en-US" sz="1400" dirty="0"/>
              <a:t>Internal and External Issues (4.1)</a:t>
            </a:r>
          </a:p>
        </p:txBody>
      </p:sp>
      <p:sp>
        <p:nvSpPr>
          <p:cNvPr id="37" name="TextBox 36"/>
          <p:cNvSpPr txBox="1"/>
          <p:nvPr/>
        </p:nvSpPr>
        <p:spPr>
          <a:xfrm>
            <a:off x="7149026" y="473110"/>
            <a:ext cx="1747575" cy="1169551"/>
          </a:xfrm>
          <a:prstGeom prst="rect">
            <a:avLst/>
          </a:prstGeom>
          <a:noFill/>
        </p:spPr>
        <p:txBody>
          <a:bodyPr wrap="square" rtlCol="0">
            <a:spAutoFit/>
          </a:bodyPr>
          <a:lstStyle/>
          <a:p>
            <a:pPr algn="ctr"/>
            <a:r>
              <a:rPr lang="en-US" sz="1400" dirty="0"/>
              <a:t>Needs and expectation of </a:t>
            </a:r>
            <a:r>
              <a:rPr lang="en-US" sz="1400" b="1" u="sng" dirty="0">
                <a:solidFill>
                  <a:srgbClr val="FF0000"/>
                </a:solidFill>
              </a:rPr>
              <a:t>workers</a:t>
            </a:r>
            <a:r>
              <a:rPr lang="en-US" sz="1400" dirty="0"/>
              <a:t> and other interested parties (4.2)</a:t>
            </a:r>
          </a:p>
        </p:txBody>
      </p:sp>
      <p:sp>
        <p:nvSpPr>
          <p:cNvPr id="39" name="TextBox 38"/>
          <p:cNvSpPr txBox="1"/>
          <p:nvPr/>
        </p:nvSpPr>
        <p:spPr>
          <a:xfrm>
            <a:off x="3253909" y="6153683"/>
            <a:ext cx="2578038" cy="523220"/>
          </a:xfrm>
          <a:prstGeom prst="rect">
            <a:avLst/>
          </a:prstGeom>
          <a:noFill/>
        </p:spPr>
        <p:txBody>
          <a:bodyPr wrap="square" rtlCol="0">
            <a:spAutoFit/>
          </a:bodyPr>
          <a:lstStyle/>
          <a:p>
            <a:pPr algn="ctr"/>
            <a:r>
              <a:rPr lang="en-US" sz="1400" dirty="0"/>
              <a:t>Intended Outcomes of the OH&amp;S&amp;E management system</a:t>
            </a:r>
          </a:p>
        </p:txBody>
      </p:sp>
      <p:grpSp>
        <p:nvGrpSpPr>
          <p:cNvPr id="7" name="Group 6"/>
          <p:cNvGrpSpPr/>
          <p:nvPr/>
        </p:nvGrpSpPr>
        <p:grpSpPr>
          <a:xfrm>
            <a:off x="1641135" y="1370876"/>
            <a:ext cx="5793872" cy="4635796"/>
            <a:chOff x="1641135" y="1370876"/>
            <a:chExt cx="5793872" cy="4635796"/>
          </a:xfrm>
        </p:grpSpPr>
        <p:grpSp>
          <p:nvGrpSpPr>
            <p:cNvPr id="8" name="Group 7"/>
            <p:cNvGrpSpPr/>
            <p:nvPr/>
          </p:nvGrpSpPr>
          <p:grpSpPr>
            <a:xfrm>
              <a:off x="2817157" y="1984156"/>
              <a:ext cx="3488923" cy="3650162"/>
              <a:chOff x="3146611" y="2326341"/>
              <a:chExt cx="2803712" cy="2933284"/>
            </a:xfrm>
            <a:noFill/>
          </p:grpSpPr>
          <p:sp>
            <p:nvSpPr>
              <p:cNvPr id="18" name="Oval 17"/>
              <p:cNvSpPr/>
              <p:nvPr/>
            </p:nvSpPr>
            <p:spPr>
              <a:xfrm>
                <a:off x="3866027" y="3119717"/>
                <a:ext cx="1385048" cy="138504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94627" y="2326341"/>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94627" y="4331777"/>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022475" y="3348317"/>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146611" y="3348317"/>
                <a:ext cx="927848" cy="9278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414097" y="1584046"/>
              <a:ext cx="320140" cy="400110"/>
            </a:xfrm>
            <a:prstGeom prst="rect">
              <a:avLst/>
            </a:prstGeom>
            <a:noFill/>
          </p:spPr>
          <p:txBody>
            <a:bodyPr wrap="square" rtlCol="0">
              <a:spAutoFit/>
            </a:bodyPr>
            <a:lstStyle/>
            <a:p>
              <a:r>
                <a:rPr lang="en-US" sz="2000" dirty="0"/>
                <a:t>P</a:t>
              </a:r>
            </a:p>
          </p:txBody>
        </p:sp>
        <p:sp>
          <p:nvSpPr>
            <p:cNvPr id="24" name="TextBox 23"/>
            <p:cNvSpPr txBox="1"/>
            <p:nvPr/>
          </p:nvSpPr>
          <p:spPr>
            <a:xfrm>
              <a:off x="6442139" y="3633146"/>
              <a:ext cx="320140" cy="400110"/>
            </a:xfrm>
            <a:prstGeom prst="rect">
              <a:avLst/>
            </a:prstGeom>
            <a:noFill/>
          </p:spPr>
          <p:txBody>
            <a:bodyPr wrap="square" rtlCol="0">
              <a:spAutoFit/>
            </a:bodyPr>
            <a:lstStyle/>
            <a:p>
              <a:r>
                <a:rPr lang="en-US" sz="2000" dirty="0"/>
                <a:t>D</a:t>
              </a:r>
            </a:p>
          </p:txBody>
        </p:sp>
        <p:sp>
          <p:nvSpPr>
            <p:cNvPr id="25" name="TextBox 24"/>
            <p:cNvSpPr txBox="1"/>
            <p:nvPr/>
          </p:nvSpPr>
          <p:spPr>
            <a:xfrm>
              <a:off x="2360957" y="3633146"/>
              <a:ext cx="320140" cy="400110"/>
            </a:xfrm>
            <a:prstGeom prst="rect">
              <a:avLst/>
            </a:prstGeom>
            <a:noFill/>
          </p:spPr>
          <p:txBody>
            <a:bodyPr wrap="square" rtlCol="0">
              <a:spAutoFit/>
            </a:bodyPr>
            <a:lstStyle/>
            <a:p>
              <a:r>
                <a:rPr lang="en-US" sz="2000" dirty="0"/>
                <a:t>A</a:t>
              </a:r>
            </a:p>
          </p:txBody>
        </p:sp>
        <p:sp>
          <p:nvSpPr>
            <p:cNvPr id="26" name="TextBox 25"/>
            <p:cNvSpPr txBox="1"/>
            <p:nvPr/>
          </p:nvSpPr>
          <p:spPr>
            <a:xfrm>
              <a:off x="4414097" y="5606562"/>
              <a:ext cx="320140" cy="400110"/>
            </a:xfrm>
            <a:prstGeom prst="rect">
              <a:avLst/>
            </a:prstGeom>
            <a:noFill/>
          </p:spPr>
          <p:txBody>
            <a:bodyPr wrap="square" rtlCol="0">
              <a:spAutoFit/>
            </a:bodyPr>
            <a:lstStyle/>
            <a:p>
              <a:r>
                <a:rPr lang="en-US" sz="2000" dirty="0"/>
                <a:t>C</a:t>
              </a:r>
            </a:p>
          </p:txBody>
        </p:sp>
        <p:sp>
          <p:nvSpPr>
            <p:cNvPr id="9" name="Arc 8"/>
            <p:cNvSpPr/>
            <p:nvPr/>
          </p:nvSpPr>
          <p:spPr>
            <a:xfrm rot="16200000">
              <a:off x="2558304" y="1711135"/>
              <a:ext cx="4038752" cy="4076548"/>
            </a:xfrm>
            <a:prstGeom prst="arc">
              <a:avLst>
                <a:gd name="adj1" fmla="val 16543597"/>
                <a:gd name="adj2" fmla="val 21256118"/>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a:off x="2577202" y="1730033"/>
              <a:ext cx="4038752" cy="4076548"/>
            </a:xfrm>
            <a:prstGeom prst="arc">
              <a:avLst>
                <a:gd name="adj1" fmla="val 16543597"/>
                <a:gd name="adj2" fmla="val 2130194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5400000">
              <a:off x="2577202" y="1794927"/>
              <a:ext cx="4038752" cy="4076548"/>
            </a:xfrm>
            <a:prstGeom prst="arc">
              <a:avLst>
                <a:gd name="adj1" fmla="val 16543597"/>
                <a:gd name="adj2" fmla="val 2134787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0800000">
              <a:off x="2550509" y="1769285"/>
              <a:ext cx="4038752" cy="4076548"/>
            </a:xfrm>
            <a:prstGeom prst="arc">
              <a:avLst>
                <a:gd name="adj1" fmla="val 16543597"/>
                <a:gd name="adj2" fmla="val 21187616"/>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p:cNvSpPr txBox="1"/>
            <p:nvPr/>
          </p:nvSpPr>
          <p:spPr>
            <a:xfrm>
              <a:off x="4009417" y="2268624"/>
              <a:ext cx="1149851" cy="584775"/>
            </a:xfrm>
            <a:prstGeom prst="rect">
              <a:avLst/>
            </a:prstGeom>
            <a:noFill/>
          </p:spPr>
          <p:txBody>
            <a:bodyPr wrap="square" rtlCol="0">
              <a:spAutoFit/>
            </a:bodyPr>
            <a:lstStyle/>
            <a:p>
              <a:pPr algn="ctr"/>
              <a:r>
                <a:rPr lang="en-US" sz="1600" dirty="0"/>
                <a:t>Planning</a:t>
              </a:r>
            </a:p>
            <a:p>
              <a:pPr algn="ctr"/>
              <a:r>
                <a:rPr lang="en-US" sz="1600" dirty="0"/>
                <a:t>(6)</a:t>
              </a:r>
            </a:p>
          </p:txBody>
        </p:sp>
        <p:sp>
          <p:nvSpPr>
            <p:cNvPr id="31" name="TextBox 30"/>
            <p:cNvSpPr txBox="1"/>
            <p:nvPr/>
          </p:nvSpPr>
          <p:spPr>
            <a:xfrm>
              <a:off x="5190557" y="3443706"/>
              <a:ext cx="1154254" cy="738664"/>
            </a:xfrm>
            <a:prstGeom prst="rect">
              <a:avLst/>
            </a:prstGeom>
            <a:noFill/>
          </p:spPr>
          <p:txBody>
            <a:bodyPr wrap="square" rtlCol="0">
              <a:spAutoFit/>
            </a:bodyPr>
            <a:lstStyle/>
            <a:p>
              <a:pPr algn="ctr"/>
              <a:r>
                <a:rPr lang="en-US" sz="1400" dirty="0"/>
                <a:t>Support (7) and Operation (8)</a:t>
              </a:r>
            </a:p>
          </p:txBody>
        </p:sp>
        <p:sp>
          <p:nvSpPr>
            <p:cNvPr id="32" name="TextBox 31"/>
            <p:cNvSpPr txBox="1"/>
            <p:nvPr/>
          </p:nvSpPr>
          <p:spPr>
            <a:xfrm>
              <a:off x="4007215" y="3423233"/>
              <a:ext cx="1154254" cy="954107"/>
            </a:xfrm>
            <a:prstGeom prst="rect">
              <a:avLst/>
            </a:prstGeom>
            <a:noFill/>
          </p:spPr>
          <p:txBody>
            <a:bodyPr wrap="square" rtlCol="0">
              <a:spAutoFit/>
            </a:bodyPr>
            <a:lstStyle/>
            <a:p>
              <a:pPr algn="ctr"/>
              <a:r>
                <a:rPr lang="en-US" sz="1400" dirty="0"/>
                <a:t>Leadership and</a:t>
              </a:r>
              <a:r>
                <a:rPr lang="en-US" sz="1400" b="1" dirty="0"/>
                <a:t> </a:t>
              </a:r>
              <a:r>
                <a:rPr lang="en-US" sz="1400" b="1" u="sng" dirty="0">
                  <a:solidFill>
                    <a:srgbClr val="FF0000"/>
                  </a:solidFill>
                </a:rPr>
                <a:t>worker participation </a:t>
              </a:r>
              <a:r>
                <a:rPr lang="en-US" sz="1400" dirty="0"/>
                <a:t>(5)</a:t>
              </a:r>
            </a:p>
          </p:txBody>
        </p:sp>
        <p:sp>
          <p:nvSpPr>
            <p:cNvPr id="33" name="TextBox 32"/>
            <p:cNvSpPr txBox="1"/>
            <p:nvPr/>
          </p:nvSpPr>
          <p:spPr>
            <a:xfrm>
              <a:off x="4007144" y="4724618"/>
              <a:ext cx="1154254" cy="738664"/>
            </a:xfrm>
            <a:prstGeom prst="rect">
              <a:avLst/>
            </a:prstGeom>
            <a:noFill/>
          </p:spPr>
          <p:txBody>
            <a:bodyPr wrap="square" rtlCol="0">
              <a:spAutoFit/>
            </a:bodyPr>
            <a:lstStyle/>
            <a:p>
              <a:pPr algn="ctr"/>
              <a:r>
                <a:rPr lang="en-US" sz="1400" dirty="0"/>
                <a:t>Performance Evaluation (8)</a:t>
              </a:r>
            </a:p>
          </p:txBody>
        </p:sp>
        <p:sp>
          <p:nvSpPr>
            <p:cNvPr id="34" name="TextBox 33"/>
            <p:cNvSpPr txBox="1"/>
            <p:nvPr/>
          </p:nvSpPr>
          <p:spPr>
            <a:xfrm>
              <a:off x="2779297" y="3571591"/>
              <a:ext cx="1257939" cy="523220"/>
            </a:xfrm>
            <a:prstGeom prst="rect">
              <a:avLst/>
            </a:prstGeom>
            <a:noFill/>
          </p:spPr>
          <p:txBody>
            <a:bodyPr wrap="square" rtlCol="0">
              <a:spAutoFit/>
            </a:bodyPr>
            <a:lstStyle/>
            <a:p>
              <a:pPr algn="ctr"/>
              <a:r>
                <a:rPr lang="en-US" sz="1400" dirty="0"/>
                <a:t>Improvement (10)</a:t>
              </a:r>
            </a:p>
          </p:txBody>
        </p:sp>
        <p:cxnSp>
          <p:nvCxnSpPr>
            <p:cNvPr id="40" name="Straight Arrow Connector 39"/>
            <p:cNvCxnSpPr/>
            <p:nvPr/>
          </p:nvCxnSpPr>
          <p:spPr>
            <a:xfrm>
              <a:off x="1641135" y="1370876"/>
              <a:ext cx="719822" cy="3984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6873730" y="1463242"/>
              <a:ext cx="561277" cy="26679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cxnSp>
        <p:nvCxnSpPr>
          <p:cNvPr id="45" name="Straight Arrow Connector 44"/>
          <p:cNvCxnSpPr>
            <a:endCxn id="39" idx="3"/>
          </p:cNvCxnSpPr>
          <p:nvPr/>
        </p:nvCxnSpPr>
        <p:spPr>
          <a:xfrm rot="5400000">
            <a:off x="5698804" y="5818135"/>
            <a:ext cx="730302" cy="464015"/>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44"/>
          <p:cNvCxnSpPr>
            <a:endCxn id="39" idx="1"/>
          </p:cNvCxnSpPr>
          <p:nvPr/>
        </p:nvCxnSpPr>
        <p:spPr>
          <a:xfrm rot="16200000" flipH="1">
            <a:off x="2656752" y="5818136"/>
            <a:ext cx="730300" cy="46401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6C020542-0543-4CFD-839C-4F749B38481E}"/>
              </a:ext>
            </a:extLst>
          </p:cNvPr>
          <p:cNvSpPr>
            <a:spLocks noGrp="1"/>
          </p:cNvSpPr>
          <p:nvPr>
            <p:ph type="sldNum" sz="quarter" idx="12"/>
          </p:nvPr>
        </p:nvSpPr>
        <p:spPr/>
        <p:txBody>
          <a:bodyPr/>
          <a:lstStyle/>
          <a:p>
            <a:fld id="{D1B71AAA-B9E7-4449-836C-07686E34B3E0}" type="slidenum">
              <a:rPr lang="en-US" smtClean="0"/>
              <a:t>12</a:t>
            </a:fld>
            <a:endParaRPr lang="en-US"/>
          </a:p>
        </p:txBody>
      </p:sp>
      <p:sp>
        <p:nvSpPr>
          <p:cNvPr id="2" name="Footer Placeholder 1">
            <a:extLst>
              <a:ext uri="{FF2B5EF4-FFF2-40B4-BE49-F238E27FC236}">
                <a16:creationId xmlns:a16="http://schemas.microsoft.com/office/drawing/2014/main" id="{FED35D27-A719-457B-9972-08DF3C6C8E9E}"/>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3288999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3062277589"/>
              </p:ext>
            </p:extLst>
          </p:nvPr>
        </p:nvGraphicFramePr>
        <p:xfrm>
          <a:off x="107951" y="642181"/>
          <a:ext cx="4494213" cy="6096002"/>
        </p:xfrm>
        <a:graphic>
          <a:graphicData uri="http://schemas.openxmlformats.org/drawingml/2006/table">
            <a:tbl>
              <a:tblPr/>
              <a:tblGrid>
                <a:gridCol w="366701">
                  <a:extLst>
                    <a:ext uri="{9D8B030D-6E8A-4147-A177-3AD203B41FA5}">
                      <a16:colId xmlns:a16="http://schemas.microsoft.com/office/drawing/2014/main" val="20000"/>
                    </a:ext>
                  </a:extLst>
                </a:gridCol>
                <a:gridCol w="434924">
                  <a:extLst>
                    <a:ext uri="{9D8B030D-6E8A-4147-A177-3AD203B41FA5}">
                      <a16:colId xmlns:a16="http://schemas.microsoft.com/office/drawing/2014/main" val="20001"/>
                    </a:ext>
                  </a:extLst>
                </a:gridCol>
                <a:gridCol w="400812">
                  <a:extLst>
                    <a:ext uri="{9D8B030D-6E8A-4147-A177-3AD203B41FA5}">
                      <a16:colId xmlns:a16="http://schemas.microsoft.com/office/drawing/2014/main" val="20002"/>
                    </a:ext>
                  </a:extLst>
                </a:gridCol>
                <a:gridCol w="3291776">
                  <a:extLst>
                    <a:ext uri="{9D8B030D-6E8A-4147-A177-3AD203B41FA5}">
                      <a16:colId xmlns:a16="http://schemas.microsoft.com/office/drawing/2014/main" val="20003"/>
                    </a:ext>
                  </a:extLst>
                </a:gridCol>
              </a:tblGrid>
              <a:tr h="246910">
                <a:tc>
                  <a:txBody>
                    <a:bodyPr/>
                    <a:lstStyle/>
                    <a:p>
                      <a:pPr algn="ctr" fontAlgn="b"/>
                      <a:r>
                        <a:rPr lang="en-US" sz="1200" b="1" i="0" u="none" strike="noStrike" dirty="0">
                          <a:solidFill>
                            <a:srgbClr val="000000"/>
                          </a:solidFill>
                          <a:latin typeface="Arial Narrow" pitchFamily="34" charset="0"/>
                        </a:rPr>
                        <a:t>4</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200" b="1" i="0" u="none" strike="noStrike" dirty="0">
                          <a:solidFill>
                            <a:srgbClr val="000000"/>
                          </a:solidFill>
                          <a:latin typeface="Arial Narrow" pitchFamily="34" charset="0"/>
                        </a:rPr>
                        <a:t>Context of The Organization</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4.1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Understanding the organization and its context</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1"/>
                  </a:ext>
                </a:extLst>
              </a:tr>
              <a:tr h="385934">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4.2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Understanding the needs and expectations of</a:t>
                      </a:r>
                      <a:r>
                        <a:rPr lang="en-US" sz="1200" b="1" i="1" u="sng" strike="noStrike" dirty="0">
                          <a:solidFill>
                            <a:srgbClr val="FF0000"/>
                          </a:solidFill>
                          <a:latin typeface="Arial Narrow" pitchFamily="34" charset="0"/>
                        </a:rPr>
                        <a:t> workers </a:t>
                      </a:r>
                      <a:r>
                        <a:rPr lang="en-US" sz="1200" b="1" i="1" u="none" strike="noStrike" dirty="0">
                          <a:solidFill>
                            <a:srgbClr val="000000"/>
                          </a:solidFill>
                          <a:latin typeface="Arial Narrow" pitchFamily="34" charset="0"/>
                        </a:rPr>
                        <a:t>and other interested parties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2"/>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4.3</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Determining the scope of the OH&amp;S&amp;E management system</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3"/>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4.4</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OH&amp;S&amp;E management system</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4"/>
                  </a:ext>
                </a:extLst>
              </a:tr>
              <a:tr h="246910">
                <a:tc>
                  <a:txBody>
                    <a:bodyPr/>
                    <a:lstStyle/>
                    <a:p>
                      <a:pPr algn="ctr" fontAlgn="b"/>
                      <a:r>
                        <a:rPr lang="en-US" sz="1200" b="1" i="0" u="none" strike="noStrike">
                          <a:solidFill>
                            <a:srgbClr val="000000"/>
                          </a:solidFill>
                          <a:latin typeface="Arial Narrow" pitchFamily="34" charset="0"/>
                        </a:rPr>
                        <a:t>5</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200" b="1" i="0" u="none" strike="noStrike" dirty="0">
                          <a:solidFill>
                            <a:srgbClr val="000000"/>
                          </a:solidFill>
                          <a:latin typeface="Arial Narrow" pitchFamily="34" charset="0"/>
                        </a:rPr>
                        <a:t>Leadership and </a:t>
                      </a:r>
                      <a:r>
                        <a:rPr lang="en-US" sz="1200" b="1" i="0" u="sng" strike="noStrike" dirty="0">
                          <a:solidFill>
                            <a:srgbClr val="FF0000"/>
                          </a:solidFill>
                          <a:latin typeface="Arial Narrow" pitchFamily="34" charset="0"/>
                        </a:rPr>
                        <a:t>worker participation</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5.1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Leadership and commitment</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6"/>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5.2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OH&amp;S&amp;E policy</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7"/>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5.3</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Organizational roles, responsibilities and authorities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8"/>
                  </a:ext>
                </a:extLst>
              </a:tr>
              <a:tr h="246910">
                <a:tc>
                  <a:txBody>
                    <a:bodyPr/>
                    <a:lstStyle/>
                    <a:p>
                      <a:pPr algn="ctr" fontAlgn="b"/>
                      <a:endParaRPr lang="en-US" sz="1200" b="0" i="0" u="sng" strike="noStrike">
                        <a:solidFill>
                          <a:srgbClr val="FF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sng" strike="noStrike" dirty="0">
                          <a:solidFill>
                            <a:srgbClr val="FF0000"/>
                          </a:solidFill>
                          <a:latin typeface="Arial Narrow" pitchFamily="34" charset="0"/>
                        </a:rPr>
                        <a:t>5.4</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sng" strike="noStrike" dirty="0">
                          <a:solidFill>
                            <a:srgbClr val="FF0000"/>
                          </a:solidFill>
                          <a:latin typeface="Arial Narrow" pitchFamily="34" charset="0"/>
                        </a:rPr>
                        <a:t>Consultation and participation of workers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9"/>
                  </a:ext>
                </a:extLst>
              </a:tr>
              <a:tr h="246910">
                <a:tc>
                  <a:txBody>
                    <a:bodyPr/>
                    <a:lstStyle/>
                    <a:p>
                      <a:pPr algn="ctr" fontAlgn="b"/>
                      <a:r>
                        <a:rPr lang="en-US" sz="1200" b="1" i="0" u="none" strike="noStrike">
                          <a:solidFill>
                            <a:srgbClr val="000000"/>
                          </a:solidFill>
                          <a:latin typeface="Arial Narrow" pitchFamily="34" charset="0"/>
                        </a:rPr>
                        <a:t>6</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200" b="1" i="0" u="none" strike="noStrike" dirty="0">
                          <a:solidFill>
                            <a:srgbClr val="000000"/>
                          </a:solidFill>
                          <a:latin typeface="Arial Narrow" pitchFamily="34" charset="0"/>
                        </a:rPr>
                        <a:t>Planning </a:t>
                      </a: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dirty="0">
                          <a:solidFill>
                            <a:srgbClr val="000000"/>
                          </a:solidFill>
                          <a:latin typeface="Arial Narrow" pitchFamily="34" charset="0"/>
                        </a:rPr>
                        <a:t>6.1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0" u="none" strike="noStrike" dirty="0">
                          <a:solidFill>
                            <a:srgbClr val="000000"/>
                          </a:solidFill>
                          <a:latin typeface="Arial Narrow" pitchFamily="34" charset="0"/>
                        </a:rPr>
                        <a:t>Actions to address risks and opportunities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1"/>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6.1.1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000000"/>
                          </a:solidFill>
                          <a:latin typeface="Arial Narrow" pitchFamily="34" charset="0"/>
                        </a:rPr>
                        <a:t>General</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385934">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6.1.2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sng" strike="noStrike" dirty="0">
                          <a:solidFill>
                            <a:srgbClr val="FF0000"/>
                          </a:solidFill>
                          <a:latin typeface="Arial Narrow" pitchFamily="34" charset="0"/>
                        </a:rPr>
                        <a:t>Hazard identification and assessment of risks and opportunities</a:t>
                      </a:r>
                      <a:r>
                        <a:rPr lang="en-US" sz="1200" b="1" i="1" u="none" strike="noStrike" baseline="0" dirty="0">
                          <a:solidFill>
                            <a:schemeClr val="tx1"/>
                          </a:solidFill>
                          <a:latin typeface="Arial Narrow" pitchFamily="34" charset="0"/>
                        </a:rPr>
                        <a:t> / </a:t>
                      </a:r>
                      <a:r>
                        <a:rPr lang="en-US" sz="1200" b="1" i="1" u="sng" strike="noStrike" baseline="0" dirty="0">
                          <a:solidFill>
                            <a:srgbClr val="00B050"/>
                          </a:solidFill>
                          <a:latin typeface="Arial Narrow" pitchFamily="34" charset="0"/>
                        </a:rPr>
                        <a:t>Environmental Aspects</a:t>
                      </a:r>
                      <a:endParaRPr lang="en-US" sz="1200" b="1" i="1" u="sng" strike="noStrike" dirty="0">
                        <a:solidFill>
                          <a:srgbClr val="00B05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385934">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6.1.3</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FF0000"/>
                          </a:solidFill>
                          <a:latin typeface="Arial Narrow" pitchFamily="34" charset="0"/>
                        </a:rPr>
                        <a:t>Determination</a:t>
                      </a:r>
                      <a:r>
                        <a:rPr lang="en-US" sz="1200" b="1" i="1" u="none" strike="noStrike" baseline="0" dirty="0">
                          <a:solidFill>
                            <a:srgbClr val="FF0000"/>
                          </a:solidFill>
                          <a:latin typeface="Arial Narrow" pitchFamily="34" charset="0"/>
                        </a:rPr>
                        <a:t> of legal requirements and other requirements</a:t>
                      </a:r>
                      <a:r>
                        <a:rPr lang="en-US" sz="1200" b="1" i="1" u="none" strike="noStrike" baseline="0" dirty="0">
                          <a:solidFill>
                            <a:srgbClr val="000000"/>
                          </a:solidFill>
                          <a:latin typeface="Arial Narrow" pitchFamily="34" charset="0"/>
                        </a:rPr>
                        <a:t> / </a:t>
                      </a:r>
                      <a:r>
                        <a:rPr lang="en-US" sz="1200" b="1" i="1" u="sng" strike="noStrike" baseline="0" dirty="0">
                          <a:solidFill>
                            <a:srgbClr val="00B050"/>
                          </a:solidFill>
                          <a:latin typeface="Arial Narrow" pitchFamily="34" charset="0"/>
                        </a:rPr>
                        <a:t>Compliance Obligations</a:t>
                      </a:r>
                      <a:endParaRPr lang="en-US" sz="1200" b="1" i="1" u="sng" strike="noStrike" dirty="0">
                        <a:solidFill>
                          <a:srgbClr val="00B05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6.1.4</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000000"/>
                          </a:solidFill>
                          <a:latin typeface="Arial Narrow" pitchFamily="34" charset="0"/>
                        </a:rPr>
                        <a:t>Planning action</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a:solidFill>
                            <a:srgbClr val="000000"/>
                          </a:solidFill>
                          <a:latin typeface="Arial Narrow" pitchFamily="34" charset="0"/>
                        </a:rPr>
                        <a:t>6.2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0" u="none" strike="noStrike" dirty="0">
                          <a:solidFill>
                            <a:srgbClr val="000000"/>
                          </a:solidFill>
                          <a:latin typeface="Arial Narrow" pitchFamily="34" charset="0"/>
                        </a:rPr>
                        <a:t>OH&amp;</a:t>
                      </a:r>
                      <a:r>
                        <a:rPr lang="en-US" sz="1200" b="1" i="0" u="none" strike="noStrike" baseline="0" dirty="0">
                          <a:solidFill>
                            <a:srgbClr val="000000"/>
                          </a:solidFill>
                          <a:latin typeface="Arial Narrow" pitchFamily="34" charset="0"/>
                        </a:rPr>
                        <a:t>S&amp;E </a:t>
                      </a:r>
                      <a:r>
                        <a:rPr lang="en-US" sz="1200" b="1" i="0" u="none" strike="noStrike" dirty="0">
                          <a:solidFill>
                            <a:srgbClr val="000000"/>
                          </a:solidFill>
                          <a:latin typeface="Arial Narrow" pitchFamily="34" charset="0"/>
                        </a:rPr>
                        <a:t>objectives and planning to achieve them </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16"/>
                  </a:ext>
                </a:extLst>
              </a:tr>
              <a:tr h="246910">
                <a:tc>
                  <a:txBody>
                    <a:bodyPr/>
                    <a:lstStyle/>
                    <a:p>
                      <a:pPr algn="ctr" fontAlgn="b"/>
                      <a:endParaRPr lang="en-US" sz="1200" b="0" i="0" u="none" strike="noStrike">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6.2.1</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000000"/>
                          </a:solidFill>
                          <a:latin typeface="Arial Narrow" pitchFamily="34" charset="0"/>
                        </a:rPr>
                        <a:t>OH&amp;S</a:t>
                      </a:r>
                      <a:r>
                        <a:rPr lang="en-US" sz="1200" b="1" i="1" u="none" strike="noStrike" baseline="0" dirty="0">
                          <a:solidFill>
                            <a:srgbClr val="000000"/>
                          </a:solidFill>
                          <a:latin typeface="Arial Narrow" pitchFamily="34" charset="0"/>
                        </a:rPr>
                        <a:t> </a:t>
                      </a:r>
                      <a:r>
                        <a:rPr lang="en-US" sz="1200" b="1" i="1" u="none" strike="noStrike" dirty="0">
                          <a:solidFill>
                            <a:srgbClr val="000000"/>
                          </a:solidFill>
                          <a:latin typeface="Arial Narrow" pitchFamily="34" charset="0"/>
                        </a:rPr>
                        <a:t>objectives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246910">
                <a:tc>
                  <a:txBody>
                    <a:bodyPr/>
                    <a:lstStyle/>
                    <a:p>
                      <a:pPr algn="ctr" fontAlgn="b"/>
                      <a:endParaRPr lang="en-US" sz="1200" b="0" i="0" u="none" strike="noStrike" dirty="0">
                        <a:solidFill>
                          <a:srgbClr val="000000"/>
                        </a:solidFill>
                        <a:latin typeface="Arial Narrow" pitchFamily="34" charset="0"/>
                      </a:endParaRPr>
                    </a:p>
                  </a:txBody>
                  <a:tcPr marL="9525" marR="9525" marT="952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1" i="0" u="none" strike="noStrike" dirty="0">
                        <a:solidFill>
                          <a:srgbClr val="000000"/>
                        </a:solidFill>
                        <a:latin typeface="Arial Narrow" pitchFamily="34" charset="0"/>
                      </a:endParaRP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6.2.2</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i="1" u="none" strike="noStrike" dirty="0">
                          <a:solidFill>
                            <a:srgbClr val="000000"/>
                          </a:solidFill>
                          <a:latin typeface="Arial Narrow" pitchFamily="34" charset="0"/>
                        </a:rPr>
                        <a:t>Planning actions to achieve OH&amp;S objectives</a:t>
                      </a:r>
                    </a:p>
                  </a:txBody>
                  <a:tcPr marL="9525" marR="9525" marT="952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246910">
                <a:tc>
                  <a:txBody>
                    <a:bodyPr/>
                    <a:lstStyle/>
                    <a:p>
                      <a:pPr algn="ctr" fontAlgn="b"/>
                      <a:r>
                        <a:rPr lang="en-US" sz="1200" b="1" i="0" u="none" strike="noStrike" dirty="0">
                          <a:solidFill>
                            <a:srgbClr val="000000"/>
                          </a:solidFill>
                          <a:latin typeface="Arial Narrow" pitchFamily="34" charset="0"/>
                        </a:rPr>
                        <a:t>7</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1200" b="1" i="0" u="none" strike="noStrike" dirty="0">
                          <a:solidFill>
                            <a:srgbClr val="000000"/>
                          </a:solidFill>
                          <a:latin typeface="Arial Narrow" pitchFamily="34" charset="0"/>
                        </a:rPr>
                        <a:t>Support </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a:noFill/>
                    </a:lnB>
                  </a:tcPr>
                </a:tc>
                <a:tc hMerge="1">
                  <a:txBody>
                    <a:bodyPr/>
                    <a:lstStyle/>
                    <a:p>
                      <a:endParaRPr lang="en-US"/>
                    </a:p>
                  </a:txBody>
                  <a:tcPr>
                    <a:lnL>
                      <a:noFill/>
                    </a:lnL>
                    <a:lnR>
                      <a:noFill/>
                    </a:lnR>
                    <a:lnT>
                      <a:noFill/>
                    </a:lnT>
                    <a:lnB>
                      <a:noFill/>
                    </a:lnB>
                  </a:tcPr>
                </a:tc>
                <a:extLst>
                  <a:ext uri="{0D108BD9-81ED-4DB2-BD59-A6C34878D82A}">
                    <a16:rowId xmlns:a16="http://schemas.microsoft.com/office/drawing/2014/main" val="10019"/>
                  </a:ext>
                </a:extLst>
              </a:tr>
              <a:tr h="246910">
                <a:tc>
                  <a:txBody>
                    <a:bodyPr/>
                    <a:lstStyle/>
                    <a:p>
                      <a:pPr algn="ctr" fontAlgn="b"/>
                      <a:endParaRPr lang="en-US" sz="1200" b="0" i="0" u="none" strike="noStrike">
                        <a:solidFill>
                          <a:srgbClr val="000000"/>
                        </a:solidFill>
                        <a:latin typeface="Arial Narrow" pitchFamily="34" charset="0"/>
                      </a:endParaRP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7.1</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a:solidFill>
                            <a:srgbClr val="000000"/>
                          </a:solidFill>
                          <a:latin typeface="Arial Narrow" pitchFamily="34" charset="0"/>
                        </a:rPr>
                        <a:t>Resources</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a:noFill/>
                    </a:lnB>
                  </a:tcPr>
                </a:tc>
                <a:extLst>
                  <a:ext uri="{0D108BD9-81ED-4DB2-BD59-A6C34878D82A}">
                    <a16:rowId xmlns:a16="http://schemas.microsoft.com/office/drawing/2014/main" val="10020"/>
                  </a:ext>
                </a:extLst>
              </a:tr>
              <a:tr h="246910">
                <a:tc>
                  <a:txBody>
                    <a:bodyPr/>
                    <a:lstStyle/>
                    <a:p>
                      <a:pPr algn="ctr" fontAlgn="b"/>
                      <a:endParaRPr lang="en-US" sz="1200" b="0" i="0" u="none" strike="noStrike">
                        <a:solidFill>
                          <a:srgbClr val="000000"/>
                        </a:solidFill>
                        <a:latin typeface="Arial Narrow" pitchFamily="34" charset="0"/>
                      </a:endParaRP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dirty="0">
                          <a:solidFill>
                            <a:srgbClr val="000000"/>
                          </a:solidFill>
                          <a:latin typeface="Arial Narrow" pitchFamily="34" charset="0"/>
                        </a:rPr>
                        <a:t>7.2</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Competence</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a:noFill/>
                    </a:lnB>
                  </a:tcPr>
                </a:tc>
                <a:extLst>
                  <a:ext uri="{0D108BD9-81ED-4DB2-BD59-A6C34878D82A}">
                    <a16:rowId xmlns:a16="http://schemas.microsoft.com/office/drawing/2014/main" val="10021"/>
                  </a:ext>
                </a:extLst>
              </a:tr>
              <a:tr h="246910">
                <a:tc>
                  <a:txBody>
                    <a:bodyPr/>
                    <a:lstStyle/>
                    <a:p>
                      <a:pPr algn="ctr" fontAlgn="b"/>
                      <a:endParaRPr lang="en-US" sz="1200" b="0" i="0" u="none" strike="noStrike">
                        <a:solidFill>
                          <a:srgbClr val="000000"/>
                        </a:solidFill>
                        <a:latin typeface="Arial Narrow" pitchFamily="34" charset="0"/>
                      </a:endParaRP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1" u="none" strike="noStrike">
                          <a:solidFill>
                            <a:srgbClr val="000000"/>
                          </a:solidFill>
                          <a:latin typeface="Arial Narrow" pitchFamily="34" charset="0"/>
                        </a:rPr>
                        <a:t>7.3</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b"/>
                      <a:r>
                        <a:rPr lang="en-US" sz="1200" b="1" i="1" u="none" strike="noStrike" dirty="0">
                          <a:solidFill>
                            <a:srgbClr val="000000"/>
                          </a:solidFill>
                          <a:latin typeface="Arial Narrow" pitchFamily="34" charset="0"/>
                        </a:rPr>
                        <a:t>Awareness</a:t>
                      </a:r>
                    </a:p>
                  </a:txBody>
                  <a:tcPr marL="8153" marR="8153" marT="815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a:noFill/>
                    </a:lnB>
                  </a:tcPr>
                </a:tc>
                <a:extLst>
                  <a:ext uri="{0D108BD9-81ED-4DB2-BD59-A6C34878D82A}">
                    <a16:rowId xmlns:a16="http://schemas.microsoft.com/office/drawing/2014/main" val="10022"/>
                  </a:ext>
                </a:extLst>
              </a:tr>
            </a:tbl>
          </a:graphicData>
        </a:graphic>
      </p:graphicFrame>
      <p:cxnSp>
        <p:nvCxnSpPr>
          <p:cNvPr id="15" name="Straight Connector 14"/>
          <p:cNvCxnSpPr/>
          <p:nvPr/>
        </p:nvCxnSpPr>
        <p:spPr>
          <a:xfrm>
            <a:off x="4572000" y="701675"/>
            <a:ext cx="15875" cy="5867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677621" y="27659"/>
            <a:ext cx="5788764" cy="584775"/>
          </a:xfrm>
          <a:prstGeom prst="rect">
            <a:avLst/>
          </a:prstGeom>
        </p:spPr>
        <p:txBody>
          <a:bodyPr wrap="none">
            <a:spAutoFit/>
          </a:bodyPr>
          <a:lstStyle/>
          <a:p>
            <a:pPr algn="ctr"/>
            <a:r>
              <a:rPr lang="en-US" sz="3200" dirty="0">
                <a:solidFill>
                  <a:srgbClr val="FF0000"/>
                </a:solidFill>
                <a:latin typeface="Impact" panose="020B0806030902050204" pitchFamily="34" charset="0"/>
              </a:rPr>
              <a:t>ISO 45001 : 2018 </a:t>
            </a:r>
            <a:r>
              <a:rPr lang="en-US" sz="3200" dirty="0">
                <a:latin typeface="Impact" panose="020B0806030902050204" pitchFamily="34" charset="0"/>
              </a:rPr>
              <a:t>&amp; </a:t>
            </a:r>
            <a:r>
              <a:rPr lang="en-US" sz="3200" dirty="0">
                <a:solidFill>
                  <a:srgbClr val="00B050"/>
                </a:solidFill>
                <a:latin typeface="Impact" panose="020B0806030902050204" pitchFamily="34" charset="0"/>
              </a:rPr>
              <a:t>ISO 14001:2015</a:t>
            </a:r>
            <a:r>
              <a:rPr lang="en-US" sz="3200" dirty="0">
                <a:solidFill>
                  <a:srgbClr val="FF0000"/>
                </a:solidFill>
                <a:latin typeface="Impact" panose="020B0806030902050204" pitchFamily="34" charset="0"/>
              </a:rPr>
              <a:t> </a:t>
            </a:r>
          </a:p>
        </p:txBody>
      </p:sp>
      <p:cxnSp>
        <p:nvCxnSpPr>
          <p:cNvPr id="3" name="Straight Connector 2">
            <a:extLst>
              <a:ext uri="{FF2B5EF4-FFF2-40B4-BE49-F238E27FC236}">
                <a16:creationId xmlns:a16="http://schemas.microsoft.com/office/drawing/2014/main" id="{7763538B-0AD4-4B18-8B27-E250FA20F28E}"/>
              </a:ext>
            </a:extLst>
          </p:cNvPr>
          <p:cNvCxnSpPr/>
          <p:nvPr/>
        </p:nvCxnSpPr>
        <p:spPr>
          <a:xfrm>
            <a:off x="179109" y="631598"/>
            <a:ext cx="863495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BDAFFD-CD2D-49DF-9D39-229FD8BED89B}"/>
              </a:ext>
            </a:extLst>
          </p:cNvPr>
          <p:cNvSpPr>
            <a:spLocks noGrp="1"/>
          </p:cNvSpPr>
          <p:nvPr>
            <p:ph type="sldNum" sz="quarter" idx="12"/>
          </p:nvPr>
        </p:nvSpPr>
        <p:spPr/>
        <p:txBody>
          <a:bodyPr/>
          <a:lstStyle/>
          <a:p>
            <a:pPr>
              <a:defRPr/>
            </a:pPr>
            <a:fld id="{76B483EA-79FC-4CFB-9D49-A6CB5216843E}" type="slidenum">
              <a:rPr lang="en-US" smtClean="0"/>
              <a:pPr>
                <a:defRPr/>
              </a:pPr>
              <a:t>13</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157565314"/>
              </p:ext>
            </p:extLst>
          </p:nvPr>
        </p:nvGraphicFramePr>
        <p:xfrm>
          <a:off x="4716463" y="693407"/>
          <a:ext cx="4319586" cy="6026144"/>
        </p:xfrm>
        <a:graphic>
          <a:graphicData uri="http://schemas.openxmlformats.org/drawingml/2006/table">
            <a:tbl>
              <a:tblPr/>
              <a:tblGrid>
                <a:gridCol w="352453">
                  <a:extLst>
                    <a:ext uri="{9D8B030D-6E8A-4147-A177-3AD203B41FA5}">
                      <a16:colId xmlns:a16="http://schemas.microsoft.com/office/drawing/2014/main" val="20000"/>
                    </a:ext>
                  </a:extLst>
                </a:gridCol>
                <a:gridCol w="418024">
                  <a:extLst>
                    <a:ext uri="{9D8B030D-6E8A-4147-A177-3AD203B41FA5}">
                      <a16:colId xmlns:a16="http://schemas.microsoft.com/office/drawing/2014/main" val="20001"/>
                    </a:ext>
                  </a:extLst>
                </a:gridCol>
                <a:gridCol w="385239">
                  <a:extLst>
                    <a:ext uri="{9D8B030D-6E8A-4147-A177-3AD203B41FA5}">
                      <a16:colId xmlns:a16="http://schemas.microsoft.com/office/drawing/2014/main" val="20002"/>
                    </a:ext>
                  </a:extLst>
                </a:gridCol>
                <a:gridCol w="3163870">
                  <a:extLst>
                    <a:ext uri="{9D8B030D-6E8A-4147-A177-3AD203B41FA5}">
                      <a16:colId xmlns:a16="http://schemas.microsoft.com/office/drawing/2014/main" val="20003"/>
                    </a:ext>
                  </a:extLst>
                </a:gridCol>
              </a:tblGrid>
              <a:tr h="215548">
                <a:tc>
                  <a:txBody>
                    <a:bodyPr/>
                    <a:lstStyle/>
                    <a:p>
                      <a:pPr algn="ctr" fontAlgn="b"/>
                      <a:endParaRPr lang="en-US" sz="1200" b="0"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7.4</a:t>
                      </a: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Communication </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0" u="none" strike="noStrike" dirty="0">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7.4.1</a:t>
                      </a: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General</a:t>
                      </a:r>
                    </a:p>
                  </a:txBody>
                  <a:tcPr marL="8151" marR="8151" marT="8153" marB="0" anchor="b">
                    <a:lnL>
                      <a:noFill/>
                    </a:lnL>
                    <a:lnR>
                      <a:noFill/>
                    </a:lnR>
                    <a:lnT>
                      <a:noFill/>
                    </a:lnT>
                    <a:lnB>
                      <a:noFill/>
                    </a:lnB>
                  </a:tcPr>
                </a:tc>
                <a:extLst>
                  <a:ext uri="{0D108BD9-81ED-4DB2-BD59-A6C34878D82A}">
                    <a16:rowId xmlns:a16="http://schemas.microsoft.com/office/drawing/2014/main" val="10001"/>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7.4.2</a:t>
                      </a: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Internal communication</a:t>
                      </a:r>
                    </a:p>
                  </a:txBody>
                  <a:tcPr marL="8151" marR="8151" marT="8153" marB="0" anchor="b">
                    <a:lnL>
                      <a:noFill/>
                    </a:lnL>
                    <a:lnR>
                      <a:noFill/>
                    </a:lnR>
                    <a:lnT>
                      <a:noFill/>
                    </a:lnT>
                    <a:lnB>
                      <a:noFill/>
                    </a:lnB>
                  </a:tcPr>
                </a:tc>
                <a:extLst>
                  <a:ext uri="{0D108BD9-81ED-4DB2-BD59-A6C34878D82A}">
                    <a16:rowId xmlns:a16="http://schemas.microsoft.com/office/drawing/2014/main" val="10002"/>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7.4.3</a:t>
                      </a: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External communication</a:t>
                      </a:r>
                    </a:p>
                  </a:txBody>
                  <a:tcPr marL="8151" marR="8151" marT="8153" marB="0" anchor="b">
                    <a:lnL>
                      <a:noFill/>
                    </a:lnL>
                    <a:lnR>
                      <a:noFill/>
                    </a:lnR>
                    <a:lnT>
                      <a:noFill/>
                    </a:lnT>
                    <a:lnB>
                      <a:noFill/>
                    </a:lnB>
                  </a:tcPr>
                </a:tc>
                <a:extLst>
                  <a:ext uri="{0D108BD9-81ED-4DB2-BD59-A6C34878D82A}">
                    <a16:rowId xmlns:a16="http://schemas.microsoft.com/office/drawing/2014/main" val="10003"/>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7.5</a:t>
                      </a: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Documented information </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4"/>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7.5.1</a:t>
                      </a:r>
                    </a:p>
                  </a:txBody>
                  <a:tcPr marL="8151" marR="8151" marT="8153" marB="0" anchor="b">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General</a:t>
                      </a:r>
                    </a:p>
                  </a:txBody>
                  <a:tcPr marL="8151" marR="8151" marT="8153" marB="0" anchor="b">
                    <a:lnL>
                      <a:noFill/>
                    </a:lnL>
                    <a:lnR>
                      <a:noFill/>
                    </a:lnR>
                    <a:lnT>
                      <a:noFill/>
                    </a:lnT>
                    <a:lnB>
                      <a:noFill/>
                    </a:lnB>
                  </a:tcPr>
                </a:tc>
                <a:extLst>
                  <a:ext uri="{0D108BD9-81ED-4DB2-BD59-A6C34878D82A}">
                    <a16:rowId xmlns:a16="http://schemas.microsoft.com/office/drawing/2014/main" val="10005"/>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7.5.2</a:t>
                      </a:r>
                    </a:p>
                  </a:txBody>
                  <a:tcPr marL="8151" marR="8151" marT="8153" marB="0" anchor="b">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Creating and updating</a:t>
                      </a:r>
                    </a:p>
                  </a:txBody>
                  <a:tcPr marL="8151" marR="8151" marT="8153" marB="0" anchor="b">
                    <a:lnL>
                      <a:noFill/>
                    </a:lnL>
                    <a:lnR>
                      <a:noFill/>
                    </a:lnR>
                    <a:lnT>
                      <a:noFill/>
                    </a:lnT>
                    <a:lnB>
                      <a:noFill/>
                    </a:lnB>
                  </a:tcPr>
                </a:tc>
                <a:extLst>
                  <a:ext uri="{0D108BD9-81ED-4DB2-BD59-A6C34878D82A}">
                    <a16:rowId xmlns:a16="http://schemas.microsoft.com/office/drawing/2014/main" val="10006"/>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7.5.3</a:t>
                      </a:r>
                    </a:p>
                  </a:txBody>
                  <a:tcPr marL="8151" marR="8151" marT="8153" marB="0" anchor="b">
                    <a:lnL>
                      <a:noFill/>
                    </a:lnL>
                    <a:lnR>
                      <a:noFill/>
                    </a:lnR>
                    <a:lnT>
                      <a:noFill/>
                    </a:lnT>
                    <a:lnB>
                      <a:noFill/>
                    </a:lnB>
                  </a:tcPr>
                </a:tc>
                <a:tc>
                  <a:txBody>
                    <a:bodyPr/>
                    <a:lstStyle/>
                    <a:p>
                      <a:pPr algn="l" fontAlgn="b"/>
                      <a:r>
                        <a:rPr lang="en-US" sz="1200" b="1" i="1" u="none" strike="noStrike" dirty="0">
                          <a:solidFill>
                            <a:srgbClr val="000000"/>
                          </a:solidFill>
                          <a:latin typeface="Arial Narrow" pitchFamily="34" charset="0"/>
                        </a:rPr>
                        <a:t>Control of documented information</a:t>
                      </a:r>
                    </a:p>
                  </a:txBody>
                  <a:tcPr marL="8151" marR="8151" marT="8153" marB="0" anchor="b">
                    <a:lnL>
                      <a:noFill/>
                    </a:lnL>
                    <a:lnR>
                      <a:noFill/>
                    </a:lnR>
                    <a:lnT>
                      <a:noFill/>
                    </a:lnT>
                    <a:lnB>
                      <a:noFill/>
                    </a:lnB>
                  </a:tcPr>
                </a:tc>
                <a:extLst>
                  <a:ext uri="{0D108BD9-81ED-4DB2-BD59-A6C34878D82A}">
                    <a16:rowId xmlns:a16="http://schemas.microsoft.com/office/drawing/2014/main" val="10007"/>
                  </a:ext>
                </a:extLst>
              </a:tr>
              <a:tr h="215548">
                <a:tc>
                  <a:txBody>
                    <a:bodyPr/>
                    <a:lstStyle/>
                    <a:p>
                      <a:pPr algn="ctr" fontAlgn="b"/>
                      <a:r>
                        <a:rPr lang="en-US" sz="1200" b="1" i="0" u="none" strike="noStrike">
                          <a:solidFill>
                            <a:srgbClr val="000000"/>
                          </a:solidFill>
                          <a:latin typeface="Arial Narrow" pitchFamily="34" charset="0"/>
                        </a:rPr>
                        <a:t>8</a:t>
                      </a:r>
                    </a:p>
                  </a:txBody>
                  <a:tcPr marL="8151" marR="8151" marT="8153" marB="0" anchor="b">
                    <a:lnL>
                      <a:noFill/>
                    </a:lnL>
                    <a:lnR>
                      <a:noFill/>
                    </a:lnR>
                    <a:lnT>
                      <a:noFill/>
                    </a:lnT>
                    <a:lnB>
                      <a:noFill/>
                    </a:lnB>
                  </a:tcPr>
                </a:tc>
                <a:tc gridSpan="3">
                  <a:txBody>
                    <a:bodyPr/>
                    <a:lstStyle/>
                    <a:p>
                      <a:pPr algn="l" fontAlgn="b"/>
                      <a:r>
                        <a:rPr lang="en-US" sz="1200" b="1" i="0" u="none" strike="noStrike" dirty="0">
                          <a:solidFill>
                            <a:srgbClr val="000000"/>
                          </a:solidFill>
                          <a:latin typeface="Arial Narrow" pitchFamily="34" charset="0"/>
                        </a:rPr>
                        <a:t>Operation </a:t>
                      </a:r>
                    </a:p>
                  </a:txBody>
                  <a:tcPr marL="8151" marR="8151" marT="8153"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8.1</a:t>
                      </a: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Operational planning and control</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9"/>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a:solidFill>
                          <a:srgbClr val="000000"/>
                        </a:solidFill>
                        <a:latin typeface="Arial Narrow" pitchFamily="34" charset="0"/>
                      </a:endParaRP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8.1.1 General</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0"/>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none" strike="noStrike">
                        <a:solidFill>
                          <a:srgbClr val="000000"/>
                        </a:solidFill>
                        <a:latin typeface="Arial Narrow" pitchFamily="34" charset="0"/>
                      </a:endParaRPr>
                    </a:p>
                  </a:txBody>
                  <a:tcPr marL="8151" marR="8151" marT="8153" marB="0" anchor="b">
                    <a:lnL>
                      <a:noFill/>
                    </a:lnL>
                    <a:lnR>
                      <a:noFill/>
                    </a:lnR>
                    <a:lnT>
                      <a:noFill/>
                    </a:lnT>
                    <a:lnB>
                      <a:noFill/>
                    </a:lnB>
                  </a:tcPr>
                </a:tc>
                <a:tc gridSpan="2">
                  <a:txBody>
                    <a:bodyPr/>
                    <a:lstStyle/>
                    <a:p>
                      <a:pPr algn="l" fontAlgn="b"/>
                      <a:r>
                        <a:rPr lang="en-US" sz="1200" b="1" i="1" u="sng" strike="noStrike" dirty="0">
                          <a:solidFill>
                            <a:srgbClr val="FF0000"/>
                          </a:solidFill>
                          <a:latin typeface="Arial Narrow" pitchFamily="34" charset="0"/>
                        </a:rPr>
                        <a:t>8.1.2</a:t>
                      </a:r>
                      <a:r>
                        <a:rPr lang="en-US" sz="1200" b="1" i="1" u="sng" strike="noStrike" baseline="0" dirty="0">
                          <a:solidFill>
                            <a:srgbClr val="FF0000"/>
                          </a:solidFill>
                          <a:latin typeface="Arial Narrow" pitchFamily="34" charset="0"/>
                        </a:rPr>
                        <a:t> Eliminating hazards and reducing OH&amp;S risks</a:t>
                      </a:r>
                      <a:endParaRPr lang="en-US" sz="1200" b="1" i="1" u="sng" strike="noStrike" dirty="0">
                        <a:solidFill>
                          <a:srgbClr val="FF0000"/>
                        </a:solidFill>
                        <a:latin typeface="Arial Narrow" pitchFamily="34" charset="0"/>
                      </a:endParaRP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1"/>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sng" strike="noStrike">
                        <a:solidFill>
                          <a:srgbClr val="FF0000"/>
                        </a:solidFill>
                        <a:latin typeface="Arial Narrow" pitchFamily="34" charset="0"/>
                      </a:endParaRPr>
                    </a:p>
                  </a:txBody>
                  <a:tcPr marL="8151" marR="8151" marT="8153" marB="0" anchor="b">
                    <a:lnL>
                      <a:noFill/>
                    </a:lnL>
                    <a:lnR>
                      <a:noFill/>
                    </a:lnR>
                    <a:lnT>
                      <a:noFill/>
                    </a:lnT>
                    <a:lnB>
                      <a:noFill/>
                    </a:lnB>
                  </a:tcPr>
                </a:tc>
                <a:tc gridSpan="2">
                  <a:txBody>
                    <a:bodyPr/>
                    <a:lstStyle/>
                    <a:p>
                      <a:pPr algn="l" fontAlgn="b"/>
                      <a:r>
                        <a:rPr lang="en-US" sz="1200" b="1" i="1" u="sng" strike="noStrike" dirty="0">
                          <a:solidFill>
                            <a:srgbClr val="FF0000"/>
                          </a:solidFill>
                          <a:latin typeface="Arial Narrow" pitchFamily="34" charset="0"/>
                        </a:rPr>
                        <a:t>8.1.3 Management of change</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2"/>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endParaRPr lang="en-US" sz="1200" b="1" i="1" u="sng" strike="noStrike">
                        <a:solidFill>
                          <a:srgbClr val="FF0000"/>
                        </a:solidFill>
                        <a:latin typeface="Arial Narrow" pitchFamily="34" charset="0"/>
                      </a:endParaRPr>
                    </a:p>
                  </a:txBody>
                  <a:tcPr marL="8151" marR="8151" marT="8153" marB="0" anchor="b">
                    <a:lnL>
                      <a:noFill/>
                    </a:lnL>
                    <a:lnR>
                      <a:noFill/>
                    </a:lnR>
                    <a:lnT>
                      <a:noFill/>
                    </a:lnT>
                    <a:lnB>
                      <a:noFill/>
                    </a:lnB>
                  </a:tcPr>
                </a:tc>
                <a:tc gridSpan="2">
                  <a:txBody>
                    <a:bodyPr/>
                    <a:lstStyle/>
                    <a:p>
                      <a:pPr algn="l" fontAlgn="b"/>
                      <a:r>
                        <a:rPr lang="en-US" sz="1200" b="1" i="1" u="sng" strike="noStrike" dirty="0">
                          <a:solidFill>
                            <a:srgbClr val="FF0000"/>
                          </a:solidFill>
                          <a:latin typeface="Arial Narrow" pitchFamily="34" charset="0"/>
                        </a:rPr>
                        <a:t>8.1.4</a:t>
                      </a:r>
                      <a:r>
                        <a:rPr lang="en-US" sz="1200" b="1" i="1" u="sng" strike="noStrike" baseline="0" dirty="0">
                          <a:solidFill>
                            <a:srgbClr val="FF0000"/>
                          </a:solidFill>
                          <a:latin typeface="Arial Narrow" pitchFamily="34" charset="0"/>
                        </a:rPr>
                        <a:t> Procurement</a:t>
                      </a:r>
                      <a:endParaRPr lang="en-US" sz="1200" b="1" i="1" u="sng" strike="noStrike" dirty="0">
                        <a:solidFill>
                          <a:srgbClr val="FF0000"/>
                        </a:solidFill>
                        <a:latin typeface="Arial Narrow" pitchFamily="34" charset="0"/>
                      </a:endParaRP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3"/>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8.2</a:t>
                      </a: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Emergency preparedness and response</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4"/>
                  </a:ext>
                </a:extLst>
              </a:tr>
              <a:tr h="215548">
                <a:tc>
                  <a:txBody>
                    <a:bodyPr/>
                    <a:lstStyle/>
                    <a:p>
                      <a:pPr algn="ctr" fontAlgn="b"/>
                      <a:r>
                        <a:rPr lang="en-US" sz="1200" b="1" i="0" u="none" strike="noStrike">
                          <a:solidFill>
                            <a:srgbClr val="000000"/>
                          </a:solidFill>
                          <a:latin typeface="Arial Narrow" pitchFamily="34" charset="0"/>
                        </a:rPr>
                        <a:t>9</a:t>
                      </a:r>
                    </a:p>
                  </a:txBody>
                  <a:tcPr marL="8151" marR="8151" marT="8153" marB="0" anchor="b">
                    <a:lnL>
                      <a:noFill/>
                    </a:lnL>
                    <a:lnR>
                      <a:noFill/>
                    </a:lnR>
                    <a:lnT>
                      <a:noFill/>
                    </a:lnT>
                    <a:lnB>
                      <a:noFill/>
                    </a:lnB>
                  </a:tcPr>
                </a:tc>
                <a:tc gridSpan="3">
                  <a:txBody>
                    <a:bodyPr/>
                    <a:lstStyle/>
                    <a:p>
                      <a:pPr algn="l" fontAlgn="b"/>
                      <a:r>
                        <a:rPr lang="en-US" sz="1200" b="1" i="0" u="none" strike="noStrike" dirty="0">
                          <a:solidFill>
                            <a:srgbClr val="000000"/>
                          </a:solidFill>
                          <a:latin typeface="Arial Narrow" pitchFamily="34" charset="0"/>
                        </a:rPr>
                        <a:t>Performance Evaluation </a:t>
                      </a:r>
                    </a:p>
                  </a:txBody>
                  <a:tcPr marL="8151" marR="8151" marT="8153"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5"/>
                  </a:ext>
                </a:extLst>
              </a:tr>
              <a:tr h="421896">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9.1</a:t>
                      </a:r>
                    </a:p>
                  </a:txBody>
                  <a:tcPr marL="8151" marR="8151" marT="8153" marB="0">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Monitoring, measurement, analysis and performance</a:t>
                      </a:r>
                      <a:r>
                        <a:rPr lang="en-US" sz="1200" b="1" i="1" u="none" strike="noStrike" baseline="0" dirty="0">
                          <a:solidFill>
                            <a:srgbClr val="000000"/>
                          </a:solidFill>
                          <a:latin typeface="Arial Narrow" pitchFamily="34" charset="0"/>
                        </a:rPr>
                        <a:t> </a:t>
                      </a:r>
                      <a:r>
                        <a:rPr lang="en-US" sz="1200" b="1" i="1" u="none" strike="noStrike" dirty="0">
                          <a:solidFill>
                            <a:srgbClr val="000000"/>
                          </a:solidFill>
                          <a:latin typeface="Arial Narrow" pitchFamily="34" charset="0"/>
                        </a:rPr>
                        <a:t>evaluation</a:t>
                      </a:r>
                    </a:p>
                  </a:txBody>
                  <a:tcPr marL="8151" marR="8151" marT="8153"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6"/>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endParaRPr lang="en-US" sz="1200" b="1" i="1" u="none" strike="noStrike" dirty="0">
                        <a:solidFill>
                          <a:srgbClr val="000000"/>
                        </a:solidFill>
                        <a:latin typeface="Arial Narrow" pitchFamily="34" charset="0"/>
                      </a:endParaRPr>
                    </a:p>
                  </a:txBody>
                  <a:tcPr marL="8151" marR="8151" marT="8153" marB="0">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9.1.1</a:t>
                      </a:r>
                    </a:p>
                  </a:txBody>
                  <a:tcPr marL="8151" marR="8151" marT="8153" marB="0">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General</a:t>
                      </a:r>
                    </a:p>
                  </a:txBody>
                  <a:tcPr marL="8151" marR="8151" marT="8153" marB="0">
                    <a:lnL>
                      <a:noFill/>
                    </a:lnL>
                    <a:lnR>
                      <a:noFill/>
                    </a:lnR>
                    <a:lnT>
                      <a:noFill/>
                    </a:lnT>
                    <a:lnB>
                      <a:noFill/>
                    </a:lnB>
                  </a:tcPr>
                </a:tc>
                <a:extLst>
                  <a:ext uri="{0D108BD9-81ED-4DB2-BD59-A6C34878D82A}">
                    <a16:rowId xmlns:a16="http://schemas.microsoft.com/office/drawing/2014/main" val="10017"/>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endParaRPr lang="en-US" sz="1200" b="1" i="1" u="none" strike="noStrike" dirty="0">
                        <a:solidFill>
                          <a:srgbClr val="000000"/>
                        </a:solidFill>
                        <a:latin typeface="Arial Narrow" pitchFamily="34" charset="0"/>
                      </a:endParaRPr>
                    </a:p>
                  </a:txBody>
                  <a:tcPr marL="8151" marR="8151" marT="8153" marB="0">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9.1.2</a:t>
                      </a:r>
                    </a:p>
                  </a:txBody>
                  <a:tcPr marL="8151" marR="8151" marT="8153" marB="0">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Evaluation of compliance</a:t>
                      </a:r>
                    </a:p>
                  </a:txBody>
                  <a:tcPr marL="8151" marR="8151" marT="8153" marB="0">
                    <a:lnL>
                      <a:noFill/>
                    </a:lnL>
                    <a:lnR>
                      <a:noFill/>
                    </a:lnR>
                    <a:lnT>
                      <a:noFill/>
                    </a:lnT>
                    <a:lnB>
                      <a:noFill/>
                    </a:lnB>
                  </a:tcPr>
                </a:tc>
                <a:extLst>
                  <a:ext uri="{0D108BD9-81ED-4DB2-BD59-A6C34878D82A}">
                    <a16:rowId xmlns:a16="http://schemas.microsoft.com/office/drawing/2014/main" val="10018"/>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9.2</a:t>
                      </a:r>
                    </a:p>
                  </a:txBody>
                  <a:tcPr marL="8151" marR="8151" marT="8153" marB="0">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Internal audit</a:t>
                      </a:r>
                    </a:p>
                  </a:txBody>
                  <a:tcPr marL="8151" marR="8151" marT="8153"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19"/>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endParaRPr lang="en-US" sz="1200" b="1" i="1" u="none" strike="noStrike" dirty="0">
                        <a:solidFill>
                          <a:srgbClr val="000000"/>
                        </a:solidFill>
                        <a:latin typeface="Arial Narrow" pitchFamily="34" charset="0"/>
                      </a:endParaRPr>
                    </a:p>
                  </a:txBody>
                  <a:tcPr marL="8151" marR="8151" marT="8153" marB="0">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9.2.1</a:t>
                      </a:r>
                    </a:p>
                  </a:txBody>
                  <a:tcPr marL="8151" marR="8151" marT="8153" marB="0">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General</a:t>
                      </a:r>
                    </a:p>
                  </a:txBody>
                  <a:tcPr marL="8151" marR="8151" marT="8153" marB="0">
                    <a:lnL>
                      <a:noFill/>
                    </a:lnL>
                    <a:lnR>
                      <a:noFill/>
                    </a:lnR>
                    <a:lnT>
                      <a:noFill/>
                    </a:lnT>
                    <a:lnB>
                      <a:noFill/>
                    </a:lnB>
                  </a:tcPr>
                </a:tc>
                <a:extLst>
                  <a:ext uri="{0D108BD9-81ED-4DB2-BD59-A6C34878D82A}">
                    <a16:rowId xmlns:a16="http://schemas.microsoft.com/office/drawing/2014/main" val="10020"/>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l" fontAlgn="b"/>
                      <a:endParaRPr lang="en-US" sz="1200" b="1" i="1" u="none" strike="noStrike" dirty="0">
                        <a:solidFill>
                          <a:srgbClr val="000000"/>
                        </a:solidFill>
                        <a:latin typeface="Arial Narrow" pitchFamily="34" charset="0"/>
                      </a:endParaRPr>
                    </a:p>
                  </a:txBody>
                  <a:tcPr marL="8151" marR="8151" marT="8153" marB="0">
                    <a:lnL>
                      <a:noFill/>
                    </a:lnL>
                    <a:lnR>
                      <a:noFill/>
                    </a:lnR>
                    <a:lnT>
                      <a:noFill/>
                    </a:lnT>
                    <a:lnB>
                      <a:noFill/>
                    </a:lnB>
                  </a:tcPr>
                </a:tc>
                <a:tc>
                  <a:txBody>
                    <a:bodyPr/>
                    <a:lstStyle/>
                    <a:p>
                      <a:pPr algn="ctr" fontAlgn="b"/>
                      <a:r>
                        <a:rPr lang="en-US" sz="1200" b="1" i="1" u="none" strike="noStrike" dirty="0">
                          <a:solidFill>
                            <a:srgbClr val="000000"/>
                          </a:solidFill>
                          <a:latin typeface="Arial Narrow" pitchFamily="34" charset="0"/>
                        </a:rPr>
                        <a:t>9.2.2</a:t>
                      </a:r>
                    </a:p>
                  </a:txBody>
                  <a:tcPr marL="8151" marR="8151" marT="8153" marB="0">
                    <a:lnL>
                      <a:noFill/>
                    </a:lnL>
                    <a:lnR>
                      <a:noFill/>
                    </a:lnR>
                    <a:lnT>
                      <a:noFill/>
                    </a:lnT>
                    <a:lnB>
                      <a:noFill/>
                    </a:lnB>
                  </a:tcPr>
                </a:tc>
                <a:tc>
                  <a:txBody>
                    <a:bodyPr/>
                    <a:lstStyle/>
                    <a:p>
                      <a:pPr algn="l" fontAlgn="b"/>
                      <a:r>
                        <a:rPr lang="en-US" sz="1200" b="1" i="1" u="none" strike="noStrike">
                          <a:solidFill>
                            <a:srgbClr val="000000"/>
                          </a:solidFill>
                          <a:latin typeface="Arial Narrow" pitchFamily="34" charset="0"/>
                        </a:rPr>
                        <a:t>Internal audit programme</a:t>
                      </a:r>
                    </a:p>
                  </a:txBody>
                  <a:tcPr marL="8151" marR="8151" marT="8153" marB="0">
                    <a:lnL>
                      <a:noFill/>
                    </a:lnL>
                    <a:lnR>
                      <a:noFill/>
                    </a:lnR>
                    <a:lnT>
                      <a:noFill/>
                    </a:lnT>
                    <a:lnB>
                      <a:noFill/>
                    </a:lnB>
                  </a:tcPr>
                </a:tc>
                <a:extLst>
                  <a:ext uri="{0D108BD9-81ED-4DB2-BD59-A6C34878D82A}">
                    <a16:rowId xmlns:a16="http://schemas.microsoft.com/office/drawing/2014/main" val="10021"/>
                  </a:ext>
                </a:extLst>
              </a:tr>
              <a:tr h="215548">
                <a:tc>
                  <a:txBody>
                    <a:bodyPr/>
                    <a:lstStyle/>
                    <a:p>
                      <a:pPr algn="ctr" fontAlgn="b"/>
                      <a:endParaRPr lang="en-US" sz="1200" b="0"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9.3</a:t>
                      </a:r>
                    </a:p>
                  </a:txBody>
                  <a:tcPr marL="8151" marR="8151" marT="8153" marB="0">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Management review</a:t>
                      </a:r>
                    </a:p>
                  </a:txBody>
                  <a:tcPr marL="8151" marR="8151" marT="8153"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2"/>
                  </a:ext>
                </a:extLst>
              </a:tr>
              <a:tr h="215548">
                <a:tc>
                  <a:txBody>
                    <a:bodyPr/>
                    <a:lstStyle/>
                    <a:p>
                      <a:pPr algn="ctr" fontAlgn="b"/>
                      <a:r>
                        <a:rPr lang="en-US" sz="1200" b="1" i="0" u="none" strike="noStrike">
                          <a:solidFill>
                            <a:srgbClr val="000000"/>
                          </a:solidFill>
                          <a:latin typeface="Arial Narrow" pitchFamily="34" charset="0"/>
                        </a:rPr>
                        <a:t>10</a:t>
                      </a:r>
                    </a:p>
                  </a:txBody>
                  <a:tcPr marL="8151" marR="8151" marT="8153" marB="0" anchor="b">
                    <a:lnL>
                      <a:noFill/>
                    </a:lnL>
                    <a:lnR>
                      <a:noFill/>
                    </a:lnR>
                    <a:lnT>
                      <a:noFill/>
                    </a:lnT>
                    <a:lnB>
                      <a:noFill/>
                    </a:lnB>
                  </a:tcPr>
                </a:tc>
                <a:tc gridSpan="3">
                  <a:txBody>
                    <a:bodyPr/>
                    <a:lstStyle/>
                    <a:p>
                      <a:pPr algn="l" fontAlgn="b"/>
                      <a:r>
                        <a:rPr lang="en-US" sz="1200" b="1" i="0" u="none" strike="noStrike" dirty="0">
                          <a:solidFill>
                            <a:srgbClr val="000000"/>
                          </a:solidFill>
                          <a:latin typeface="Arial Narrow" pitchFamily="34" charset="0"/>
                        </a:rPr>
                        <a:t>Improvement </a:t>
                      </a:r>
                    </a:p>
                  </a:txBody>
                  <a:tcPr marL="8151" marR="8151" marT="8153"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3"/>
                  </a:ext>
                </a:extLst>
              </a:tr>
              <a:tr h="215548">
                <a:tc>
                  <a:txBody>
                    <a:bodyPr/>
                    <a:lstStyle/>
                    <a:p>
                      <a:pPr algn="ctr" fontAlgn="b"/>
                      <a:endParaRPr lang="en-US" sz="1200" b="1"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10.1</a:t>
                      </a:r>
                    </a:p>
                  </a:txBody>
                  <a:tcPr marL="8151" marR="8151" marT="8153" marB="0" anchor="b">
                    <a:lnL>
                      <a:noFill/>
                    </a:lnL>
                    <a:lnR>
                      <a:noFill/>
                    </a:lnR>
                    <a:lnT>
                      <a:noFill/>
                    </a:lnT>
                    <a:lnB>
                      <a:noFill/>
                    </a:lnB>
                  </a:tcPr>
                </a:tc>
                <a:tc gridSpan="2">
                  <a:txBody>
                    <a:bodyPr/>
                    <a:lstStyle/>
                    <a:p>
                      <a:pPr algn="l" fontAlgn="b"/>
                      <a:r>
                        <a:rPr lang="en-US" sz="1200" b="1" i="1" u="none" strike="noStrike">
                          <a:solidFill>
                            <a:srgbClr val="000000"/>
                          </a:solidFill>
                          <a:latin typeface="Arial Narrow" pitchFamily="34" charset="0"/>
                        </a:rPr>
                        <a:t>General</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4"/>
                  </a:ext>
                </a:extLst>
              </a:tr>
              <a:tr h="215548">
                <a:tc>
                  <a:txBody>
                    <a:bodyPr/>
                    <a:lstStyle/>
                    <a:p>
                      <a:pPr algn="ctr" fontAlgn="b"/>
                      <a:endParaRPr lang="en-US" sz="1200" b="1"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10.2</a:t>
                      </a:r>
                    </a:p>
                  </a:txBody>
                  <a:tcPr marL="8151" marR="8151" marT="8153" marB="0" anchor="b">
                    <a:lnL>
                      <a:noFill/>
                    </a:lnL>
                    <a:lnR>
                      <a:noFill/>
                    </a:lnR>
                    <a:lnT>
                      <a:noFill/>
                    </a:lnT>
                    <a:lnB>
                      <a:noFill/>
                    </a:lnB>
                  </a:tcPr>
                </a:tc>
                <a:tc gridSpan="2">
                  <a:txBody>
                    <a:bodyPr/>
                    <a:lstStyle/>
                    <a:p>
                      <a:pPr algn="l" fontAlgn="b"/>
                      <a:r>
                        <a:rPr lang="en-US" sz="1200" b="1" i="1" u="sng" strike="noStrike" dirty="0">
                          <a:solidFill>
                            <a:srgbClr val="FF0000"/>
                          </a:solidFill>
                          <a:latin typeface="Arial Narrow" pitchFamily="34" charset="0"/>
                        </a:rPr>
                        <a:t>Incident</a:t>
                      </a:r>
                      <a:r>
                        <a:rPr lang="en-US" sz="1200" b="1" i="1" u="none" strike="noStrike" dirty="0">
                          <a:solidFill>
                            <a:srgbClr val="000000"/>
                          </a:solidFill>
                          <a:latin typeface="Arial Narrow" pitchFamily="34" charset="0"/>
                        </a:rPr>
                        <a:t>, nonconformity and corrective action</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5"/>
                  </a:ext>
                </a:extLst>
              </a:tr>
              <a:tr h="215548">
                <a:tc>
                  <a:txBody>
                    <a:bodyPr/>
                    <a:lstStyle/>
                    <a:p>
                      <a:pPr algn="ctr" fontAlgn="b"/>
                      <a:endParaRPr lang="en-US" sz="1200" b="1" i="0" u="none" strike="noStrike">
                        <a:solidFill>
                          <a:srgbClr val="000000"/>
                        </a:solidFill>
                        <a:latin typeface="Arial Narrow" pitchFamily="34" charset="0"/>
                      </a:endParaRPr>
                    </a:p>
                  </a:txBody>
                  <a:tcPr marL="8151" marR="8151" marT="8153" marB="0" anchor="b">
                    <a:lnL>
                      <a:noFill/>
                    </a:lnL>
                    <a:lnR>
                      <a:noFill/>
                    </a:lnR>
                    <a:lnT>
                      <a:noFill/>
                    </a:lnT>
                    <a:lnB>
                      <a:noFill/>
                    </a:lnB>
                  </a:tcPr>
                </a:tc>
                <a:tc>
                  <a:txBody>
                    <a:bodyPr/>
                    <a:lstStyle/>
                    <a:p>
                      <a:pPr algn="ctr" fontAlgn="b"/>
                      <a:r>
                        <a:rPr lang="en-US" sz="1200" b="1" i="1" u="none" strike="noStrike">
                          <a:solidFill>
                            <a:srgbClr val="000000"/>
                          </a:solidFill>
                          <a:latin typeface="Arial Narrow" pitchFamily="34" charset="0"/>
                        </a:rPr>
                        <a:t>10.3</a:t>
                      </a:r>
                    </a:p>
                  </a:txBody>
                  <a:tcPr marL="8151" marR="8151" marT="8153" marB="0" anchor="b">
                    <a:lnL>
                      <a:noFill/>
                    </a:lnL>
                    <a:lnR>
                      <a:noFill/>
                    </a:lnR>
                    <a:lnT>
                      <a:noFill/>
                    </a:lnT>
                    <a:lnB>
                      <a:noFill/>
                    </a:lnB>
                  </a:tcPr>
                </a:tc>
                <a:tc gridSpan="2">
                  <a:txBody>
                    <a:bodyPr/>
                    <a:lstStyle/>
                    <a:p>
                      <a:pPr algn="l" fontAlgn="b"/>
                      <a:r>
                        <a:rPr lang="en-US" sz="1200" b="1" i="1" u="none" strike="noStrike" dirty="0">
                          <a:solidFill>
                            <a:srgbClr val="000000"/>
                          </a:solidFill>
                          <a:latin typeface="Arial Narrow" pitchFamily="34" charset="0"/>
                        </a:rPr>
                        <a:t>Continual improvement</a:t>
                      </a:r>
                    </a:p>
                  </a:txBody>
                  <a:tcPr marL="8151" marR="8151" marT="8153"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26"/>
                  </a:ext>
                </a:extLst>
              </a:tr>
            </a:tbl>
          </a:graphicData>
        </a:graphic>
      </p:graphicFrame>
      <p:sp>
        <p:nvSpPr>
          <p:cNvPr id="2" name="Footer Placeholder 1">
            <a:extLst>
              <a:ext uri="{FF2B5EF4-FFF2-40B4-BE49-F238E27FC236}">
                <a16:creationId xmlns:a16="http://schemas.microsoft.com/office/drawing/2014/main" id="{752A44B1-9625-4615-88E7-22C25F67C36A}"/>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73641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a:xfrm>
            <a:off x="6816751" y="2927001"/>
            <a:ext cx="1890411" cy="1842339"/>
          </a:xfrm>
          <a:prstGeom prst="rect">
            <a:avLst/>
          </a:prstGeom>
          <a:solidFill>
            <a:srgbClr val="00B0F0"/>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72" name="Rectangle 71"/>
          <p:cNvSpPr/>
          <p:nvPr/>
        </p:nvSpPr>
        <p:spPr>
          <a:xfrm>
            <a:off x="6816750" y="635428"/>
            <a:ext cx="1890412" cy="2045679"/>
          </a:xfrm>
          <a:prstGeom prst="rect">
            <a:avLst/>
          </a:prstGeom>
          <a:solidFill>
            <a:schemeClr val="accent6">
              <a:lumMod val="75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56" name="Rectangle 55"/>
          <p:cNvSpPr/>
          <p:nvPr/>
        </p:nvSpPr>
        <p:spPr>
          <a:xfrm>
            <a:off x="482317" y="1468548"/>
            <a:ext cx="1852246" cy="2883536"/>
          </a:xfrm>
          <a:prstGeom prst="rect">
            <a:avLst/>
          </a:prstGeom>
          <a:solidFill>
            <a:srgbClr val="009900"/>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50" name="Rectangle 49"/>
          <p:cNvSpPr/>
          <p:nvPr/>
        </p:nvSpPr>
        <p:spPr>
          <a:xfrm>
            <a:off x="548117" y="1543238"/>
            <a:ext cx="1688123" cy="47210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Context of The Organization (4)</a:t>
            </a:r>
          </a:p>
        </p:txBody>
      </p:sp>
      <p:sp>
        <p:nvSpPr>
          <p:cNvPr id="52" name="Rectangle 51"/>
          <p:cNvSpPr/>
          <p:nvPr/>
        </p:nvSpPr>
        <p:spPr>
          <a:xfrm>
            <a:off x="552658" y="2082490"/>
            <a:ext cx="1688123" cy="100304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Legal &amp; Others requirement (6.1.3) &amp;</a:t>
            </a:r>
          </a:p>
          <a:p>
            <a:pPr algn="ctr"/>
            <a:r>
              <a:rPr lang="en-US" sz="1477" dirty="0">
                <a:solidFill>
                  <a:schemeClr val="tx1"/>
                </a:solidFill>
                <a:latin typeface="Arial Narrow" pitchFamily="34" charset="0"/>
              </a:rPr>
              <a:t>Evaluation of compliance (9.1.2)</a:t>
            </a:r>
          </a:p>
        </p:txBody>
      </p:sp>
      <p:sp>
        <p:nvSpPr>
          <p:cNvPr id="63" name="Rectangle 62"/>
          <p:cNvSpPr/>
          <p:nvPr/>
        </p:nvSpPr>
        <p:spPr>
          <a:xfrm>
            <a:off x="2657783" y="3317108"/>
            <a:ext cx="1688123" cy="67524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Planning Action (6.1.4 &amp; 6.2.1)</a:t>
            </a:r>
          </a:p>
        </p:txBody>
      </p:sp>
      <p:sp>
        <p:nvSpPr>
          <p:cNvPr id="70" name="Rectangle 69"/>
          <p:cNvSpPr/>
          <p:nvPr/>
        </p:nvSpPr>
        <p:spPr>
          <a:xfrm>
            <a:off x="4633962" y="3313758"/>
            <a:ext cx="1688123" cy="675249"/>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Operational planning and control (8)</a:t>
            </a:r>
          </a:p>
        </p:txBody>
      </p:sp>
      <p:sp>
        <p:nvSpPr>
          <p:cNvPr id="71" name="Rectangle 70"/>
          <p:cNvSpPr/>
          <p:nvPr/>
        </p:nvSpPr>
        <p:spPr>
          <a:xfrm>
            <a:off x="537856" y="3216555"/>
            <a:ext cx="1688123" cy="107426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Hazards </a:t>
            </a:r>
            <a:r>
              <a:rPr lang="en-US" sz="1477" dirty="0" err="1">
                <a:solidFill>
                  <a:schemeClr val="tx1"/>
                </a:solidFill>
                <a:latin typeface="Arial Narrow" pitchFamily="34" charset="0"/>
              </a:rPr>
              <a:t>Ident</a:t>
            </a:r>
            <a:r>
              <a:rPr lang="en-US" sz="1477" dirty="0">
                <a:solidFill>
                  <a:schemeClr val="tx1"/>
                </a:solidFill>
                <a:latin typeface="Arial Narrow" pitchFamily="34" charset="0"/>
              </a:rPr>
              <a:t>. And Assessment of Risks &amp; Opp. / </a:t>
            </a:r>
            <a:r>
              <a:rPr lang="en-US" sz="1477" dirty="0" err="1">
                <a:solidFill>
                  <a:schemeClr val="tx1"/>
                </a:solidFill>
                <a:latin typeface="Arial Narrow" pitchFamily="34" charset="0"/>
              </a:rPr>
              <a:t>Env</a:t>
            </a:r>
            <a:r>
              <a:rPr lang="en-US" sz="1477" dirty="0">
                <a:solidFill>
                  <a:schemeClr val="tx1"/>
                </a:solidFill>
                <a:latin typeface="Arial Narrow" pitchFamily="34" charset="0"/>
              </a:rPr>
              <a:t>. Aspects (6.1.2) </a:t>
            </a:r>
          </a:p>
        </p:txBody>
      </p:sp>
      <p:cxnSp>
        <p:nvCxnSpPr>
          <p:cNvPr id="79" name="Shape 78"/>
          <p:cNvCxnSpPr>
            <a:stCxn id="56" idx="3"/>
            <a:endCxn id="67" idx="1"/>
          </p:cNvCxnSpPr>
          <p:nvPr/>
        </p:nvCxnSpPr>
        <p:spPr>
          <a:xfrm flipV="1">
            <a:off x="2334563" y="2017189"/>
            <a:ext cx="323220" cy="893127"/>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56" idx="3"/>
            <a:endCxn id="63" idx="1"/>
          </p:cNvCxnSpPr>
          <p:nvPr/>
        </p:nvCxnSpPr>
        <p:spPr>
          <a:xfrm>
            <a:off x="2334563" y="2910316"/>
            <a:ext cx="323220" cy="744417"/>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918291" y="3958149"/>
            <a:ext cx="1688123" cy="6808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Contractors &amp; Outsourcing (8.1.4.2-3)</a:t>
            </a:r>
          </a:p>
        </p:txBody>
      </p:sp>
      <p:sp>
        <p:nvSpPr>
          <p:cNvPr id="100" name="Rectangle 99"/>
          <p:cNvSpPr/>
          <p:nvPr/>
        </p:nvSpPr>
        <p:spPr>
          <a:xfrm>
            <a:off x="2657789" y="4868097"/>
            <a:ext cx="3717893" cy="34179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Performance evaluation (9) </a:t>
            </a:r>
          </a:p>
        </p:txBody>
      </p:sp>
      <p:sp>
        <p:nvSpPr>
          <p:cNvPr id="102" name="Rectangle 101"/>
          <p:cNvSpPr/>
          <p:nvPr/>
        </p:nvSpPr>
        <p:spPr>
          <a:xfrm>
            <a:off x="6911639" y="5599475"/>
            <a:ext cx="1688123" cy="29718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bg1"/>
                </a:solidFill>
                <a:latin typeface="Arial Narrow" pitchFamily="34" charset="0"/>
              </a:rPr>
              <a:t>Emergency Situation</a:t>
            </a:r>
          </a:p>
        </p:txBody>
      </p:sp>
      <p:sp>
        <p:nvSpPr>
          <p:cNvPr id="115" name="Rectangle 114"/>
          <p:cNvSpPr/>
          <p:nvPr/>
        </p:nvSpPr>
        <p:spPr>
          <a:xfrm>
            <a:off x="2651136" y="6047607"/>
            <a:ext cx="1689751" cy="3888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Corrective action (10.2)</a:t>
            </a:r>
          </a:p>
        </p:txBody>
      </p:sp>
      <p:sp>
        <p:nvSpPr>
          <p:cNvPr id="116" name="Rectangle 115"/>
          <p:cNvSpPr/>
          <p:nvPr/>
        </p:nvSpPr>
        <p:spPr>
          <a:xfrm>
            <a:off x="4551971" y="6047607"/>
            <a:ext cx="1975477" cy="40444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Continual improvement (10.3) </a:t>
            </a:r>
          </a:p>
        </p:txBody>
      </p:sp>
      <p:sp>
        <p:nvSpPr>
          <p:cNvPr id="118" name="Rectangle 117"/>
          <p:cNvSpPr/>
          <p:nvPr/>
        </p:nvSpPr>
        <p:spPr>
          <a:xfrm>
            <a:off x="2651136" y="5496574"/>
            <a:ext cx="1688123" cy="412177"/>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bg1"/>
                </a:solidFill>
                <a:latin typeface="Arial Narrow" pitchFamily="34" charset="0"/>
              </a:rPr>
              <a:t>Incident / Nonconformity</a:t>
            </a:r>
          </a:p>
        </p:txBody>
      </p:sp>
      <p:cxnSp>
        <p:nvCxnSpPr>
          <p:cNvPr id="126" name="Straight Arrow Connector 125"/>
          <p:cNvCxnSpPr>
            <a:stCxn id="63" idx="2"/>
          </p:cNvCxnSpPr>
          <p:nvPr/>
        </p:nvCxnSpPr>
        <p:spPr>
          <a:xfrm>
            <a:off x="3501845" y="3992357"/>
            <a:ext cx="0" cy="8757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8" idx="2"/>
            <a:endCxn id="115" idx="0"/>
          </p:cNvCxnSpPr>
          <p:nvPr/>
        </p:nvCxnSpPr>
        <p:spPr>
          <a:xfrm>
            <a:off x="3495198" y="5908751"/>
            <a:ext cx="814" cy="1388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6938451" y="6142548"/>
            <a:ext cx="1649538" cy="3052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Response (8.2)</a:t>
            </a:r>
          </a:p>
        </p:txBody>
      </p:sp>
      <p:cxnSp>
        <p:nvCxnSpPr>
          <p:cNvPr id="135" name="Straight Arrow Connector 134"/>
          <p:cNvCxnSpPr>
            <a:stCxn id="67" idx="2"/>
            <a:endCxn id="98" idx="0"/>
          </p:cNvCxnSpPr>
          <p:nvPr/>
        </p:nvCxnSpPr>
        <p:spPr>
          <a:xfrm>
            <a:off x="3501845" y="2228204"/>
            <a:ext cx="0" cy="3528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657783" y="1806173"/>
            <a:ext cx="1688123" cy="4220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Risk &amp; Opportunities (6.1.1)</a:t>
            </a:r>
          </a:p>
        </p:txBody>
      </p:sp>
      <p:cxnSp>
        <p:nvCxnSpPr>
          <p:cNvPr id="97" name="Straight Arrow Connector 96"/>
          <p:cNvCxnSpPr>
            <a:stCxn id="63" idx="3"/>
            <a:endCxn id="70" idx="1"/>
          </p:cNvCxnSpPr>
          <p:nvPr/>
        </p:nvCxnSpPr>
        <p:spPr>
          <a:xfrm flipV="1">
            <a:off x="4345906" y="3651383"/>
            <a:ext cx="288055" cy="33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4687559" y="5584919"/>
            <a:ext cx="1688123" cy="297178"/>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bg1"/>
                </a:solidFill>
                <a:latin typeface="Arial Narrow" pitchFamily="34" charset="0"/>
              </a:rPr>
              <a:t>Achieve</a:t>
            </a:r>
          </a:p>
        </p:txBody>
      </p:sp>
      <p:cxnSp>
        <p:nvCxnSpPr>
          <p:cNvPr id="145" name="Elbow Connector 46"/>
          <p:cNvCxnSpPr>
            <a:stCxn id="100" idx="2"/>
            <a:endCxn id="144" idx="0"/>
          </p:cNvCxnSpPr>
          <p:nvPr/>
        </p:nvCxnSpPr>
        <p:spPr>
          <a:xfrm rot="16200000" flipH="1">
            <a:off x="4836664" y="4889962"/>
            <a:ext cx="375028" cy="1014885"/>
          </a:xfrm>
          <a:prstGeom prst="bentConnector3">
            <a:avLst>
              <a:gd name="adj1" fmla="val 39243"/>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4" idx="2"/>
            <a:endCxn id="116" idx="0"/>
          </p:cNvCxnSpPr>
          <p:nvPr/>
        </p:nvCxnSpPr>
        <p:spPr>
          <a:xfrm>
            <a:off x="5531621" y="5882097"/>
            <a:ext cx="8089" cy="1655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57" idx="2"/>
            <a:endCxn id="102" idx="0"/>
          </p:cNvCxnSpPr>
          <p:nvPr/>
        </p:nvCxnSpPr>
        <p:spPr>
          <a:xfrm>
            <a:off x="7753561" y="5420905"/>
            <a:ext cx="2140" cy="17857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7" name="Rectangle 156"/>
          <p:cNvSpPr/>
          <p:nvPr/>
        </p:nvSpPr>
        <p:spPr>
          <a:xfrm>
            <a:off x="6909499" y="4998874"/>
            <a:ext cx="1688123" cy="4220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Emergency Preparedness (8.2)</a:t>
            </a:r>
          </a:p>
        </p:txBody>
      </p:sp>
      <p:cxnSp>
        <p:nvCxnSpPr>
          <p:cNvPr id="163" name="Straight Arrow Connector 162"/>
          <p:cNvCxnSpPr>
            <a:stCxn id="102" idx="2"/>
            <a:endCxn id="131" idx="0"/>
          </p:cNvCxnSpPr>
          <p:nvPr/>
        </p:nvCxnSpPr>
        <p:spPr>
          <a:xfrm>
            <a:off x="7755701" y="5896655"/>
            <a:ext cx="7519" cy="24589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6918291" y="3019900"/>
            <a:ext cx="1688123" cy="4220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Criteria for Processes (8.1.1)</a:t>
            </a:r>
          </a:p>
        </p:txBody>
      </p:sp>
      <p:sp>
        <p:nvSpPr>
          <p:cNvPr id="197" name="Rectangle 196"/>
          <p:cNvSpPr/>
          <p:nvPr/>
        </p:nvSpPr>
        <p:spPr>
          <a:xfrm>
            <a:off x="6918291" y="3536118"/>
            <a:ext cx="1688123" cy="3239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Procurement (8.1.4)</a:t>
            </a:r>
          </a:p>
        </p:txBody>
      </p:sp>
      <p:sp>
        <p:nvSpPr>
          <p:cNvPr id="61" name="Rectangle 60"/>
          <p:cNvSpPr/>
          <p:nvPr/>
        </p:nvSpPr>
        <p:spPr>
          <a:xfrm>
            <a:off x="447148" y="4830894"/>
            <a:ext cx="1701521" cy="675248"/>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Narrow" pitchFamily="34" charset="0"/>
              </a:rPr>
              <a:t>Hierarchy of Controls (8.1) / Life Cycle Perspective</a:t>
            </a:r>
          </a:p>
        </p:txBody>
      </p:sp>
      <p:cxnSp>
        <p:nvCxnSpPr>
          <p:cNvPr id="69" name="Elbow Connector 68"/>
          <p:cNvCxnSpPr>
            <a:stCxn id="63" idx="2"/>
          </p:cNvCxnSpPr>
          <p:nvPr/>
        </p:nvCxnSpPr>
        <p:spPr>
          <a:xfrm rot="5400000">
            <a:off x="1980609" y="3309657"/>
            <a:ext cx="838536" cy="2203936"/>
          </a:xfrm>
          <a:prstGeom prst="bentConnector3">
            <a:avLst>
              <a:gd name="adj1" fmla="val 6764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212061" y="365437"/>
            <a:ext cx="8663912" cy="6153272"/>
          </a:xfrm>
          <a:prstGeom prst="rect">
            <a:avLst/>
          </a:prstGeom>
          <a:noFill/>
          <a:ln w="19050">
            <a:solidFill>
              <a:srgbClr val="00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92" name="Rectangle 91"/>
          <p:cNvSpPr/>
          <p:nvPr/>
        </p:nvSpPr>
        <p:spPr>
          <a:xfrm>
            <a:off x="6933359" y="739934"/>
            <a:ext cx="1688123" cy="4220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itchFamily="34" charset="0"/>
              </a:rPr>
              <a:t>Documented Information (7.5)</a:t>
            </a:r>
          </a:p>
        </p:txBody>
      </p:sp>
      <p:sp>
        <p:nvSpPr>
          <p:cNvPr id="93" name="Rectangle 92"/>
          <p:cNvSpPr/>
          <p:nvPr/>
        </p:nvSpPr>
        <p:spPr>
          <a:xfrm>
            <a:off x="6933359" y="1593526"/>
            <a:ext cx="1688123" cy="2838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itchFamily="34" charset="0"/>
              </a:rPr>
              <a:t>Awareness (7.3)  </a:t>
            </a:r>
          </a:p>
        </p:txBody>
      </p:sp>
      <p:sp>
        <p:nvSpPr>
          <p:cNvPr id="94" name="Rectangle 93"/>
          <p:cNvSpPr/>
          <p:nvPr/>
        </p:nvSpPr>
        <p:spPr>
          <a:xfrm>
            <a:off x="6933359" y="1256152"/>
            <a:ext cx="1688123" cy="25829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itchFamily="34" charset="0"/>
              </a:rPr>
              <a:t>Communication (7.4) </a:t>
            </a:r>
          </a:p>
        </p:txBody>
      </p:sp>
      <p:sp>
        <p:nvSpPr>
          <p:cNvPr id="95" name="Rectangle 94"/>
          <p:cNvSpPr/>
          <p:nvPr/>
        </p:nvSpPr>
        <p:spPr>
          <a:xfrm>
            <a:off x="6933359" y="1967546"/>
            <a:ext cx="1688123" cy="25909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itchFamily="34" charset="0"/>
              </a:rPr>
              <a:t>Competence (7.2) </a:t>
            </a:r>
          </a:p>
        </p:txBody>
      </p:sp>
      <p:sp>
        <p:nvSpPr>
          <p:cNvPr id="98" name="Rectangle 97"/>
          <p:cNvSpPr/>
          <p:nvPr/>
        </p:nvSpPr>
        <p:spPr>
          <a:xfrm>
            <a:off x="2657783" y="2581077"/>
            <a:ext cx="1688123" cy="4471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OH&amp;S&amp;E Objectives (6.2)</a:t>
            </a:r>
          </a:p>
        </p:txBody>
      </p:sp>
      <p:cxnSp>
        <p:nvCxnSpPr>
          <p:cNvPr id="109" name="Straight Arrow Connector 108"/>
          <p:cNvCxnSpPr>
            <a:stCxn id="98" idx="2"/>
            <a:endCxn id="63" idx="0"/>
          </p:cNvCxnSpPr>
          <p:nvPr/>
        </p:nvCxnSpPr>
        <p:spPr>
          <a:xfrm>
            <a:off x="3501845" y="3028205"/>
            <a:ext cx="0" cy="28890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4633962" y="2844001"/>
            <a:ext cx="1688123" cy="399154"/>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Support (7)</a:t>
            </a:r>
          </a:p>
        </p:txBody>
      </p:sp>
      <p:cxnSp>
        <p:nvCxnSpPr>
          <p:cNvPr id="122" name="Shape 78"/>
          <p:cNvCxnSpPr>
            <a:stCxn id="63" idx="3"/>
            <a:endCxn id="121" idx="1"/>
          </p:cNvCxnSpPr>
          <p:nvPr/>
        </p:nvCxnSpPr>
        <p:spPr>
          <a:xfrm flipV="1">
            <a:off x="4345906" y="3043578"/>
            <a:ext cx="288055" cy="611154"/>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Shape 78"/>
          <p:cNvCxnSpPr>
            <a:stCxn id="121" idx="0"/>
            <a:endCxn id="72" idx="1"/>
          </p:cNvCxnSpPr>
          <p:nvPr/>
        </p:nvCxnSpPr>
        <p:spPr>
          <a:xfrm rot="5400000" flipH="1" flipV="1">
            <a:off x="5554521" y="1581772"/>
            <a:ext cx="1185733" cy="1338726"/>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56" idx="3"/>
            <a:endCxn id="98" idx="1"/>
          </p:cNvCxnSpPr>
          <p:nvPr/>
        </p:nvCxnSpPr>
        <p:spPr>
          <a:xfrm flipV="1">
            <a:off x="2334563" y="2804641"/>
            <a:ext cx="323220" cy="10567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70" idx="3"/>
          </p:cNvCxnSpPr>
          <p:nvPr/>
        </p:nvCxnSpPr>
        <p:spPr>
          <a:xfrm>
            <a:off x="6322085" y="3651382"/>
            <a:ext cx="49466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29672" y="365437"/>
            <a:ext cx="1194581" cy="5398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OH&amp;S&amp;E policy (5.2)</a:t>
            </a:r>
          </a:p>
        </p:txBody>
      </p:sp>
      <p:cxnSp>
        <p:nvCxnSpPr>
          <p:cNvPr id="167" name="Straight Arrow Connector 166"/>
          <p:cNvCxnSpPr/>
          <p:nvPr/>
        </p:nvCxnSpPr>
        <p:spPr>
          <a:xfrm flipH="1">
            <a:off x="7749445" y="2683363"/>
            <a:ext cx="6256" cy="19439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33" idx="2"/>
            <a:endCxn id="157" idx="0"/>
          </p:cNvCxnSpPr>
          <p:nvPr/>
        </p:nvCxnSpPr>
        <p:spPr>
          <a:xfrm flipH="1">
            <a:off x="7753561" y="4769340"/>
            <a:ext cx="8396" cy="22953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70" idx="2"/>
            <a:endCxn id="191" idx="2"/>
          </p:cNvCxnSpPr>
          <p:nvPr/>
        </p:nvCxnSpPr>
        <p:spPr>
          <a:xfrm rot="5400000">
            <a:off x="4321265" y="3264755"/>
            <a:ext cx="432506" cy="1881009"/>
          </a:xfrm>
          <a:prstGeom prst="bentConnector3">
            <a:avLst>
              <a:gd name="adj1" fmla="val 10377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1" name="Arc 190"/>
          <p:cNvSpPr/>
          <p:nvPr/>
        </p:nvSpPr>
        <p:spPr>
          <a:xfrm rot="16200000">
            <a:off x="3380301" y="4337650"/>
            <a:ext cx="243085" cy="191237"/>
          </a:xfrm>
          <a:prstGeom prst="arc">
            <a:avLst>
              <a:gd name="adj1" fmla="val 16200000"/>
              <a:gd name="adj2" fmla="val 4977489"/>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62"/>
          </a:p>
        </p:txBody>
      </p:sp>
      <p:cxnSp>
        <p:nvCxnSpPr>
          <p:cNvPr id="200" name="Elbow Connector 199"/>
          <p:cNvCxnSpPr>
            <a:stCxn id="191" idx="0"/>
          </p:cNvCxnSpPr>
          <p:nvPr/>
        </p:nvCxnSpPr>
        <p:spPr>
          <a:xfrm rot="5400000">
            <a:off x="2153256" y="3577922"/>
            <a:ext cx="397624" cy="2108317"/>
          </a:xfrm>
          <a:prstGeom prst="bentConnector3">
            <a:avLst>
              <a:gd name="adj1" fmla="val -2538"/>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5" name="Elbow Connector 46"/>
          <p:cNvCxnSpPr>
            <a:stCxn id="100" idx="2"/>
            <a:endCxn id="118" idx="0"/>
          </p:cNvCxnSpPr>
          <p:nvPr/>
        </p:nvCxnSpPr>
        <p:spPr>
          <a:xfrm rot="5400000">
            <a:off x="3862625" y="4842463"/>
            <a:ext cx="286684" cy="102153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70" idx="2"/>
          </p:cNvCxnSpPr>
          <p:nvPr/>
        </p:nvCxnSpPr>
        <p:spPr>
          <a:xfrm>
            <a:off x="5478023" y="3989007"/>
            <a:ext cx="0" cy="87909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662830" y="307029"/>
            <a:ext cx="1645146" cy="72060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Organizational roles, responsibilities and authorities (5.3) </a:t>
            </a:r>
          </a:p>
        </p:txBody>
      </p:sp>
      <p:sp>
        <p:nvSpPr>
          <p:cNvPr id="62" name="Rectangle 61"/>
          <p:cNvSpPr/>
          <p:nvPr/>
        </p:nvSpPr>
        <p:spPr>
          <a:xfrm>
            <a:off x="6933359" y="2324730"/>
            <a:ext cx="1688123" cy="25909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itchFamily="34" charset="0"/>
              </a:rPr>
              <a:t>Resources (7.1) </a:t>
            </a:r>
          </a:p>
        </p:txBody>
      </p:sp>
      <p:sp>
        <p:nvSpPr>
          <p:cNvPr id="60" name="Rectangle 59"/>
          <p:cNvSpPr/>
          <p:nvPr/>
        </p:nvSpPr>
        <p:spPr>
          <a:xfrm>
            <a:off x="3406225" y="307029"/>
            <a:ext cx="1644955" cy="8138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latin typeface="Arial Narrow" pitchFamily="34" charset="0"/>
              </a:rPr>
              <a:t>Participation &amp; Consultation of Workers(5.3) </a:t>
            </a:r>
          </a:p>
        </p:txBody>
      </p:sp>
      <p:cxnSp>
        <p:nvCxnSpPr>
          <p:cNvPr id="73" name="Elbow Connector 72"/>
          <p:cNvCxnSpPr>
            <a:stCxn id="61" idx="2"/>
            <a:endCxn id="71" idx="1"/>
          </p:cNvCxnSpPr>
          <p:nvPr/>
        </p:nvCxnSpPr>
        <p:spPr>
          <a:xfrm rot="5400000" flipH="1">
            <a:off x="41655" y="4249889"/>
            <a:ext cx="1752455" cy="760053"/>
          </a:xfrm>
          <a:prstGeom prst="bentConnector4">
            <a:avLst>
              <a:gd name="adj1" fmla="val -13045"/>
              <a:gd name="adj2" fmla="val 14201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a:xfrm>
            <a:off x="5167789" y="306084"/>
            <a:ext cx="1177679" cy="422031"/>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MoC</a:t>
            </a:r>
            <a:r>
              <a:rPr lang="en-US" sz="1477" dirty="0">
                <a:solidFill>
                  <a:schemeClr val="tx1"/>
                </a:solidFill>
                <a:latin typeface="Arial Narrow" pitchFamily="34" charset="0"/>
              </a:rPr>
              <a:t> (8.1.3)</a:t>
            </a:r>
          </a:p>
        </p:txBody>
      </p:sp>
      <p:sp>
        <p:nvSpPr>
          <p:cNvPr id="59" name="Rectangle 58"/>
          <p:cNvSpPr/>
          <p:nvPr/>
        </p:nvSpPr>
        <p:spPr>
          <a:xfrm>
            <a:off x="6371000" y="104664"/>
            <a:ext cx="2634929" cy="284871"/>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92" b="1" dirty="0">
                <a:solidFill>
                  <a:schemeClr val="tx1"/>
                </a:solidFill>
                <a:latin typeface="Arial Narrow" pitchFamily="34" charset="0"/>
              </a:rPr>
              <a:t>LEADERSHIP &amp; COMMITMENT (5.1)</a:t>
            </a:r>
          </a:p>
        </p:txBody>
      </p:sp>
      <p:sp>
        <p:nvSpPr>
          <p:cNvPr id="3" name="Slide Number Placeholder 2">
            <a:extLst>
              <a:ext uri="{FF2B5EF4-FFF2-40B4-BE49-F238E27FC236}">
                <a16:creationId xmlns:a16="http://schemas.microsoft.com/office/drawing/2014/main" id="{D726E2F3-AE56-495F-9175-E518D2412F33}"/>
              </a:ext>
            </a:extLst>
          </p:cNvPr>
          <p:cNvSpPr>
            <a:spLocks noGrp="1"/>
          </p:cNvSpPr>
          <p:nvPr>
            <p:ph type="sldNum" sz="quarter" idx="12"/>
          </p:nvPr>
        </p:nvSpPr>
        <p:spPr/>
        <p:txBody>
          <a:bodyPr/>
          <a:lstStyle/>
          <a:p>
            <a:pPr>
              <a:defRPr/>
            </a:pPr>
            <a:fld id="{2E3D3CF9-A8F0-446F-8AA4-23D2A19D86A0}" type="slidenum">
              <a:rPr lang="en-US" smtClean="0"/>
              <a:pPr>
                <a:defRPr/>
              </a:pPr>
              <a:t>14</a:t>
            </a:fld>
            <a:endParaRPr lang="en-US"/>
          </a:p>
        </p:txBody>
      </p:sp>
      <p:sp>
        <p:nvSpPr>
          <p:cNvPr id="4" name="Footer Placeholder 3">
            <a:extLst>
              <a:ext uri="{FF2B5EF4-FFF2-40B4-BE49-F238E27FC236}">
                <a16:creationId xmlns:a16="http://schemas.microsoft.com/office/drawing/2014/main" id="{00AEA5E3-7D63-43BE-BFC2-ABADAE22808C}"/>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19029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653" name="Picture 5"/>
          <p:cNvPicPr>
            <a:picLocks noChangeAspect="1" noChangeArrowheads="1"/>
          </p:cNvPicPr>
          <p:nvPr/>
        </p:nvPicPr>
        <p:blipFill>
          <a:blip r:embed="rId3"/>
          <a:srcRect/>
          <a:stretch>
            <a:fillRect/>
          </a:stretch>
        </p:blipFill>
        <p:spPr bwMode="auto">
          <a:xfrm>
            <a:off x="3678389" y="1109230"/>
            <a:ext cx="4927351" cy="3204282"/>
          </a:xfrm>
          <a:prstGeom prst="rect">
            <a:avLst/>
          </a:prstGeom>
          <a:noFill/>
          <a:ln w="9525">
            <a:noFill/>
            <a:miter lim="800000"/>
            <a:headEnd/>
            <a:tailEnd/>
          </a:ln>
          <a:effectLst/>
        </p:spPr>
      </p:pic>
      <p:sp>
        <p:nvSpPr>
          <p:cNvPr id="34" name="Rounded Rectangle 33"/>
          <p:cNvSpPr/>
          <p:nvPr/>
        </p:nvSpPr>
        <p:spPr>
          <a:xfrm>
            <a:off x="140676" y="711842"/>
            <a:ext cx="2846264" cy="6005880"/>
          </a:xfrm>
          <a:prstGeom prst="roundRect">
            <a:avLst>
              <a:gd name="adj" fmla="val 863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1" name="Rounded Rectangle 30"/>
          <p:cNvSpPr/>
          <p:nvPr/>
        </p:nvSpPr>
        <p:spPr>
          <a:xfrm>
            <a:off x="3235950" y="645031"/>
            <a:ext cx="5556738" cy="3714932"/>
          </a:xfrm>
          <a:prstGeom prst="roundRect">
            <a:avLst>
              <a:gd name="adj" fmla="val 104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TextBox 8"/>
          <p:cNvSpPr txBox="1"/>
          <p:nvPr/>
        </p:nvSpPr>
        <p:spPr>
          <a:xfrm>
            <a:off x="140675" y="752569"/>
            <a:ext cx="2846264" cy="6001643"/>
          </a:xfrm>
          <a:prstGeom prst="rect">
            <a:avLst/>
          </a:prstGeom>
          <a:noFill/>
          <a:ln>
            <a:noFill/>
          </a:ln>
        </p:spPr>
        <p:txBody>
          <a:bodyPr wrap="square" rtlCol="0">
            <a:spAutoFit/>
          </a:bodyPr>
          <a:lstStyle/>
          <a:p>
            <a:pPr marL="0" lvl="1"/>
            <a:r>
              <a:rPr lang="en-US" sz="1600" u="sng" dirty="0" err="1"/>
              <a:t>Memahami</a:t>
            </a:r>
            <a:r>
              <a:rPr lang="en-US" sz="1600" u="sng" dirty="0"/>
              <a:t> </a:t>
            </a:r>
            <a:r>
              <a:rPr lang="en-US" sz="1600" u="sng" dirty="0" err="1"/>
              <a:t>organisasi</a:t>
            </a:r>
            <a:r>
              <a:rPr lang="en-US" sz="1600" u="sng" dirty="0"/>
              <a:t> </a:t>
            </a:r>
            <a:r>
              <a:rPr lang="en-US" sz="1600" u="sng" dirty="0" err="1"/>
              <a:t>dan</a:t>
            </a:r>
            <a:r>
              <a:rPr lang="en-US" sz="1600" u="sng" dirty="0"/>
              <a:t> </a:t>
            </a:r>
            <a:r>
              <a:rPr lang="en-US" sz="1600" u="sng" dirty="0" err="1"/>
              <a:t>konteksnya</a:t>
            </a:r>
            <a:r>
              <a:rPr lang="en-US" sz="1600" u="sng" dirty="0"/>
              <a:t> (4.1)</a:t>
            </a:r>
          </a:p>
          <a:p>
            <a:pPr marL="260845" lvl="1" indent="-156801"/>
            <a:r>
              <a:rPr lang="en-US" sz="1600" dirty="0" err="1"/>
              <a:t>Organisasi</a:t>
            </a:r>
            <a:r>
              <a:rPr lang="en-US" sz="1600" dirty="0"/>
              <a:t> </a:t>
            </a:r>
            <a:r>
              <a:rPr lang="en-US" sz="1600" dirty="0" err="1"/>
              <a:t>harus</a:t>
            </a:r>
            <a:r>
              <a:rPr lang="en-US" sz="1600" dirty="0"/>
              <a:t> </a:t>
            </a:r>
            <a:r>
              <a:rPr lang="en-US" sz="1600" dirty="0" err="1"/>
              <a:t>Menetapkan</a:t>
            </a:r>
            <a:r>
              <a:rPr lang="en-US" sz="1600" dirty="0"/>
              <a:t> :</a:t>
            </a:r>
          </a:p>
          <a:p>
            <a:pPr marL="260845" lvl="1" indent="-156801"/>
            <a:r>
              <a:rPr lang="en-US" sz="1600" dirty="0"/>
              <a:t>1. </a:t>
            </a:r>
            <a:r>
              <a:rPr lang="en-US" sz="1600" dirty="0" err="1"/>
              <a:t>Isu</a:t>
            </a:r>
            <a:r>
              <a:rPr lang="en-US" sz="1600" dirty="0"/>
              <a:t> Internal: </a:t>
            </a:r>
          </a:p>
          <a:p>
            <a:pPr marL="260845" lvl="1" indent="-156801">
              <a:buFont typeface="Arial" pitchFamily="34" charset="0"/>
              <a:buChar char="•"/>
            </a:pPr>
            <a:r>
              <a:rPr lang="en-US" sz="1600" dirty="0" err="1"/>
              <a:t>Organisasi</a:t>
            </a:r>
            <a:endParaRPr lang="en-US" sz="1600" dirty="0"/>
          </a:p>
          <a:p>
            <a:pPr marL="260845" lvl="1" indent="-156801">
              <a:buFont typeface="Arial" pitchFamily="34" charset="0"/>
              <a:buChar char="•"/>
            </a:pPr>
            <a:r>
              <a:rPr lang="en-US" sz="1600" dirty="0" err="1"/>
              <a:t>Kebijakan</a:t>
            </a:r>
            <a:endParaRPr lang="en-US" sz="1600" dirty="0"/>
          </a:p>
          <a:p>
            <a:pPr marL="260845" lvl="1" indent="-156801">
              <a:buFont typeface="Arial" pitchFamily="34" charset="0"/>
              <a:buChar char="•"/>
            </a:pPr>
            <a:r>
              <a:rPr lang="en-US" sz="1600" dirty="0" err="1"/>
              <a:t>Kemampuan</a:t>
            </a:r>
            <a:endParaRPr lang="en-US" sz="1600" dirty="0"/>
          </a:p>
          <a:p>
            <a:pPr marL="260845" lvl="1" indent="-156801">
              <a:buFont typeface="Arial" pitchFamily="34" charset="0"/>
              <a:buChar char="•"/>
            </a:pPr>
            <a:r>
              <a:rPr lang="en-US" sz="1600" dirty="0" err="1"/>
              <a:t>Budaya</a:t>
            </a:r>
            <a:endParaRPr lang="en-US" sz="1600" dirty="0"/>
          </a:p>
          <a:p>
            <a:pPr marL="260845" lvl="1" indent="-156801">
              <a:buFont typeface="Arial" pitchFamily="34" charset="0"/>
              <a:buChar char="•"/>
            </a:pPr>
            <a:r>
              <a:rPr lang="en-US" sz="1600" dirty="0"/>
              <a:t>Sistem </a:t>
            </a:r>
            <a:r>
              <a:rPr lang="en-US" sz="1600" dirty="0" err="1"/>
              <a:t>informasi</a:t>
            </a:r>
            <a:endParaRPr lang="en-US" sz="1600" dirty="0"/>
          </a:p>
          <a:p>
            <a:pPr marL="260845" lvl="1" indent="-156801">
              <a:buFont typeface="Arial" pitchFamily="34" charset="0"/>
              <a:buChar char="•"/>
            </a:pPr>
            <a:r>
              <a:rPr lang="en-US" sz="1600" dirty="0" err="1"/>
              <a:t>Kondisi</a:t>
            </a:r>
            <a:r>
              <a:rPr lang="en-US" sz="1600" dirty="0"/>
              <a:t> </a:t>
            </a:r>
            <a:r>
              <a:rPr lang="en-US" sz="1600" dirty="0" err="1"/>
              <a:t>pekerjaan</a:t>
            </a:r>
            <a:endParaRPr lang="en-US" sz="1600" dirty="0"/>
          </a:p>
          <a:p>
            <a:pPr marL="260845" lvl="1" indent="-156801">
              <a:buFont typeface="Arial" pitchFamily="34" charset="0"/>
              <a:buChar char="•"/>
            </a:pPr>
            <a:r>
              <a:rPr lang="en-US" sz="1600" dirty="0"/>
              <a:t>Jam </a:t>
            </a:r>
            <a:r>
              <a:rPr lang="en-US" sz="1600" dirty="0" err="1"/>
              <a:t>kerja</a:t>
            </a:r>
            <a:endParaRPr lang="en-US" sz="1600" dirty="0"/>
          </a:p>
          <a:p>
            <a:pPr marL="260845" lvl="1" indent="-156801">
              <a:buFont typeface="Arial" pitchFamily="34" charset="0"/>
              <a:buChar char="•"/>
            </a:pPr>
            <a:r>
              <a:rPr lang="en-US" sz="1600" dirty="0" err="1"/>
              <a:t>Standar</a:t>
            </a:r>
            <a:r>
              <a:rPr lang="en-US" sz="1600" dirty="0"/>
              <a:t> internal</a:t>
            </a:r>
          </a:p>
          <a:p>
            <a:pPr marL="260845" lvl="1" indent="-156801">
              <a:buFont typeface="Arial" pitchFamily="34" charset="0"/>
              <a:buChar char="•"/>
            </a:pPr>
            <a:r>
              <a:rPr lang="en-US" sz="1600" dirty="0" err="1"/>
              <a:t>dll</a:t>
            </a:r>
            <a:endParaRPr lang="en-US" sz="1600" dirty="0"/>
          </a:p>
          <a:p>
            <a:pPr marL="104044" lvl="1"/>
            <a:endParaRPr lang="en-US" sz="1600" dirty="0"/>
          </a:p>
          <a:p>
            <a:pPr marL="260845" lvl="1" indent="-156801"/>
            <a:r>
              <a:rPr lang="en-US" sz="1600" dirty="0"/>
              <a:t>2. </a:t>
            </a:r>
            <a:r>
              <a:rPr lang="en-US" sz="1600" dirty="0" err="1"/>
              <a:t>Isu</a:t>
            </a:r>
            <a:r>
              <a:rPr lang="en-US" sz="1600" dirty="0"/>
              <a:t> </a:t>
            </a:r>
            <a:r>
              <a:rPr lang="en-US" sz="1600" dirty="0" err="1"/>
              <a:t>Eksternal</a:t>
            </a:r>
            <a:r>
              <a:rPr lang="en-US" sz="1600" dirty="0"/>
              <a:t>: </a:t>
            </a:r>
          </a:p>
          <a:p>
            <a:pPr marL="260845" lvl="1" indent="-156801">
              <a:buFont typeface="Arial" pitchFamily="34" charset="0"/>
              <a:buChar char="•"/>
            </a:pPr>
            <a:r>
              <a:rPr lang="en-US" sz="1600" dirty="0" err="1"/>
              <a:t>Budaya</a:t>
            </a:r>
            <a:r>
              <a:rPr lang="en-US" sz="1600" dirty="0"/>
              <a:t>, </a:t>
            </a:r>
            <a:r>
              <a:rPr lang="en-US" sz="1600" dirty="0" err="1"/>
              <a:t>Sosial</a:t>
            </a:r>
            <a:r>
              <a:rPr lang="en-US" sz="1600" dirty="0"/>
              <a:t>, </a:t>
            </a:r>
            <a:r>
              <a:rPr lang="en-US" sz="1600" dirty="0" err="1"/>
              <a:t>Politik</a:t>
            </a:r>
            <a:r>
              <a:rPr lang="en-US" sz="1600" dirty="0"/>
              <a:t>, </a:t>
            </a:r>
            <a:r>
              <a:rPr lang="en-US" sz="1600" dirty="0" err="1"/>
              <a:t>Peraturan</a:t>
            </a:r>
            <a:r>
              <a:rPr lang="en-US" sz="1600" dirty="0"/>
              <a:t>, </a:t>
            </a:r>
            <a:r>
              <a:rPr lang="en-US" sz="1600" dirty="0" err="1"/>
              <a:t>Keuangan</a:t>
            </a:r>
            <a:r>
              <a:rPr lang="en-US" sz="1600" dirty="0"/>
              <a:t>, </a:t>
            </a:r>
            <a:r>
              <a:rPr lang="en-US" sz="1600" dirty="0" err="1"/>
              <a:t>Teknologi</a:t>
            </a:r>
            <a:r>
              <a:rPr lang="en-US" sz="1600" dirty="0"/>
              <a:t>, </a:t>
            </a:r>
            <a:r>
              <a:rPr lang="en-US" sz="1600" dirty="0" err="1"/>
              <a:t>dll</a:t>
            </a:r>
            <a:endParaRPr lang="en-US" sz="1600" dirty="0"/>
          </a:p>
          <a:p>
            <a:pPr marL="260845" lvl="1" indent="-156801">
              <a:buFont typeface="Arial" pitchFamily="34" charset="0"/>
              <a:buChar char="•"/>
            </a:pPr>
            <a:r>
              <a:rPr lang="en-US" sz="1600" dirty="0" err="1"/>
              <a:t>Kompetisi</a:t>
            </a:r>
            <a:endParaRPr lang="en-US" sz="1600" dirty="0"/>
          </a:p>
          <a:p>
            <a:pPr marL="260845" lvl="1" indent="-156801">
              <a:buFont typeface="Arial" pitchFamily="34" charset="0"/>
              <a:buChar char="•"/>
            </a:pPr>
            <a:r>
              <a:rPr lang="en-US" sz="1600" dirty="0" err="1"/>
              <a:t>Kontraktor</a:t>
            </a:r>
            <a:r>
              <a:rPr lang="en-US" sz="1600" dirty="0"/>
              <a:t>, outsourcing </a:t>
            </a:r>
            <a:r>
              <a:rPr lang="en-US" sz="1600" dirty="0" err="1"/>
              <a:t>baru</a:t>
            </a:r>
            <a:r>
              <a:rPr lang="en-US" sz="1600" dirty="0"/>
              <a:t>,</a:t>
            </a:r>
          </a:p>
          <a:p>
            <a:pPr marL="260845" lvl="1" indent="-156801">
              <a:buFont typeface="Arial" pitchFamily="34" charset="0"/>
              <a:buChar char="•"/>
            </a:pPr>
            <a:r>
              <a:rPr lang="en-US" sz="1600" dirty="0" err="1"/>
              <a:t>Kondisi</a:t>
            </a:r>
            <a:r>
              <a:rPr lang="en-US" sz="1600" dirty="0"/>
              <a:t> </a:t>
            </a:r>
            <a:r>
              <a:rPr lang="en-US" sz="1600" dirty="0" err="1"/>
              <a:t>lingkungan</a:t>
            </a:r>
            <a:r>
              <a:rPr lang="en-US" sz="1600" dirty="0"/>
              <a:t> </a:t>
            </a:r>
            <a:r>
              <a:rPr lang="en-US" sz="1600" dirty="0" err="1"/>
              <a:t>sekitar</a:t>
            </a:r>
            <a:endParaRPr lang="en-US" sz="1600" dirty="0"/>
          </a:p>
          <a:p>
            <a:pPr marL="260845" lvl="1" indent="-156801">
              <a:buFont typeface="Arial" pitchFamily="34" charset="0"/>
              <a:buChar char="•"/>
            </a:pPr>
            <a:r>
              <a:rPr lang="en-US" sz="1600" dirty="0" err="1"/>
              <a:t>Dll</a:t>
            </a:r>
            <a:endParaRPr lang="en-US" sz="1600" dirty="0"/>
          </a:p>
          <a:p>
            <a:pPr marL="104044" lvl="1"/>
            <a:endParaRPr lang="en-US" sz="1600" dirty="0"/>
          </a:p>
        </p:txBody>
      </p:sp>
      <p:sp>
        <p:nvSpPr>
          <p:cNvPr id="28" name="Right Arrow 27"/>
          <p:cNvSpPr/>
          <p:nvPr/>
        </p:nvSpPr>
        <p:spPr>
          <a:xfrm>
            <a:off x="2720594" y="5173451"/>
            <a:ext cx="464679"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9" name="TextBox 28"/>
          <p:cNvSpPr txBox="1"/>
          <p:nvPr/>
        </p:nvSpPr>
        <p:spPr>
          <a:xfrm>
            <a:off x="3366724" y="645031"/>
            <a:ext cx="5281465" cy="603883"/>
          </a:xfrm>
          <a:prstGeom prst="rect">
            <a:avLst/>
          </a:prstGeom>
          <a:noFill/>
        </p:spPr>
        <p:txBody>
          <a:bodyPr wrap="square" rtlCol="0">
            <a:spAutoFit/>
          </a:bodyPr>
          <a:lstStyle/>
          <a:p>
            <a:r>
              <a:rPr lang="en-US" sz="1662" u="sng" dirty="0" err="1"/>
              <a:t>Memahami</a:t>
            </a:r>
            <a:r>
              <a:rPr lang="en-US" sz="1662" u="sng" dirty="0"/>
              <a:t> </a:t>
            </a:r>
            <a:r>
              <a:rPr lang="en-US" sz="1662" u="sng" dirty="0" err="1"/>
              <a:t>Kebutuhan</a:t>
            </a:r>
            <a:r>
              <a:rPr lang="en-US" sz="1662" u="sng" dirty="0"/>
              <a:t> </a:t>
            </a:r>
            <a:r>
              <a:rPr lang="en-US" sz="1662" u="sng" dirty="0" err="1"/>
              <a:t>dan</a:t>
            </a:r>
            <a:r>
              <a:rPr lang="en-US" sz="1662" u="sng" dirty="0"/>
              <a:t> </a:t>
            </a:r>
            <a:r>
              <a:rPr lang="en-US" sz="1662" u="sng" dirty="0" err="1"/>
              <a:t>Harapan</a:t>
            </a:r>
            <a:r>
              <a:rPr lang="en-US" sz="1662" u="sng" dirty="0"/>
              <a:t> </a:t>
            </a:r>
            <a:r>
              <a:rPr lang="en-US" sz="1662" u="sng" dirty="0" err="1"/>
              <a:t>dari</a:t>
            </a:r>
            <a:r>
              <a:rPr lang="en-US" sz="1662" u="sng" dirty="0"/>
              <a:t> </a:t>
            </a:r>
            <a:r>
              <a:rPr lang="en-US" sz="1662" u="sng" dirty="0" err="1"/>
              <a:t>Pekerja</a:t>
            </a:r>
            <a:r>
              <a:rPr lang="en-US" sz="1662" u="sng" dirty="0"/>
              <a:t> </a:t>
            </a:r>
            <a:r>
              <a:rPr lang="en-US" sz="1662" u="sng" dirty="0" err="1"/>
              <a:t>dan</a:t>
            </a:r>
            <a:r>
              <a:rPr lang="en-US" sz="1662" u="sng" dirty="0"/>
              <a:t> </a:t>
            </a:r>
            <a:r>
              <a:rPr lang="en-US" sz="1662" u="sng" dirty="0" err="1"/>
              <a:t>Pihak</a:t>
            </a:r>
            <a:r>
              <a:rPr lang="en-US" sz="1662" u="sng" dirty="0"/>
              <a:t> yang </a:t>
            </a:r>
            <a:r>
              <a:rPr lang="en-US" sz="1662" u="sng" dirty="0" err="1"/>
              <a:t>Berkepentingan</a:t>
            </a:r>
            <a:r>
              <a:rPr lang="en-US" sz="1662" u="sng" dirty="0"/>
              <a:t> </a:t>
            </a:r>
            <a:r>
              <a:rPr lang="en-US" sz="1662" u="sng" dirty="0" err="1"/>
              <a:t>lainnya</a:t>
            </a:r>
            <a:r>
              <a:rPr lang="en-US" sz="1662" u="sng" dirty="0"/>
              <a:t> (4.2)</a:t>
            </a:r>
          </a:p>
        </p:txBody>
      </p:sp>
      <p:sp>
        <p:nvSpPr>
          <p:cNvPr id="14" name="Rectangle 13"/>
          <p:cNvSpPr/>
          <p:nvPr/>
        </p:nvSpPr>
        <p:spPr>
          <a:xfrm>
            <a:off x="169116" y="60470"/>
            <a:ext cx="3451586" cy="584775"/>
          </a:xfrm>
          <a:prstGeom prst="rect">
            <a:avLst/>
          </a:prstGeom>
        </p:spPr>
        <p:txBody>
          <a:bodyPr wrap="none">
            <a:spAutoFit/>
          </a:bodyPr>
          <a:lstStyle/>
          <a:p>
            <a:pPr algn="ctr"/>
            <a:r>
              <a:rPr lang="en-US" sz="3200" dirty="0" err="1">
                <a:solidFill>
                  <a:srgbClr val="FF0000"/>
                </a:solidFill>
                <a:latin typeface="Impact" panose="020B0806030902050204" pitchFamily="34" charset="0"/>
              </a:rPr>
              <a:t>Konteks</a:t>
            </a:r>
            <a:r>
              <a:rPr lang="en-US" sz="3200" dirty="0">
                <a:solidFill>
                  <a:srgbClr val="FF0000"/>
                </a:solidFill>
                <a:latin typeface="Impact" panose="020B0806030902050204" pitchFamily="34" charset="0"/>
              </a:rPr>
              <a:t> </a:t>
            </a:r>
            <a:r>
              <a:rPr lang="en-US" sz="3200" dirty="0" err="1">
                <a:solidFill>
                  <a:srgbClr val="FF0000"/>
                </a:solidFill>
                <a:latin typeface="Impact" panose="020B0806030902050204" pitchFamily="34" charset="0"/>
              </a:rPr>
              <a:t>Organisasi</a:t>
            </a:r>
            <a:endParaRPr lang="en-US" sz="3200" dirty="0">
              <a:solidFill>
                <a:srgbClr val="FF0000"/>
              </a:solidFill>
              <a:latin typeface="Impact" panose="020B0806030902050204" pitchFamily="34" charset="0"/>
            </a:endParaRPr>
          </a:p>
        </p:txBody>
      </p:sp>
      <p:sp>
        <p:nvSpPr>
          <p:cNvPr id="4" name="Rectangle 3"/>
          <p:cNvSpPr/>
          <p:nvPr/>
        </p:nvSpPr>
        <p:spPr>
          <a:xfrm>
            <a:off x="3232484" y="5246105"/>
            <a:ext cx="2216838" cy="707886"/>
          </a:xfrm>
          <a:prstGeom prst="rect">
            <a:avLst/>
          </a:prstGeom>
          <a:noFill/>
          <a:ln w="28575">
            <a:solidFill>
              <a:srgbClr val="FF0000"/>
            </a:solidFill>
            <a:prstDash val="dash"/>
          </a:ln>
        </p:spPr>
        <p:txBody>
          <a:bodyPr wrap="square" lIns="91440" tIns="45720" rIns="91440" bIns="45720">
            <a:spAutoFit/>
          </a:bodyPr>
          <a:lstStyle/>
          <a:p>
            <a:pPr algn="ctr"/>
            <a:r>
              <a:rPr lang="en-US" sz="2000" dirty="0" err="1">
                <a:ln w="0"/>
                <a:effectLst>
                  <a:outerShdw blurRad="38100" dist="19050" dir="2700000" algn="tl" rotWithShape="0">
                    <a:schemeClr val="dk1">
                      <a:alpha val="40000"/>
                    </a:schemeClr>
                  </a:outerShdw>
                </a:effectLst>
              </a:rPr>
              <a:t>Risiko</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dan</a:t>
            </a:r>
            <a:r>
              <a:rPr lang="en-US" sz="2000" dirty="0">
                <a:ln w="0"/>
                <a:effectLst>
                  <a:outerShdw blurRad="38100" dist="19050" dir="2700000" algn="tl" rotWithShape="0">
                    <a:schemeClr val="dk1">
                      <a:alpha val="40000"/>
                    </a:schemeClr>
                  </a:outerShdw>
                </a:effectLst>
              </a:rPr>
              <a:t> </a:t>
            </a:r>
            <a:r>
              <a:rPr lang="en-US" sz="2000" dirty="0" err="1">
                <a:ln w="0"/>
                <a:effectLst>
                  <a:outerShdw blurRad="38100" dist="19050" dir="2700000" algn="tl" rotWithShape="0">
                    <a:schemeClr val="dk1">
                      <a:alpha val="40000"/>
                    </a:schemeClr>
                  </a:outerShdw>
                </a:effectLst>
              </a:rPr>
              <a:t>Peluang</a:t>
            </a:r>
            <a:r>
              <a:rPr lang="en-US" sz="2000" dirty="0">
                <a:ln w="0"/>
                <a:effectLst>
                  <a:outerShdw blurRad="38100" dist="19050" dir="2700000" algn="tl" rotWithShape="0">
                    <a:schemeClr val="dk1">
                      <a:alpha val="40000"/>
                    </a:schemeClr>
                  </a:outerShdw>
                </a:effectLst>
              </a:rPr>
              <a:t> (6.1.1)</a:t>
            </a:r>
          </a:p>
        </p:txBody>
      </p:sp>
      <p:sp>
        <p:nvSpPr>
          <p:cNvPr id="17" name="Rounded Rectangle 16"/>
          <p:cNvSpPr/>
          <p:nvPr/>
        </p:nvSpPr>
        <p:spPr>
          <a:xfrm>
            <a:off x="5833203" y="4516589"/>
            <a:ext cx="2970483" cy="22011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TextBox 19"/>
          <p:cNvSpPr txBox="1"/>
          <p:nvPr/>
        </p:nvSpPr>
        <p:spPr>
          <a:xfrm>
            <a:off x="5908157" y="4516589"/>
            <a:ext cx="2895529" cy="603883"/>
          </a:xfrm>
          <a:prstGeom prst="rect">
            <a:avLst/>
          </a:prstGeom>
          <a:noFill/>
        </p:spPr>
        <p:txBody>
          <a:bodyPr wrap="square" rtlCol="0">
            <a:spAutoFit/>
          </a:bodyPr>
          <a:lstStyle/>
          <a:p>
            <a:r>
              <a:rPr lang="en-US" sz="1662" u="sng" dirty="0" err="1"/>
              <a:t>Batasan</a:t>
            </a:r>
            <a:r>
              <a:rPr lang="en-US" sz="1662" u="sng" dirty="0"/>
              <a:t> &amp; </a:t>
            </a:r>
            <a:r>
              <a:rPr lang="en-US" sz="1662" u="sng" dirty="0" err="1"/>
              <a:t>Lingkup</a:t>
            </a:r>
            <a:r>
              <a:rPr lang="en-US" sz="1662" u="sng" dirty="0"/>
              <a:t> Sistem </a:t>
            </a:r>
            <a:r>
              <a:rPr lang="en-US" sz="1662" u="sng" dirty="0" err="1"/>
              <a:t>Manajemen</a:t>
            </a:r>
            <a:r>
              <a:rPr lang="en-US" sz="1662" u="sng" dirty="0"/>
              <a:t> K3L (4.3)</a:t>
            </a:r>
          </a:p>
        </p:txBody>
      </p:sp>
      <p:sp>
        <p:nvSpPr>
          <p:cNvPr id="21" name="TextBox 20"/>
          <p:cNvSpPr txBox="1"/>
          <p:nvPr/>
        </p:nvSpPr>
        <p:spPr>
          <a:xfrm>
            <a:off x="5801925" y="5061720"/>
            <a:ext cx="2846264" cy="1569660"/>
          </a:xfrm>
          <a:prstGeom prst="rect">
            <a:avLst/>
          </a:prstGeom>
          <a:noFill/>
          <a:ln>
            <a:noFill/>
          </a:ln>
        </p:spPr>
        <p:txBody>
          <a:bodyPr wrap="square" rtlCol="0">
            <a:spAutoFit/>
          </a:bodyPr>
          <a:lstStyle/>
          <a:p>
            <a:pPr marL="260845" lvl="1" indent="-156801">
              <a:buFont typeface="Arial" pitchFamily="34" charset="0"/>
              <a:buChar char="•"/>
            </a:pPr>
            <a:r>
              <a:rPr lang="en-US" sz="1600" dirty="0" err="1"/>
              <a:t>Pertimbangan</a:t>
            </a:r>
            <a:r>
              <a:rPr lang="en-US" sz="1600" dirty="0"/>
              <a:t> </a:t>
            </a:r>
            <a:r>
              <a:rPr lang="en-US" sz="1600" dirty="0" err="1"/>
              <a:t>isu</a:t>
            </a:r>
            <a:r>
              <a:rPr lang="en-US" sz="1600" dirty="0"/>
              <a:t> internal &amp; </a:t>
            </a:r>
            <a:r>
              <a:rPr lang="en-US" sz="1600" dirty="0" err="1"/>
              <a:t>eksternal</a:t>
            </a:r>
            <a:r>
              <a:rPr lang="en-US" sz="1600" dirty="0"/>
              <a:t> </a:t>
            </a:r>
            <a:r>
              <a:rPr lang="en-US" sz="1600" dirty="0" err="1"/>
              <a:t>dan</a:t>
            </a:r>
            <a:r>
              <a:rPr lang="en-US" sz="1600" dirty="0"/>
              <a:t> </a:t>
            </a:r>
            <a:r>
              <a:rPr lang="en-US" sz="1600" dirty="0" err="1"/>
              <a:t>pihak</a:t>
            </a:r>
            <a:r>
              <a:rPr lang="en-US" sz="1600" dirty="0"/>
              <a:t> yang </a:t>
            </a:r>
            <a:r>
              <a:rPr lang="en-US" sz="1600" dirty="0" err="1"/>
              <a:t>berkepentingan</a:t>
            </a:r>
            <a:endParaRPr lang="en-US" sz="1600" dirty="0"/>
          </a:p>
          <a:p>
            <a:pPr marL="260845" lvl="1" indent="-156801">
              <a:buFont typeface="Arial" pitchFamily="34" charset="0"/>
              <a:buChar char="•"/>
            </a:pPr>
            <a:r>
              <a:rPr lang="en-US" sz="1600" dirty="0" err="1"/>
              <a:t>Peraturan</a:t>
            </a:r>
            <a:r>
              <a:rPr lang="en-US" sz="1600" dirty="0"/>
              <a:t> </a:t>
            </a:r>
            <a:r>
              <a:rPr lang="en-US" sz="1600" dirty="0" err="1"/>
              <a:t>dan</a:t>
            </a:r>
            <a:r>
              <a:rPr lang="en-US" sz="1600" dirty="0"/>
              <a:t> </a:t>
            </a:r>
            <a:r>
              <a:rPr lang="en-US" sz="1600" dirty="0" err="1"/>
              <a:t>persyaratan</a:t>
            </a:r>
            <a:r>
              <a:rPr lang="en-US" sz="1600" dirty="0"/>
              <a:t> lain</a:t>
            </a:r>
          </a:p>
          <a:p>
            <a:pPr marL="260845" lvl="1" indent="-156801">
              <a:buFont typeface="Arial" pitchFamily="34" charset="0"/>
              <a:buChar char="•"/>
            </a:pPr>
            <a:r>
              <a:rPr lang="en-US" sz="1600" dirty="0" err="1"/>
              <a:t>Aktivitas</a:t>
            </a:r>
            <a:r>
              <a:rPr lang="en-US" sz="1600" dirty="0"/>
              <a:t>, </a:t>
            </a:r>
            <a:r>
              <a:rPr lang="en-US" sz="1600" dirty="0" err="1"/>
              <a:t>produk</a:t>
            </a:r>
            <a:r>
              <a:rPr lang="en-US" sz="1600" dirty="0"/>
              <a:t> </a:t>
            </a:r>
            <a:r>
              <a:rPr lang="en-US" sz="1600" dirty="0" err="1"/>
              <a:t>dan</a:t>
            </a:r>
            <a:r>
              <a:rPr lang="en-US" sz="1600" dirty="0"/>
              <a:t> </a:t>
            </a:r>
            <a:r>
              <a:rPr lang="en-US" sz="1600" dirty="0" err="1"/>
              <a:t>jasa</a:t>
            </a:r>
            <a:endParaRPr lang="en-US" sz="1600" dirty="0"/>
          </a:p>
        </p:txBody>
      </p:sp>
      <p:sp>
        <p:nvSpPr>
          <p:cNvPr id="22" name="Down Arrow 21"/>
          <p:cNvSpPr/>
          <p:nvPr/>
        </p:nvSpPr>
        <p:spPr>
          <a:xfrm>
            <a:off x="7621002" y="4114225"/>
            <a:ext cx="984738" cy="42498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3" name="Down Arrow 22"/>
          <p:cNvSpPr/>
          <p:nvPr/>
        </p:nvSpPr>
        <p:spPr>
          <a:xfrm rot="16200000">
            <a:off x="4125288" y="4874631"/>
            <a:ext cx="343037" cy="3222702"/>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4" name="Right Arrow 23"/>
          <p:cNvSpPr/>
          <p:nvPr/>
        </p:nvSpPr>
        <p:spPr>
          <a:xfrm rot="5400000">
            <a:off x="3762886" y="4244272"/>
            <a:ext cx="802881"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6" name="Right Arrow 25"/>
          <p:cNvSpPr/>
          <p:nvPr/>
        </p:nvSpPr>
        <p:spPr>
          <a:xfrm rot="10800000">
            <a:off x="5566857" y="5196395"/>
            <a:ext cx="261582" cy="8874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 name="Slide Number Placeholder 2">
            <a:extLst>
              <a:ext uri="{FF2B5EF4-FFF2-40B4-BE49-F238E27FC236}">
                <a16:creationId xmlns:a16="http://schemas.microsoft.com/office/drawing/2014/main" id="{6C9D0D20-76C8-4A1B-9B1A-8E04C426AD4F}"/>
              </a:ext>
            </a:extLst>
          </p:cNvPr>
          <p:cNvSpPr>
            <a:spLocks noGrp="1"/>
          </p:cNvSpPr>
          <p:nvPr>
            <p:ph type="sldNum" sz="quarter" idx="12"/>
          </p:nvPr>
        </p:nvSpPr>
        <p:spPr/>
        <p:txBody>
          <a:bodyPr/>
          <a:lstStyle/>
          <a:p>
            <a:pPr>
              <a:defRPr/>
            </a:pPr>
            <a:fld id="{76B483EA-79FC-4CFB-9D49-A6CB5216843E}" type="slidenum">
              <a:rPr lang="en-US" smtClean="0"/>
              <a:pPr>
                <a:defRPr/>
              </a:pPr>
              <a:t>15</a:t>
            </a:fld>
            <a:endParaRPr lang="en-US" dirty="0"/>
          </a:p>
        </p:txBody>
      </p:sp>
      <p:sp>
        <p:nvSpPr>
          <p:cNvPr id="2" name="Footer Placeholder 1">
            <a:extLst>
              <a:ext uri="{FF2B5EF4-FFF2-40B4-BE49-F238E27FC236}">
                <a16:creationId xmlns:a16="http://schemas.microsoft.com/office/drawing/2014/main" id="{F6B50C28-1CCE-4526-AA5E-9864625DD5D6}"/>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699929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583" y="263000"/>
            <a:ext cx="7437334" cy="584775"/>
          </a:xfrm>
          <a:prstGeom prst="rect">
            <a:avLst/>
          </a:prstGeom>
          <a:noFill/>
        </p:spPr>
        <p:txBody>
          <a:bodyPr wrap="square" rtlCol="0">
            <a:spAutoFit/>
          </a:bodyPr>
          <a:lstStyle/>
          <a:p>
            <a:r>
              <a:rPr lang="en-US" sz="3200" u="sng" dirty="0" err="1"/>
              <a:t>Contoh</a:t>
            </a:r>
            <a:r>
              <a:rPr lang="en-US" sz="3200" u="sng" dirty="0"/>
              <a:t> </a:t>
            </a:r>
            <a:r>
              <a:rPr lang="en-US" sz="3200" u="sng" dirty="0" err="1"/>
              <a:t>Identifikasi</a:t>
            </a:r>
            <a:r>
              <a:rPr lang="en-US" sz="3200" u="sng" dirty="0"/>
              <a:t> </a:t>
            </a:r>
            <a:r>
              <a:rPr lang="en-US" sz="3200" u="sng" dirty="0" err="1"/>
              <a:t>Isu</a:t>
            </a:r>
            <a:r>
              <a:rPr lang="en-US" sz="3200" u="sng" dirty="0"/>
              <a:t> Internal &amp; </a:t>
            </a:r>
            <a:r>
              <a:rPr lang="en-US" sz="3200" u="sng" dirty="0" err="1"/>
              <a:t>Eksternal</a:t>
            </a:r>
            <a:endParaRPr lang="en-US" sz="3200" u="sng" dirty="0"/>
          </a:p>
        </p:txBody>
      </p:sp>
      <p:graphicFrame>
        <p:nvGraphicFramePr>
          <p:cNvPr id="3" name="Table 2"/>
          <p:cNvGraphicFramePr>
            <a:graphicFrameLocks noGrp="1"/>
          </p:cNvGraphicFramePr>
          <p:nvPr>
            <p:extLst>
              <p:ext uri="{D42A27DB-BD31-4B8C-83A1-F6EECF244321}">
                <p14:modId xmlns:p14="http://schemas.microsoft.com/office/powerpoint/2010/main" val="2417063571"/>
              </p:ext>
            </p:extLst>
          </p:nvPr>
        </p:nvGraphicFramePr>
        <p:xfrm>
          <a:off x="284583" y="1110518"/>
          <a:ext cx="8574834" cy="5081461"/>
        </p:xfrm>
        <a:graphic>
          <a:graphicData uri="http://schemas.openxmlformats.org/drawingml/2006/table">
            <a:tbl>
              <a:tblPr firstRow="1" bandRow="1">
                <a:tableStyleId>{5C22544A-7EE6-4342-B048-85BDC9FD1C3A}</a:tableStyleId>
              </a:tblPr>
              <a:tblGrid>
                <a:gridCol w="1542022">
                  <a:extLst>
                    <a:ext uri="{9D8B030D-6E8A-4147-A177-3AD203B41FA5}">
                      <a16:colId xmlns:a16="http://schemas.microsoft.com/office/drawing/2014/main" val="20000"/>
                    </a:ext>
                  </a:extLst>
                </a:gridCol>
                <a:gridCol w="1183341">
                  <a:extLst>
                    <a:ext uri="{9D8B030D-6E8A-4147-A177-3AD203B41FA5}">
                      <a16:colId xmlns:a16="http://schemas.microsoft.com/office/drawing/2014/main" val="20001"/>
                    </a:ext>
                  </a:extLst>
                </a:gridCol>
                <a:gridCol w="5849471">
                  <a:extLst>
                    <a:ext uri="{9D8B030D-6E8A-4147-A177-3AD203B41FA5}">
                      <a16:colId xmlns:a16="http://schemas.microsoft.com/office/drawing/2014/main" val="20002"/>
                    </a:ext>
                  </a:extLst>
                </a:gridCol>
              </a:tblGrid>
              <a:tr h="836039">
                <a:tc>
                  <a:txBody>
                    <a:bodyPr/>
                    <a:lstStyle/>
                    <a:p>
                      <a:pPr algn="ctr"/>
                      <a:r>
                        <a:rPr lang="en-US" sz="1600" dirty="0" err="1"/>
                        <a:t>Jenis</a:t>
                      </a:r>
                      <a:r>
                        <a:rPr lang="en-US" sz="1600" dirty="0"/>
                        <a:t> </a:t>
                      </a:r>
                      <a:r>
                        <a:rPr lang="en-US" sz="1600" dirty="0" err="1"/>
                        <a:t>Isu</a:t>
                      </a:r>
                      <a:endParaRPr lang="en-US" sz="1600" dirty="0"/>
                    </a:p>
                  </a:txBody>
                  <a:tcPr marL="91447" marR="91447" marT="45727" marB="45727" anchor="ctr"/>
                </a:tc>
                <a:tc>
                  <a:txBody>
                    <a:bodyPr/>
                    <a:lstStyle/>
                    <a:p>
                      <a:pPr algn="ctr"/>
                      <a:r>
                        <a:rPr lang="en-US" sz="1600" dirty="0" err="1"/>
                        <a:t>Kategori</a:t>
                      </a:r>
                      <a:endParaRPr lang="en-US" sz="1600" dirty="0"/>
                    </a:p>
                  </a:txBody>
                  <a:tcPr marL="91447" marR="91447" marT="45727" marB="45727" anchor="ctr"/>
                </a:tc>
                <a:tc>
                  <a:txBody>
                    <a:bodyPr/>
                    <a:lstStyle/>
                    <a:p>
                      <a:pPr algn="ctr"/>
                      <a:r>
                        <a:rPr lang="en-US" sz="1600" dirty="0" err="1"/>
                        <a:t>Deskripsi</a:t>
                      </a:r>
                      <a:endParaRPr lang="en-US" sz="1600" dirty="0"/>
                    </a:p>
                  </a:txBody>
                  <a:tcPr marL="91447" marR="91447" marT="45727" marB="45727" anchor="ctr"/>
                </a:tc>
                <a:extLst>
                  <a:ext uri="{0D108BD9-81ED-4DB2-BD59-A6C34878D82A}">
                    <a16:rowId xmlns:a16="http://schemas.microsoft.com/office/drawing/2014/main" val="10000"/>
                  </a:ext>
                </a:extLst>
              </a:tr>
              <a:tr h="751871">
                <a:tc>
                  <a:txBody>
                    <a:bodyPr/>
                    <a:lstStyle/>
                    <a:p>
                      <a:r>
                        <a:rPr lang="en-US" sz="1800" dirty="0" err="1"/>
                        <a:t>Kebijakan</a:t>
                      </a:r>
                      <a:endParaRPr lang="en-US" sz="1800" dirty="0"/>
                    </a:p>
                  </a:txBody>
                  <a:tcPr marL="91447" marR="91447" marT="45727" marB="45727" anchor="ctr"/>
                </a:tc>
                <a:tc>
                  <a:txBody>
                    <a:bodyPr/>
                    <a:lstStyle/>
                    <a:p>
                      <a:r>
                        <a:rPr lang="en-US" sz="1800" dirty="0"/>
                        <a:t>Internal</a:t>
                      </a:r>
                    </a:p>
                  </a:txBody>
                  <a:tcPr marL="91447" marR="91447" marT="45727" marB="45727" anchor="ctr"/>
                </a:tc>
                <a:tc>
                  <a:txBody>
                    <a:bodyPr/>
                    <a:lstStyle/>
                    <a:p>
                      <a:r>
                        <a:rPr lang="en-US" sz="1800" dirty="0"/>
                        <a:t>Perusahaan </a:t>
                      </a:r>
                      <a:r>
                        <a:rPr lang="en-US" sz="1800" dirty="0" err="1"/>
                        <a:t>menetapkan</a:t>
                      </a:r>
                      <a:r>
                        <a:rPr lang="en-US" sz="1800" baseline="0" dirty="0"/>
                        <a:t> </a:t>
                      </a:r>
                      <a:r>
                        <a:rPr lang="en-US" sz="1800" baseline="0" dirty="0" err="1"/>
                        <a:t>kebijakan</a:t>
                      </a:r>
                      <a:r>
                        <a:rPr lang="en-US" sz="1800" baseline="0" dirty="0"/>
                        <a:t> </a:t>
                      </a:r>
                      <a:r>
                        <a:rPr lang="en-US" sz="1800" baseline="0" dirty="0" err="1"/>
                        <a:t>tentang</a:t>
                      </a:r>
                      <a:r>
                        <a:rPr lang="en-US" sz="1800" baseline="0" dirty="0"/>
                        <a:t> jam </a:t>
                      </a:r>
                      <a:r>
                        <a:rPr lang="en-US" sz="1800" baseline="0" dirty="0" err="1"/>
                        <a:t>kerja</a:t>
                      </a:r>
                      <a:r>
                        <a:rPr lang="en-US" sz="1800" baseline="0" dirty="0"/>
                        <a:t> yang </a:t>
                      </a:r>
                      <a:r>
                        <a:rPr lang="en-US" sz="1800" baseline="0" dirty="0" err="1"/>
                        <a:t>panjang</a:t>
                      </a:r>
                      <a:r>
                        <a:rPr lang="en-US" sz="1800" baseline="0" dirty="0"/>
                        <a:t> (</a:t>
                      </a:r>
                      <a:r>
                        <a:rPr lang="en-US" sz="1800" i="1" baseline="0" dirty="0"/>
                        <a:t>long shift</a:t>
                      </a:r>
                      <a:r>
                        <a:rPr lang="en-US" sz="1800" baseline="0" dirty="0"/>
                        <a:t>)</a:t>
                      </a:r>
                      <a:endParaRPr lang="en-US" sz="1800" dirty="0"/>
                    </a:p>
                  </a:txBody>
                  <a:tcPr marL="91447" marR="91447" marT="45727" marB="45727" anchor="ctr"/>
                </a:tc>
                <a:extLst>
                  <a:ext uri="{0D108BD9-81ED-4DB2-BD59-A6C34878D82A}">
                    <a16:rowId xmlns:a16="http://schemas.microsoft.com/office/drawing/2014/main" val="10001"/>
                  </a:ext>
                </a:extLst>
              </a:tr>
              <a:tr h="751871">
                <a:tc>
                  <a:txBody>
                    <a:bodyPr/>
                    <a:lstStyle/>
                    <a:p>
                      <a:r>
                        <a:rPr lang="en-US" sz="1800" dirty="0" err="1"/>
                        <a:t>Budaya</a:t>
                      </a:r>
                      <a:endParaRPr lang="en-US" sz="1800" dirty="0"/>
                    </a:p>
                  </a:txBody>
                  <a:tcPr marL="91447" marR="91447" marT="45727" marB="45727" anchor="ctr"/>
                </a:tc>
                <a:tc>
                  <a:txBody>
                    <a:bodyPr/>
                    <a:lstStyle/>
                    <a:p>
                      <a:r>
                        <a:rPr lang="en-US" sz="1800" dirty="0"/>
                        <a:t>Internal</a:t>
                      </a:r>
                    </a:p>
                  </a:txBody>
                  <a:tcPr marL="91447" marR="91447" marT="45727" marB="45727" anchor="ctr"/>
                </a:tc>
                <a:tc>
                  <a:txBody>
                    <a:bodyPr/>
                    <a:lstStyle/>
                    <a:p>
                      <a:r>
                        <a:rPr lang="en-US" sz="1800" i="0" dirty="0"/>
                        <a:t>- </a:t>
                      </a:r>
                      <a:r>
                        <a:rPr lang="en-US" sz="1800" i="0" dirty="0" err="1"/>
                        <a:t>Perubahan</a:t>
                      </a:r>
                      <a:r>
                        <a:rPr lang="en-US" sz="1800" i="0" baseline="0" dirty="0"/>
                        <a:t> </a:t>
                      </a:r>
                      <a:r>
                        <a:rPr lang="en-US" sz="1800" i="0" baseline="0" dirty="0" err="1"/>
                        <a:t>budaya</a:t>
                      </a:r>
                      <a:r>
                        <a:rPr lang="en-US" sz="1800" i="0" baseline="0" dirty="0"/>
                        <a:t>, orang </a:t>
                      </a:r>
                      <a:r>
                        <a:rPr lang="en-US" sz="1800" i="0" baseline="0" dirty="0" err="1"/>
                        <a:t>lebih</a:t>
                      </a:r>
                      <a:r>
                        <a:rPr lang="en-US" sz="1800" i="0" baseline="0" dirty="0"/>
                        <a:t> </a:t>
                      </a:r>
                      <a:r>
                        <a:rPr lang="en-US" sz="1800" i="0" baseline="0" dirty="0" err="1"/>
                        <a:t>sering</a:t>
                      </a:r>
                      <a:r>
                        <a:rPr lang="en-US" sz="1800" i="0" baseline="0" dirty="0"/>
                        <a:t> </a:t>
                      </a:r>
                      <a:r>
                        <a:rPr lang="en-US" sz="1800" i="0" baseline="0" dirty="0" err="1"/>
                        <a:t>memperhatikan</a:t>
                      </a:r>
                      <a:r>
                        <a:rPr lang="en-US" sz="1800" i="0" baseline="0" dirty="0"/>
                        <a:t> </a:t>
                      </a:r>
                      <a:r>
                        <a:rPr lang="en-US" sz="1800" i="0" baseline="0" dirty="0" err="1"/>
                        <a:t>gawai</a:t>
                      </a:r>
                      <a:r>
                        <a:rPr lang="en-US" sz="1800" i="0" baseline="0" dirty="0"/>
                        <a:t> / gadget </a:t>
                      </a:r>
                      <a:r>
                        <a:rPr lang="en-US" sz="1800" i="0" baseline="0" dirty="0" err="1"/>
                        <a:t>ketika</a:t>
                      </a:r>
                      <a:r>
                        <a:rPr lang="en-US" sz="1800" i="0" baseline="0" dirty="0"/>
                        <a:t> </a:t>
                      </a:r>
                      <a:r>
                        <a:rPr lang="en-US" sz="1800" i="0" baseline="0" dirty="0" err="1"/>
                        <a:t>bekerja</a:t>
                      </a:r>
                      <a:endParaRPr lang="en-US" sz="1800" i="0" baseline="0" dirty="0"/>
                    </a:p>
                    <a:p>
                      <a:r>
                        <a:rPr lang="en-US" sz="1800" i="0" baseline="0" dirty="0"/>
                        <a:t>- </a:t>
                      </a:r>
                      <a:r>
                        <a:rPr lang="en-US" sz="1800" i="0" baseline="0" dirty="0" err="1"/>
                        <a:t>Budaya</a:t>
                      </a:r>
                      <a:r>
                        <a:rPr lang="en-US" sz="1800" i="0" baseline="0" dirty="0"/>
                        <a:t> </a:t>
                      </a:r>
                      <a:r>
                        <a:rPr lang="en-US" sz="1800" i="0" baseline="0" dirty="0" err="1"/>
                        <a:t>membuang</a:t>
                      </a:r>
                      <a:r>
                        <a:rPr lang="en-US" sz="1800" i="0" baseline="0" dirty="0"/>
                        <a:t> </a:t>
                      </a:r>
                      <a:r>
                        <a:rPr lang="en-US" sz="1800" i="0" baseline="0" dirty="0" err="1"/>
                        <a:t>sampah</a:t>
                      </a:r>
                      <a:r>
                        <a:rPr lang="en-US" sz="1800" i="0" baseline="0" dirty="0"/>
                        <a:t> </a:t>
                      </a:r>
                      <a:r>
                        <a:rPr lang="en-US" sz="1800" i="0" baseline="0" dirty="0" err="1"/>
                        <a:t>sembarangan</a:t>
                      </a:r>
                      <a:endParaRPr lang="en-US" sz="1800" i="0" dirty="0"/>
                    </a:p>
                  </a:txBody>
                  <a:tcPr marL="91447" marR="91447" marT="45727" marB="45727" anchor="ctr"/>
                </a:tc>
                <a:extLst>
                  <a:ext uri="{0D108BD9-81ED-4DB2-BD59-A6C34878D82A}">
                    <a16:rowId xmlns:a16="http://schemas.microsoft.com/office/drawing/2014/main" val="10002"/>
                  </a:ext>
                </a:extLst>
              </a:tr>
              <a:tr h="481718">
                <a:tc>
                  <a:txBody>
                    <a:bodyPr/>
                    <a:lstStyle/>
                    <a:p>
                      <a:r>
                        <a:rPr lang="en-US" sz="1800" dirty="0" err="1"/>
                        <a:t>Teknologi</a:t>
                      </a:r>
                      <a:endParaRPr lang="en-US" sz="1800" dirty="0"/>
                    </a:p>
                  </a:txBody>
                  <a:tcPr marL="91447" marR="91447" marT="45727" marB="45727" anchor="ctr"/>
                </a:tc>
                <a:tc>
                  <a:txBody>
                    <a:bodyPr/>
                    <a:lstStyle/>
                    <a:p>
                      <a:r>
                        <a:rPr lang="en-US" sz="1800" dirty="0"/>
                        <a:t>Internal</a:t>
                      </a:r>
                    </a:p>
                  </a:txBody>
                  <a:tcPr marL="91447" marR="91447" marT="45727" marB="45727" anchor="ctr"/>
                </a:tc>
                <a:tc>
                  <a:txBody>
                    <a:bodyPr/>
                    <a:lstStyle/>
                    <a:p>
                      <a:r>
                        <a:rPr lang="en-US" sz="1800" dirty="0"/>
                        <a:t>Perusahaan </a:t>
                      </a:r>
                      <a:r>
                        <a:rPr lang="en-US" sz="1800" dirty="0" err="1"/>
                        <a:t>menerapkan</a:t>
                      </a:r>
                      <a:r>
                        <a:rPr lang="en-US" sz="1800" baseline="0" dirty="0"/>
                        <a:t> </a:t>
                      </a:r>
                      <a:r>
                        <a:rPr lang="en-US" sz="1800" baseline="0" dirty="0" err="1"/>
                        <a:t>teknologi</a:t>
                      </a:r>
                      <a:r>
                        <a:rPr lang="en-US" sz="1800" baseline="0" dirty="0"/>
                        <a:t> </a:t>
                      </a:r>
                      <a:r>
                        <a:rPr lang="en-US" sz="1800" baseline="0" dirty="0" err="1"/>
                        <a:t>baru</a:t>
                      </a:r>
                      <a:r>
                        <a:rPr lang="en-US" sz="1800" baseline="0" dirty="0"/>
                        <a:t> </a:t>
                      </a:r>
                      <a:r>
                        <a:rPr lang="en-US" sz="1800" baseline="0" dirty="0" err="1"/>
                        <a:t>didalam</a:t>
                      </a:r>
                      <a:r>
                        <a:rPr lang="en-US" sz="1800" baseline="0" dirty="0"/>
                        <a:t> proses </a:t>
                      </a:r>
                      <a:r>
                        <a:rPr lang="en-US" sz="1800" baseline="0" dirty="0" err="1"/>
                        <a:t>produksinya</a:t>
                      </a:r>
                      <a:endParaRPr lang="en-US" sz="1800" dirty="0"/>
                    </a:p>
                  </a:txBody>
                  <a:tcPr marL="91447" marR="91447" marT="45727" marB="45727" anchor="ctr"/>
                </a:tc>
                <a:extLst>
                  <a:ext uri="{0D108BD9-81ED-4DB2-BD59-A6C34878D82A}">
                    <a16:rowId xmlns:a16="http://schemas.microsoft.com/office/drawing/2014/main" val="10003"/>
                  </a:ext>
                </a:extLst>
              </a:tr>
              <a:tr h="751871">
                <a:tc>
                  <a:txBody>
                    <a:bodyPr/>
                    <a:lstStyle/>
                    <a:p>
                      <a:r>
                        <a:rPr lang="en-US" sz="1800" dirty="0" err="1"/>
                        <a:t>Kondisi</a:t>
                      </a:r>
                      <a:r>
                        <a:rPr lang="en-US" sz="1800" dirty="0"/>
                        <a:t> </a:t>
                      </a:r>
                      <a:r>
                        <a:rPr lang="en-US" sz="1800" dirty="0" err="1"/>
                        <a:t>Pekerjaan</a:t>
                      </a:r>
                      <a:endParaRPr lang="en-US" sz="1800" dirty="0"/>
                    </a:p>
                  </a:txBody>
                  <a:tcPr marL="91447" marR="91447" marT="45727" marB="45727" anchor="ctr"/>
                </a:tc>
                <a:tc>
                  <a:txBody>
                    <a:bodyPr/>
                    <a:lstStyle/>
                    <a:p>
                      <a:r>
                        <a:rPr lang="en-US" sz="1800" dirty="0"/>
                        <a:t>Internal</a:t>
                      </a:r>
                    </a:p>
                  </a:txBody>
                  <a:tcPr marL="91447" marR="91447" marT="45727" marB="45727" anchor="ctr"/>
                </a:tc>
                <a:tc>
                  <a:txBody>
                    <a:bodyPr/>
                    <a:lstStyle/>
                    <a:p>
                      <a:r>
                        <a:rPr lang="en-US" sz="1800" dirty="0" err="1"/>
                        <a:t>Belum</a:t>
                      </a:r>
                      <a:r>
                        <a:rPr lang="en-US" sz="1800" dirty="0"/>
                        <a:t> </a:t>
                      </a:r>
                      <a:r>
                        <a:rPr lang="en-US" sz="1800" dirty="0" err="1"/>
                        <a:t>ada</a:t>
                      </a:r>
                      <a:r>
                        <a:rPr lang="en-US" sz="1800" dirty="0"/>
                        <a:t> </a:t>
                      </a:r>
                      <a:r>
                        <a:rPr lang="en-US" sz="1800" dirty="0" err="1"/>
                        <a:t>sistem</a:t>
                      </a:r>
                      <a:r>
                        <a:rPr lang="en-US" sz="1800" baseline="0" dirty="0"/>
                        <a:t> </a:t>
                      </a:r>
                      <a:r>
                        <a:rPr lang="en-US" sz="1800" baseline="0" dirty="0" err="1"/>
                        <a:t>tentang</a:t>
                      </a:r>
                      <a:r>
                        <a:rPr lang="en-US" sz="1800" baseline="0" dirty="0"/>
                        <a:t> </a:t>
                      </a:r>
                      <a:r>
                        <a:rPr lang="en-US" sz="1800" baseline="0" dirty="0" err="1"/>
                        <a:t>pengaturan</a:t>
                      </a:r>
                      <a:r>
                        <a:rPr lang="en-US" sz="1800" baseline="0" dirty="0"/>
                        <a:t> </a:t>
                      </a:r>
                      <a:r>
                        <a:rPr lang="en-US" sz="1800" baseline="0" dirty="0" err="1"/>
                        <a:t>kondisi</a:t>
                      </a:r>
                      <a:r>
                        <a:rPr lang="en-US" sz="1800" baseline="0" dirty="0"/>
                        <a:t> </a:t>
                      </a:r>
                      <a:r>
                        <a:rPr lang="en-US" sz="1800" baseline="0" dirty="0" err="1"/>
                        <a:t>pekerjaan</a:t>
                      </a:r>
                      <a:r>
                        <a:rPr lang="en-US" sz="1800" baseline="0" dirty="0"/>
                        <a:t> </a:t>
                      </a:r>
                      <a:r>
                        <a:rPr lang="en-US" sz="1800" baseline="0" dirty="0" err="1"/>
                        <a:t>diluar</a:t>
                      </a:r>
                      <a:r>
                        <a:rPr lang="en-US" sz="1800" baseline="0" dirty="0"/>
                        <a:t> </a:t>
                      </a:r>
                      <a:r>
                        <a:rPr lang="en-US" sz="1800" baseline="0" dirty="0" err="1"/>
                        <a:t>pengawasan</a:t>
                      </a:r>
                      <a:r>
                        <a:rPr lang="en-US" sz="1800" baseline="0" dirty="0"/>
                        <a:t> / </a:t>
                      </a:r>
                      <a:r>
                        <a:rPr lang="en-US" sz="1800" baseline="0" dirty="0" err="1"/>
                        <a:t>diluar</a:t>
                      </a:r>
                      <a:r>
                        <a:rPr lang="en-US" sz="1800" baseline="0" dirty="0"/>
                        <a:t> </a:t>
                      </a:r>
                      <a:r>
                        <a:rPr lang="en-US" sz="1800" baseline="0" dirty="0" err="1"/>
                        <a:t>perusahaan</a:t>
                      </a:r>
                      <a:endParaRPr lang="en-US" sz="1800" dirty="0"/>
                    </a:p>
                  </a:txBody>
                  <a:tcPr marL="91447" marR="91447" marT="45727" marB="45727" anchor="ctr"/>
                </a:tc>
                <a:extLst>
                  <a:ext uri="{0D108BD9-81ED-4DB2-BD59-A6C34878D82A}">
                    <a16:rowId xmlns:a16="http://schemas.microsoft.com/office/drawing/2014/main" val="10004"/>
                  </a:ext>
                </a:extLst>
              </a:tr>
              <a:tr h="435301">
                <a:tc>
                  <a:txBody>
                    <a:bodyPr/>
                    <a:lstStyle/>
                    <a:p>
                      <a:r>
                        <a:rPr lang="en-US" sz="1800" dirty="0" err="1"/>
                        <a:t>Peraturan</a:t>
                      </a:r>
                      <a:endParaRPr lang="en-US" sz="1800" dirty="0"/>
                    </a:p>
                  </a:txBody>
                  <a:tcPr marL="91447" marR="91447" marT="45727" marB="45727" anchor="ctr"/>
                </a:tc>
                <a:tc>
                  <a:txBody>
                    <a:bodyPr/>
                    <a:lstStyle/>
                    <a:p>
                      <a:r>
                        <a:rPr lang="en-US" sz="1800" dirty="0" err="1"/>
                        <a:t>Eksternal</a:t>
                      </a:r>
                      <a:endParaRPr lang="en-US" sz="1800" dirty="0"/>
                    </a:p>
                  </a:txBody>
                  <a:tcPr marL="91447" marR="91447" marT="45727" marB="45727" anchor="ctr"/>
                </a:tc>
                <a:tc>
                  <a:txBody>
                    <a:bodyPr/>
                    <a:lstStyle/>
                    <a:p>
                      <a:r>
                        <a:rPr lang="en-US" sz="1800" dirty="0" err="1"/>
                        <a:t>Peraturan</a:t>
                      </a:r>
                      <a:r>
                        <a:rPr lang="en-US" sz="1800" dirty="0"/>
                        <a:t> </a:t>
                      </a:r>
                      <a:r>
                        <a:rPr lang="en-US" sz="1800" dirty="0" err="1"/>
                        <a:t>terbaru</a:t>
                      </a:r>
                      <a:r>
                        <a:rPr lang="en-US" sz="1800" dirty="0"/>
                        <a:t> </a:t>
                      </a:r>
                      <a:r>
                        <a:rPr lang="en-US" sz="1800" dirty="0" err="1"/>
                        <a:t>mengenai</a:t>
                      </a:r>
                      <a:r>
                        <a:rPr lang="en-US" sz="1800" baseline="0" dirty="0"/>
                        <a:t> K3 </a:t>
                      </a:r>
                      <a:r>
                        <a:rPr lang="en-US" sz="1800" baseline="0" dirty="0" err="1"/>
                        <a:t>Lingkungan</a:t>
                      </a:r>
                      <a:r>
                        <a:rPr lang="en-US" sz="1800" baseline="0" dirty="0"/>
                        <a:t> </a:t>
                      </a:r>
                      <a:r>
                        <a:rPr lang="en-US" sz="1800" baseline="0" dirty="0" err="1"/>
                        <a:t>Kerja</a:t>
                      </a:r>
                      <a:r>
                        <a:rPr lang="en-US" sz="1800" baseline="0" dirty="0"/>
                        <a:t>, </a:t>
                      </a:r>
                      <a:r>
                        <a:rPr lang="en-US" sz="1800" baseline="0" dirty="0" err="1"/>
                        <a:t>Energi</a:t>
                      </a:r>
                      <a:r>
                        <a:rPr lang="en-US" sz="1800" baseline="0" dirty="0"/>
                        <a:t>, </a:t>
                      </a:r>
                      <a:r>
                        <a:rPr lang="en-US" sz="1800" baseline="0" dirty="0" err="1"/>
                        <a:t>dll</a:t>
                      </a:r>
                      <a:endParaRPr lang="en-US" sz="1800" dirty="0"/>
                    </a:p>
                  </a:txBody>
                  <a:tcPr marL="91447" marR="91447" marT="45727" marB="45727" anchor="ctr"/>
                </a:tc>
                <a:extLst>
                  <a:ext uri="{0D108BD9-81ED-4DB2-BD59-A6C34878D82A}">
                    <a16:rowId xmlns:a16="http://schemas.microsoft.com/office/drawing/2014/main" val="10005"/>
                  </a:ext>
                </a:extLst>
              </a:tr>
              <a:tr h="751871">
                <a:tc>
                  <a:txBody>
                    <a:bodyPr/>
                    <a:lstStyle/>
                    <a:p>
                      <a:r>
                        <a:rPr lang="en-US" sz="1800" dirty="0" err="1"/>
                        <a:t>Lingkungan</a:t>
                      </a:r>
                      <a:r>
                        <a:rPr lang="en-US" sz="1800" baseline="0" dirty="0"/>
                        <a:t> </a:t>
                      </a:r>
                      <a:r>
                        <a:rPr lang="en-US" sz="1800" baseline="0" dirty="0" err="1"/>
                        <a:t>sekitar</a:t>
                      </a:r>
                      <a:endParaRPr lang="en-US" sz="1800" dirty="0"/>
                    </a:p>
                  </a:txBody>
                  <a:tcPr marL="91447" marR="91447" marT="45727" marB="45727" anchor="ctr"/>
                </a:tc>
                <a:tc>
                  <a:txBody>
                    <a:bodyPr/>
                    <a:lstStyle/>
                    <a:p>
                      <a:r>
                        <a:rPr lang="en-US" sz="1800" dirty="0" err="1"/>
                        <a:t>Eksternal</a:t>
                      </a:r>
                      <a:endParaRPr lang="en-US" sz="1800" dirty="0"/>
                    </a:p>
                  </a:txBody>
                  <a:tcPr marL="91447" marR="91447" marT="45727" marB="45727" anchor="ctr"/>
                </a:tc>
                <a:tc>
                  <a:txBody>
                    <a:bodyPr/>
                    <a:lstStyle/>
                    <a:p>
                      <a:r>
                        <a:rPr lang="en-US" sz="1800" dirty="0" err="1"/>
                        <a:t>Jalan</a:t>
                      </a:r>
                      <a:r>
                        <a:rPr lang="en-US" sz="1800" dirty="0"/>
                        <a:t> </a:t>
                      </a:r>
                      <a:r>
                        <a:rPr lang="en-US" sz="1800" dirty="0" err="1"/>
                        <a:t>tol</a:t>
                      </a:r>
                      <a:r>
                        <a:rPr lang="en-US" sz="1800" dirty="0"/>
                        <a:t> yang </a:t>
                      </a:r>
                      <a:r>
                        <a:rPr lang="en-US" sz="1800" dirty="0" err="1"/>
                        <a:t>lebih</a:t>
                      </a:r>
                      <a:r>
                        <a:rPr lang="en-US" sz="1800" dirty="0"/>
                        <a:t> </a:t>
                      </a:r>
                      <a:r>
                        <a:rPr lang="en-US" sz="1800" dirty="0" err="1"/>
                        <a:t>panjang</a:t>
                      </a:r>
                      <a:r>
                        <a:rPr lang="en-US" sz="1800" dirty="0">
                          <a:sym typeface="Wingdings" panose="05000000000000000000" pitchFamily="2" charset="2"/>
                        </a:rPr>
                        <a:t> </a:t>
                      </a:r>
                      <a:r>
                        <a:rPr lang="en-US" sz="1800" dirty="0" err="1">
                          <a:sym typeface="Wingdings" panose="05000000000000000000" pitchFamily="2" charset="2"/>
                        </a:rPr>
                        <a:t>Pemakaian</a:t>
                      </a:r>
                      <a:r>
                        <a:rPr lang="en-US" sz="1800" dirty="0">
                          <a:sym typeface="Wingdings" panose="05000000000000000000" pitchFamily="2" charset="2"/>
                        </a:rPr>
                        <a:t> BBM </a:t>
                      </a:r>
                      <a:r>
                        <a:rPr lang="en-US" sz="1800" dirty="0" err="1">
                          <a:sym typeface="Wingdings" panose="05000000000000000000" pitchFamily="2" charset="2"/>
                        </a:rPr>
                        <a:t>meningkat</a:t>
                      </a:r>
                      <a:r>
                        <a:rPr lang="en-US" sz="1800" dirty="0">
                          <a:sym typeface="Wingdings" panose="05000000000000000000" pitchFamily="2" charset="2"/>
                        </a:rPr>
                        <a:t>, </a:t>
                      </a:r>
                      <a:r>
                        <a:rPr lang="en-US" sz="1800" dirty="0" err="1">
                          <a:sym typeface="Wingdings" panose="05000000000000000000" pitchFamily="2" charset="2"/>
                        </a:rPr>
                        <a:t>Kelelahan</a:t>
                      </a:r>
                      <a:r>
                        <a:rPr lang="en-US" sz="1800" dirty="0">
                          <a:sym typeface="Wingdings" panose="05000000000000000000" pitchFamily="2" charset="2"/>
                        </a:rPr>
                        <a:t>.</a:t>
                      </a:r>
                      <a:endParaRPr lang="en-US" sz="1800" dirty="0"/>
                    </a:p>
                  </a:txBody>
                  <a:tcPr marL="91447" marR="91447" marT="45727" marB="45727" anchor="ctr"/>
                </a:tc>
                <a:extLst>
                  <a:ext uri="{0D108BD9-81ED-4DB2-BD59-A6C34878D82A}">
                    <a16:rowId xmlns:a16="http://schemas.microsoft.com/office/drawing/2014/main" val="10006"/>
                  </a:ext>
                </a:extLst>
              </a:tr>
            </a:tbl>
          </a:graphicData>
        </a:graphic>
      </p:graphicFrame>
      <p:sp>
        <p:nvSpPr>
          <p:cNvPr id="5" name="Slide Number Placeholder 4">
            <a:extLst>
              <a:ext uri="{FF2B5EF4-FFF2-40B4-BE49-F238E27FC236}">
                <a16:creationId xmlns:a16="http://schemas.microsoft.com/office/drawing/2014/main" id="{0C1510D5-5D76-4E1A-BE1B-5DB12B4E21F5}"/>
              </a:ext>
            </a:extLst>
          </p:cNvPr>
          <p:cNvSpPr>
            <a:spLocks noGrp="1"/>
          </p:cNvSpPr>
          <p:nvPr>
            <p:ph type="sldNum" sz="quarter" idx="12"/>
          </p:nvPr>
        </p:nvSpPr>
        <p:spPr/>
        <p:txBody>
          <a:bodyPr/>
          <a:lstStyle/>
          <a:p>
            <a:pPr>
              <a:defRPr/>
            </a:pPr>
            <a:fld id="{76B483EA-79FC-4CFB-9D49-A6CB5216843E}" type="slidenum">
              <a:rPr lang="en-US" smtClean="0"/>
              <a:pPr>
                <a:defRPr/>
              </a:pPr>
              <a:t>16</a:t>
            </a:fld>
            <a:endParaRPr lang="en-US"/>
          </a:p>
        </p:txBody>
      </p:sp>
      <p:sp>
        <p:nvSpPr>
          <p:cNvPr id="4" name="Footer Placeholder 3">
            <a:extLst>
              <a:ext uri="{FF2B5EF4-FFF2-40B4-BE49-F238E27FC236}">
                <a16:creationId xmlns:a16="http://schemas.microsoft.com/office/drawing/2014/main" id="{F6C8A008-4F33-4779-8E61-27C8717DFC44}"/>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74420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830" y="136525"/>
            <a:ext cx="8418970" cy="830997"/>
          </a:xfrm>
          <a:prstGeom prst="rect">
            <a:avLst/>
          </a:prstGeom>
          <a:noFill/>
        </p:spPr>
        <p:txBody>
          <a:bodyPr wrap="square" rtlCol="0">
            <a:spAutoFit/>
          </a:bodyPr>
          <a:lstStyle/>
          <a:p>
            <a:r>
              <a:rPr lang="en-US" sz="2400" u="sng" dirty="0" err="1"/>
              <a:t>Contoh</a:t>
            </a:r>
            <a:r>
              <a:rPr lang="en-US" sz="2400" u="sng" dirty="0"/>
              <a:t> </a:t>
            </a:r>
            <a:r>
              <a:rPr lang="en-US" sz="2400" u="sng" dirty="0" err="1"/>
              <a:t>Penetapan</a:t>
            </a:r>
            <a:r>
              <a:rPr lang="en-US" sz="2400" u="sng" dirty="0"/>
              <a:t> </a:t>
            </a:r>
            <a:r>
              <a:rPr lang="en-US" sz="2400" u="sng" dirty="0" err="1"/>
              <a:t>Pihak</a:t>
            </a:r>
            <a:r>
              <a:rPr lang="en-US" sz="2400" u="sng" dirty="0"/>
              <a:t> yang </a:t>
            </a:r>
            <a:r>
              <a:rPr lang="en-US" sz="2400" u="sng" dirty="0" err="1"/>
              <a:t>Berkepentingan</a:t>
            </a:r>
            <a:r>
              <a:rPr lang="en-US" sz="2400" u="sng" dirty="0"/>
              <a:t> </a:t>
            </a:r>
            <a:r>
              <a:rPr lang="en-US" sz="2400" u="sng" dirty="0" err="1"/>
              <a:t>serta</a:t>
            </a:r>
            <a:r>
              <a:rPr lang="en-US" sz="2400" u="sng" dirty="0"/>
              <a:t> </a:t>
            </a:r>
            <a:r>
              <a:rPr lang="en-US" sz="2400" u="sng" dirty="0" err="1"/>
              <a:t>kebutuhan</a:t>
            </a:r>
            <a:r>
              <a:rPr lang="en-US" sz="2400" u="sng" dirty="0"/>
              <a:t> </a:t>
            </a:r>
            <a:r>
              <a:rPr lang="en-US" sz="2400" u="sng" dirty="0" err="1"/>
              <a:t>dan</a:t>
            </a:r>
            <a:r>
              <a:rPr lang="en-US" sz="2400" u="sng" dirty="0"/>
              <a:t> </a:t>
            </a:r>
            <a:r>
              <a:rPr lang="en-US" sz="2400" u="sng" dirty="0" err="1"/>
              <a:t>harapannya</a:t>
            </a:r>
            <a:endParaRPr lang="en-US" sz="2400" u="sng" dirty="0"/>
          </a:p>
        </p:txBody>
      </p:sp>
      <p:graphicFrame>
        <p:nvGraphicFramePr>
          <p:cNvPr id="3" name="Table 2"/>
          <p:cNvGraphicFramePr>
            <a:graphicFrameLocks noGrp="1"/>
          </p:cNvGraphicFramePr>
          <p:nvPr>
            <p:extLst>
              <p:ext uri="{D42A27DB-BD31-4B8C-83A1-F6EECF244321}">
                <p14:modId xmlns:p14="http://schemas.microsoft.com/office/powerpoint/2010/main" val="3332944630"/>
              </p:ext>
            </p:extLst>
          </p:nvPr>
        </p:nvGraphicFramePr>
        <p:xfrm>
          <a:off x="354013" y="1015326"/>
          <a:ext cx="8574834" cy="5458628"/>
        </p:xfrm>
        <a:graphic>
          <a:graphicData uri="http://schemas.openxmlformats.org/drawingml/2006/table">
            <a:tbl>
              <a:tblPr firstRow="1" bandRow="1">
                <a:tableStyleId>{5C22544A-7EE6-4342-B048-85BDC9FD1C3A}</a:tableStyleId>
              </a:tblPr>
              <a:tblGrid>
                <a:gridCol w="1730281">
                  <a:extLst>
                    <a:ext uri="{9D8B030D-6E8A-4147-A177-3AD203B41FA5}">
                      <a16:colId xmlns:a16="http://schemas.microsoft.com/office/drawing/2014/main" val="20000"/>
                    </a:ext>
                  </a:extLst>
                </a:gridCol>
                <a:gridCol w="1156447">
                  <a:extLst>
                    <a:ext uri="{9D8B030D-6E8A-4147-A177-3AD203B41FA5}">
                      <a16:colId xmlns:a16="http://schemas.microsoft.com/office/drawing/2014/main" val="20001"/>
                    </a:ext>
                  </a:extLst>
                </a:gridCol>
                <a:gridCol w="5688106">
                  <a:extLst>
                    <a:ext uri="{9D8B030D-6E8A-4147-A177-3AD203B41FA5}">
                      <a16:colId xmlns:a16="http://schemas.microsoft.com/office/drawing/2014/main" val="20002"/>
                    </a:ext>
                  </a:extLst>
                </a:gridCol>
              </a:tblGrid>
              <a:tr h="817164">
                <a:tc>
                  <a:txBody>
                    <a:bodyPr/>
                    <a:lstStyle/>
                    <a:p>
                      <a:pPr algn="ctr"/>
                      <a:r>
                        <a:rPr lang="en-US" sz="1600" dirty="0" err="1"/>
                        <a:t>Pihak</a:t>
                      </a:r>
                      <a:r>
                        <a:rPr lang="en-US" sz="1600" dirty="0"/>
                        <a:t> yang </a:t>
                      </a:r>
                      <a:r>
                        <a:rPr lang="en-US" sz="1600" dirty="0" err="1"/>
                        <a:t>Berkepentingan</a:t>
                      </a:r>
                      <a:endParaRPr lang="en-US" sz="1600" dirty="0"/>
                    </a:p>
                  </a:txBody>
                  <a:tcPr marL="91447" marR="91447" marT="45727" marB="45727" anchor="ctr"/>
                </a:tc>
                <a:tc>
                  <a:txBody>
                    <a:bodyPr/>
                    <a:lstStyle/>
                    <a:p>
                      <a:pPr algn="ctr"/>
                      <a:r>
                        <a:rPr lang="en-US" sz="1600" dirty="0" err="1"/>
                        <a:t>Kategori</a:t>
                      </a:r>
                      <a:endParaRPr lang="en-US" sz="1600" dirty="0"/>
                    </a:p>
                  </a:txBody>
                  <a:tcPr marL="91447" marR="91447" marT="45727" marB="45727" anchor="ctr"/>
                </a:tc>
                <a:tc>
                  <a:txBody>
                    <a:bodyPr/>
                    <a:lstStyle/>
                    <a:p>
                      <a:pPr algn="ctr"/>
                      <a:r>
                        <a:rPr lang="en-US" sz="1600" dirty="0" err="1"/>
                        <a:t>Kebutuhan</a:t>
                      </a:r>
                      <a:r>
                        <a:rPr lang="en-US" sz="1600" dirty="0"/>
                        <a:t> </a:t>
                      </a:r>
                      <a:r>
                        <a:rPr lang="en-US" sz="1600" dirty="0" err="1"/>
                        <a:t>dan</a:t>
                      </a:r>
                      <a:r>
                        <a:rPr lang="en-US" sz="1600" dirty="0"/>
                        <a:t> </a:t>
                      </a:r>
                      <a:r>
                        <a:rPr lang="en-US" sz="1600" dirty="0" err="1"/>
                        <a:t>Harapan</a:t>
                      </a:r>
                      <a:endParaRPr lang="en-US" sz="1600" dirty="0"/>
                    </a:p>
                  </a:txBody>
                  <a:tcPr marL="91447" marR="91447" marT="45727" marB="45727" anchor="ctr"/>
                </a:tc>
                <a:extLst>
                  <a:ext uri="{0D108BD9-81ED-4DB2-BD59-A6C34878D82A}">
                    <a16:rowId xmlns:a16="http://schemas.microsoft.com/office/drawing/2014/main" val="10000"/>
                  </a:ext>
                </a:extLst>
              </a:tr>
              <a:tr h="812252">
                <a:tc>
                  <a:txBody>
                    <a:bodyPr/>
                    <a:lstStyle/>
                    <a:p>
                      <a:r>
                        <a:rPr lang="en-US" sz="1800" dirty="0" err="1"/>
                        <a:t>Karyawan</a:t>
                      </a:r>
                      <a:endParaRPr lang="en-US" sz="1800" dirty="0"/>
                    </a:p>
                  </a:txBody>
                  <a:tcPr marL="91447" marR="91447" marT="45727" marB="45727" anchor="ctr"/>
                </a:tc>
                <a:tc>
                  <a:txBody>
                    <a:bodyPr/>
                    <a:lstStyle/>
                    <a:p>
                      <a:r>
                        <a:rPr lang="en-US" sz="1800" dirty="0"/>
                        <a:t>Internal</a:t>
                      </a:r>
                    </a:p>
                  </a:txBody>
                  <a:tcPr marL="91447" marR="91447" marT="45727" marB="45727" anchor="ctr"/>
                </a:tc>
                <a:tc>
                  <a:txBody>
                    <a:bodyPr/>
                    <a:lstStyle/>
                    <a:p>
                      <a:pPr marL="0" indent="0">
                        <a:buFont typeface="Arial" panose="020B0604020202020204" pitchFamily="34" charset="0"/>
                        <a:buNone/>
                      </a:pPr>
                      <a:r>
                        <a:rPr lang="en-US" sz="1800" dirty="0" err="1"/>
                        <a:t>Organisasi</a:t>
                      </a:r>
                      <a:r>
                        <a:rPr lang="en-US" sz="1800" dirty="0"/>
                        <a:t> </a:t>
                      </a:r>
                      <a:r>
                        <a:rPr lang="en-US" sz="1800" dirty="0" err="1"/>
                        <a:t>dapat</a:t>
                      </a:r>
                      <a:r>
                        <a:rPr lang="en-US" sz="1800" dirty="0"/>
                        <a:t> </a:t>
                      </a:r>
                      <a:r>
                        <a:rPr lang="en-US" sz="1800" dirty="0" err="1"/>
                        <a:t>menyediakan</a:t>
                      </a:r>
                      <a:r>
                        <a:rPr lang="en-US" sz="1800" dirty="0"/>
                        <a:t> </a:t>
                      </a:r>
                      <a:r>
                        <a:rPr lang="en-US" sz="1800" dirty="0" err="1"/>
                        <a:t>tempat</a:t>
                      </a:r>
                      <a:r>
                        <a:rPr lang="en-US" sz="1800" dirty="0"/>
                        <a:t> </a:t>
                      </a:r>
                      <a:r>
                        <a:rPr lang="en-US" sz="1800" dirty="0" err="1"/>
                        <a:t>kerja</a:t>
                      </a:r>
                      <a:r>
                        <a:rPr lang="en-US" sz="1800" dirty="0"/>
                        <a:t> yang </a:t>
                      </a:r>
                      <a:r>
                        <a:rPr lang="en-US" sz="1800" dirty="0" err="1"/>
                        <a:t>aman</a:t>
                      </a:r>
                      <a:r>
                        <a:rPr lang="en-US" sz="1800" dirty="0"/>
                        <a:t> </a:t>
                      </a:r>
                      <a:r>
                        <a:rPr lang="en-US" sz="1800" dirty="0" err="1"/>
                        <a:t>dan</a:t>
                      </a:r>
                      <a:r>
                        <a:rPr lang="en-US" sz="1800" dirty="0"/>
                        <a:t> </a:t>
                      </a:r>
                      <a:r>
                        <a:rPr lang="en-US" sz="1800" dirty="0" err="1"/>
                        <a:t>sehat</a:t>
                      </a:r>
                      <a:r>
                        <a:rPr lang="en-US" sz="1800" dirty="0"/>
                        <a:t>. APD,</a:t>
                      </a:r>
                      <a:r>
                        <a:rPr lang="en-US" sz="1800" baseline="0" dirty="0"/>
                        <a:t> </a:t>
                      </a:r>
                      <a:r>
                        <a:rPr lang="en-US" sz="1800" baseline="0" dirty="0" err="1"/>
                        <a:t>Peralatan</a:t>
                      </a:r>
                      <a:r>
                        <a:rPr lang="en-US" sz="1800" baseline="0" dirty="0"/>
                        <a:t> </a:t>
                      </a:r>
                      <a:r>
                        <a:rPr lang="en-US" sz="1800" i="1" baseline="0" dirty="0"/>
                        <a:t>safety</a:t>
                      </a:r>
                      <a:r>
                        <a:rPr lang="en-US" sz="1800" i="0" baseline="0" dirty="0"/>
                        <a:t>, SOP </a:t>
                      </a:r>
                      <a:r>
                        <a:rPr lang="en-US" sz="1800" i="0" baseline="0" dirty="0" err="1"/>
                        <a:t>tersedia</a:t>
                      </a:r>
                      <a:endParaRPr lang="en-US" sz="1800" dirty="0"/>
                    </a:p>
                  </a:txBody>
                  <a:tcPr marL="91447" marR="91447" marT="45727" marB="45727" anchor="ctr"/>
                </a:tc>
                <a:extLst>
                  <a:ext uri="{0D108BD9-81ED-4DB2-BD59-A6C34878D82A}">
                    <a16:rowId xmlns:a16="http://schemas.microsoft.com/office/drawing/2014/main" val="10001"/>
                  </a:ext>
                </a:extLst>
              </a:tr>
              <a:tr h="812252">
                <a:tc>
                  <a:txBody>
                    <a:bodyPr/>
                    <a:lstStyle/>
                    <a:p>
                      <a:r>
                        <a:rPr lang="en-US" sz="1800" dirty="0" err="1"/>
                        <a:t>Pemilik</a:t>
                      </a:r>
                      <a:r>
                        <a:rPr lang="en-US" sz="1800" dirty="0"/>
                        <a:t> </a:t>
                      </a:r>
                      <a:r>
                        <a:rPr lang="en-US" sz="1800" dirty="0" err="1"/>
                        <a:t>saham</a:t>
                      </a:r>
                      <a:endParaRPr lang="en-US" sz="1800" dirty="0"/>
                    </a:p>
                  </a:txBody>
                  <a:tcPr marL="91447" marR="91447" marT="45727" marB="45727" anchor="ctr"/>
                </a:tc>
                <a:tc>
                  <a:txBody>
                    <a:bodyPr/>
                    <a:lstStyle/>
                    <a:p>
                      <a:r>
                        <a:rPr lang="en-US" sz="1800" dirty="0" err="1"/>
                        <a:t>Eksternal</a:t>
                      </a:r>
                      <a:endParaRPr lang="en-US" sz="1800" dirty="0"/>
                    </a:p>
                  </a:txBody>
                  <a:tcPr marL="91447" marR="91447" marT="45727" marB="45727" anchor="ctr"/>
                </a:tc>
                <a:tc>
                  <a:txBody>
                    <a:bodyPr/>
                    <a:lstStyle/>
                    <a:p>
                      <a:r>
                        <a:rPr lang="en-US" sz="1800" i="0" dirty="0" err="1"/>
                        <a:t>Organisasi</a:t>
                      </a:r>
                      <a:r>
                        <a:rPr lang="en-US" sz="1800" i="0" dirty="0"/>
                        <a:t> </a:t>
                      </a:r>
                      <a:r>
                        <a:rPr lang="en-US" sz="1800" i="0" dirty="0" err="1"/>
                        <a:t>melaksanakan</a:t>
                      </a:r>
                      <a:r>
                        <a:rPr lang="en-US" sz="1800" i="0" dirty="0"/>
                        <a:t> </a:t>
                      </a:r>
                      <a:r>
                        <a:rPr lang="en-US" sz="1800" i="0" dirty="0" err="1"/>
                        <a:t>operasional</a:t>
                      </a:r>
                      <a:r>
                        <a:rPr lang="en-US" sz="1800" i="0" dirty="0"/>
                        <a:t> </a:t>
                      </a:r>
                      <a:r>
                        <a:rPr lang="en-US" sz="1800" i="0" dirty="0" err="1"/>
                        <a:t>dengan</a:t>
                      </a:r>
                      <a:r>
                        <a:rPr lang="en-US" sz="1800" i="0" dirty="0"/>
                        <a:t> </a:t>
                      </a:r>
                      <a:r>
                        <a:rPr lang="en-US" sz="1800" i="0" dirty="0" err="1"/>
                        <a:t>aman</a:t>
                      </a:r>
                      <a:r>
                        <a:rPr lang="en-US" sz="1800" i="0" dirty="0"/>
                        <a:t> </a:t>
                      </a:r>
                      <a:r>
                        <a:rPr lang="en-US" sz="1800" i="0" dirty="0" err="1"/>
                        <a:t>tanpa</a:t>
                      </a:r>
                      <a:r>
                        <a:rPr lang="en-US" sz="1800" i="0" dirty="0"/>
                        <a:t> </a:t>
                      </a:r>
                      <a:r>
                        <a:rPr lang="en-US" sz="1800" i="0" dirty="0" err="1"/>
                        <a:t>insiden</a:t>
                      </a:r>
                      <a:r>
                        <a:rPr lang="en-US" sz="1800" i="0" dirty="0"/>
                        <a:t> </a:t>
                      </a:r>
                      <a:r>
                        <a:rPr lang="en-US" sz="1800" i="0" dirty="0" err="1"/>
                        <a:t>dan</a:t>
                      </a:r>
                      <a:r>
                        <a:rPr lang="en-US" sz="1800" i="0" baseline="0" dirty="0"/>
                        <a:t> </a:t>
                      </a:r>
                      <a:r>
                        <a:rPr lang="en-US" sz="1800" i="0" baseline="0" dirty="0" err="1"/>
                        <a:t>menyebabkan</a:t>
                      </a:r>
                      <a:r>
                        <a:rPr lang="en-US" sz="1800" i="0" baseline="0" dirty="0"/>
                        <a:t> </a:t>
                      </a:r>
                      <a:r>
                        <a:rPr lang="en-US" sz="1800" i="0" baseline="0" dirty="0" err="1"/>
                        <a:t>kerugian</a:t>
                      </a:r>
                      <a:endParaRPr lang="en-US" sz="1800" i="0" dirty="0"/>
                    </a:p>
                  </a:txBody>
                  <a:tcPr marL="91447" marR="91447" marT="45727" marB="45727" anchor="ctr"/>
                </a:tc>
                <a:extLst>
                  <a:ext uri="{0D108BD9-81ED-4DB2-BD59-A6C34878D82A}">
                    <a16:rowId xmlns:a16="http://schemas.microsoft.com/office/drawing/2014/main" val="10002"/>
                  </a:ext>
                </a:extLst>
              </a:tr>
              <a:tr h="812252">
                <a:tc>
                  <a:txBody>
                    <a:bodyPr/>
                    <a:lstStyle/>
                    <a:p>
                      <a:r>
                        <a:rPr lang="en-US" sz="1800" dirty="0" err="1"/>
                        <a:t>Pelanggan</a:t>
                      </a:r>
                      <a:endParaRPr lang="en-US" sz="1800" dirty="0"/>
                    </a:p>
                  </a:txBody>
                  <a:tcPr marL="91447" marR="91447" marT="45727" marB="45727" anchor="ctr"/>
                </a:tc>
                <a:tc>
                  <a:txBody>
                    <a:bodyPr/>
                    <a:lstStyle/>
                    <a:p>
                      <a:r>
                        <a:rPr lang="en-US" sz="1800" dirty="0" err="1"/>
                        <a:t>Eksternal</a:t>
                      </a:r>
                      <a:endParaRPr lang="en-US" sz="1800" dirty="0"/>
                    </a:p>
                  </a:txBody>
                  <a:tcPr marL="91447" marR="91447" marT="45727" marB="45727" anchor="ctr"/>
                </a:tc>
                <a:tc>
                  <a:txBody>
                    <a:bodyPr/>
                    <a:lstStyle/>
                    <a:p>
                      <a:r>
                        <a:rPr lang="en-US" sz="1800" dirty="0" err="1"/>
                        <a:t>Organisasi</a:t>
                      </a:r>
                      <a:r>
                        <a:rPr lang="en-US" sz="1800" dirty="0"/>
                        <a:t> </a:t>
                      </a:r>
                      <a:r>
                        <a:rPr lang="en-US" sz="1800" dirty="0" err="1"/>
                        <a:t>dapat</a:t>
                      </a:r>
                      <a:r>
                        <a:rPr lang="en-US" sz="1800" dirty="0"/>
                        <a:t> </a:t>
                      </a:r>
                      <a:r>
                        <a:rPr lang="en-US" sz="1800" dirty="0" err="1"/>
                        <a:t>memberikan</a:t>
                      </a:r>
                      <a:r>
                        <a:rPr lang="en-US" sz="1800" baseline="0" dirty="0"/>
                        <a:t> </a:t>
                      </a:r>
                      <a:r>
                        <a:rPr lang="en-US" sz="1800" baseline="0" dirty="0" err="1"/>
                        <a:t>produk</a:t>
                      </a:r>
                      <a:r>
                        <a:rPr lang="en-US" sz="1800" baseline="0" dirty="0"/>
                        <a:t> </a:t>
                      </a:r>
                      <a:r>
                        <a:rPr lang="en-US" sz="1800" baseline="0" dirty="0" err="1"/>
                        <a:t>dan</a:t>
                      </a:r>
                      <a:r>
                        <a:rPr lang="en-US" sz="1800" baseline="0" dirty="0"/>
                        <a:t> </a:t>
                      </a:r>
                      <a:r>
                        <a:rPr lang="en-US" sz="1800" baseline="0" dirty="0" err="1"/>
                        <a:t>jasa</a:t>
                      </a:r>
                      <a:r>
                        <a:rPr lang="en-US" sz="1800" baseline="0" dirty="0"/>
                        <a:t> </a:t>
                      </a:r>
                      <a:r>
                        <a:rPr lang="en-US" sz="1800" baseline="0" dirty="0" err="1"/>
                        <a:t>tanpa</a:t>
                      </a:r>
                      <a:r>
                        <a:rPr lang="en-US" sz="1800" baseline="0" dirty="0"/>
                        <a:t> </a:t>
                      </a:r>
                      <a:r>
                        <a:rPr lang="en-US" sz="1800" baseline="0" dirty="0" err="1"/>
                        <a:t>ada</a:t>
                      </a:r>
                      <a:r>
                        <a:rPr lang="en-US" sz="1800" baseline="0" dirty="0"/>
                        <a:t> </a:t>
                      </a:r>
                      <a:r>
                        <a:rPr lang="en-US" sz="1800" baseline="0" dirty="0" err="1"/>
                        <a:t>hambatan</a:t>
                      </a:r>
                      <a:r>
                        <a:rPr lang="en-US" sz="1800" baseline="0" dirty="0"/>
                        <a:t> </a:t>
                      </a:r>
                      <a:r>
                        <a:rPr lang="en-US" sz="1800" baseline="0" dirty="0" err="1"/>
                        <a:t>dan</a:t>
                      </a:r>
                      <a:r>
                        <a:rPr lang="en-US" sz="1800" baseline="0" dirty="0"/>
                        <a:t> </a:t>
                      </a:r>
                      <a:r>
                        <a:rPr lang="en-US" sz="1800" baseline="0" dirty="0" err="1"/>
                        <a:t>ramah</a:t>
                      </a:r>
                      <a:r>
                        <a:rPr lang="en-US" sz="1800" baseline="0" dirty="0"/>
                        <a:t> </a:t>
                      </a:r>
                      <a:r>
                        <a:rPr lang="en-US" sz="1800" baseline="0" dirty="0" err="1"/>
                        <a:t>lingkungan</a:t>
                      </a:r>
                      <a:endParaRPr lang="en-US" sz="1800" dirty="0"/>
                    </a:p>
                  </a:txBody>
                  <a:tcPr marL="91447" marR="91447" marT="45727" marB="45727" anchor="ctr"/>
                </a:tc>
                <a:extLst>
                  <a:ext uri="{0D108BD9-81ED-4DB2-BD59-A6C34878D82A}">
                    <a16:rowId xmlns:a16="http://schemas.microsoft.com/office/drawing/2014/main" val="10003"/>
                  </a:ext>
                </a:extLst>
              </a:tr>
              <a:tr h="464152">
                <a:tc>
                  <a:txBody>
                    <a:bodyPr/>
                    <a:lstStyle/>
                    <a:p>
                      <a:r>
                        <a:rPr lang="en-US" sz="1800" dirty="0" err="1"/>
                        <a:t>Pemerintah</a:t>
                      </a:r>
                      <a:endParaRPr lang="en-US" sz="1800" dirty="0"/>
                    </a:p>
                  </a:txBody>
                  <a:tcPr marL="91447" marR="91447" marT="45727" marB="45727" anchor="ctr"/>
                </a:tc>
                <a:tc>
                  <a:txBody>
                    <a:bodyPr/>
                    <a:lstStyle/>
                    <a:p>
                      <a:r>
                        <a:rPr lang="en-US" sz="1800" dirty="0" err="1"/>
                        <a:t>Eksternal</a:t>
                      </a:r>
                      <a:endParaRPr lang="en-US" sz="1800" dirty="0"/>
                    </a:p>
                  </a:txBody>
                  <a:tcPr marL="91447" marR="91447" marT="45727" marB="45727" anchor="ctr"/>
                </a:tc>
                <a:tc>
                  <a:txBody>
                    <a:bodyPr/>
                    <a:lstStyle/>
                    <a:p>
                      <a:r>
                        <a:rPr lang="en-US" sz="1800" dirty="0" err="1"/>
                        <a:t>Organisasi</a:t>
                      </a:r>
                      <a:r>
                        <a:rPr lang="en-US" sz="1800" dirty="0"/>
                        <a:t> </a:t>
                      </a:r>
                      <a:r>
                        <a:rPr lang="en-US" sz="1800" dirty="0" err="1"/>
                        <a:t>mematuhi</a:t>
                      </a:r>
                      <a:r>
                        <a:rPr lang="en-US" sz="1800" dirty="0"/>
                        <a:t> </a:t>
                      </a:r>
                      <a:r>
                        <a:rPr lang="en-US" sz="1800" dirty="0" err="1"/>
                        <a:t>peraturan</a:t>
                      </a:r>
                      <a:r>
                        <a:rPr lang="en-US" sz="1800" dirty="0"/>
                        <a:t> </a:t>
                      </a:r>
                      <a:r>
                        <a:rPr lang="en-US" sz="1800" dirty="0" err="1"/>
                        <a:t>perundangan</a:t>
                      </a:r>
                      <a:r>
                        <a:rPr lang="en-US" sz="1800" dirty="0"/>
                        <a:t> yang </a:t>
                      </a:r>
                      <a:r>
                        <a:rPr lang="en-US" sz="1800" dirty="0" err="1"/>
                        <a:t>berlaku</a:t>
                      </a:r>
                      <a:endParaRPr lang="en-US" sz="1800" dirty="0"/>
                    </a:p>
                  </a:txBody>
                  <a:tcPr marL="91447" marR="91447" marT="45727" marB="45727" anchor="ctr"/>
                </a:tc>
                <a:extLst>
                  <a:ext uri="{0D108BD9-81ED-4DB2-BD59-A6C34878D82A}">
                    <a16:rowId xmlns:a16="http://schemas.microsoft.com/office/drawing/2014/main" val="10004"/>
                  </a:ext>
                </a:extLst>
              </a:tr>
              <a:tr h="464152">
                <a:tc>
                  <a:txBody>
                    <a:bodyPr/>
                    <a:lstStyle/>
                    <a:p>
                      <a:r>
                        <a:rPr lang="en-US" sz="1800" dirty="0" err="1"/>
                        <a:t>Kontraktor</a:t>
                      </a:r>
                      <a:endParaRPr lang="en-US" sz="1800" dirty="0"/>
                    </a:p>
                  </a:txBody>
                  <a:tcPr marL="91447" marR="91447" marT="45727" marB="45727" anchor="ctr"/>
                </a:tc>
                <a:tc>
                  <a:txBody>
                    <a:bodyPr/>
                    <a:lstStyle/>
                    <a:p>
                      <a:r>
                        <a:rPr lang="en-US" sz="1800" dirty="0"/>
                        <a:t>Internal</a:t>
                      </a:r>
                    </a:p>
                  </a:txBody>
                  <a:tcPr marL="91447" marR="91447" marT="45727" marB="45727" anchor="ctr"/>
                </a:tc>
                <a:tc>
                  <a:txBody>
                    <a:bodyPr/>
                    <a:lstStyle/>
                    <a:p>
                      <a:r>
                        <a:rPr lang="en-US" sz="1800" dirty="0" err="1"/>
                        <a:t>Pihak</a:t>
                      </a:r>
                      <a:r>
                        <a:rPr lang="en-US" sz="1800" baseline="0" dirty="0"/>
                        <a:t> </a:t>
                      </a:r>
                      <a:r>
                        <a:rPr lang="en-US" sz="1800" baseline="0" dirty="0" err="1"/>
                        <a:t>kontraktor</a:t>
                      </a:r>
                      <a:r>
                        <a:rPr lang="en-US" sz="1800" baseline="0" dirty="0"/>
                        <a:t> </a:t>
                      </a:r>
                      <a:r>
                        <a:rPr lang="en-US" sz="1800" baseline="0" dirty="0" err="1"/>
                        <a:t>dapat</a:t>
                      </a:r>
                      <a:r>
                        <a:rPr lang="en-US" sz="1800" baseline="0" dirty="0"/>
                        <a:t> </a:t>
                      </a:r>
                      <a:r>
                        <a:rPr lang="en-US" sz="1800" baseline="0" dirty="0" err="1"/>
                        <a:t>dibimbing</a:t>
                      </a:r>
                      <a:r>
                        <a:rPr lang="en-US" sz="1800" baseline="0" dirty="0"/>
                        <a:t> </a:t>
                      </a:r>
                      <a:r>
                        <a:rPr lang="en-US" sz="1800" baseline="0" dirty="0" err="1"/>
                        <a:t>dalam</a:t>
                      </a:r>
                      <a:r>
                        <a:rPr lang="en-US" sz="1800" baseline="0" dirty="0"/>
                        <a:t> </a:t>
                      </a:r>
                      <a:r>
                        <a:rPr lang="en-US" sz="1800" baseline="0" dirty="0" err="1"/>
                        <a:t>penerapan</a:t>
                      </a:r>
                      <a:r>
                        <a:rPr lang="en-US" sz="1800" baseline="0" dirty="0"/>
                        <a:t> K3</a:t>
                      </a:r>
                      <a:endParaRPr lang="en-US" sz="1800" dirty="0"/>
                    </a:p>
                  </a:txBody>
                  <a:tcPr marL="91447" marR="91447" marT="45727" marB="45727" anchor="ctr"/>
                </a:tc>
                <a:extLst>
                  <a:ext uri="{0D108BD9-81ED-4DB2-BD59-A6C34878D82A}">
                    <a16:rowId xmlns:a16="http://schemas.microsoft.com/office/drawing/2014/main" val="10005"/>
                  </a:ext>
                </a:extLst>
              </a:tr>
              <a:tr h="464152">
                <a:tc>
                  <a:txBody>
                    <a:bodyPr/>
                    <a:lstStyle/>
                    <a:p>
                      <a:r>
                        <a:rPr lang="en-US" sz="1800" dirty="0"/>
                        <a:t>Outsourcing</a:t>
                      </a:r>
                    </a:p>
                  </a:txBody>
                  <a:tcPr marL="91447" marR="91447" marT="45727" marB="45727" anchor="ctr"/>
                </a:tc>
                <a:tc>
                  <a:txBody>
                    <a:bodyPr/>
                    <a:lstStyle/>
                    <a:p>
                      <a:r>
                        <a:rPr lang="en-US" sz="1800" dirty="0"/>
                        <a:t>Internal</a:t>
                      </a:r>
                    </a:p>
                  </a:txBody>
                  <a:tcPr marL="91447" marR="91447" marT="45727" marB="45727" anchor="ctr"/>
                </a:tc>
                <a:tc>
                  <a:txBody>
                    <a:bodyPr/>
                    <a:lstStyle/>
                    <a:p>
                      <a:r>
                        <a:rPr lang="en-US" sz="1800" dirty="0" err="1"/>
                        <a:t>Pihak</a:t>
                      </a:r>
                      <a:r>
                        <a:rPr lang="en-US" sz="1800" dirty="0"/>
                        <a:t> outsourcing</a:t>
                      </a:r>
                      <a:r>
                        <a:rPr lang="en-US" sz="1800" baseline="0" dirty="0"/>
                        <a:t> </a:t>
                      </a:r>
                      <a:r>
                        <a:rPr lang="en-US" sz="1800" baseline="0" dirty="0" err="1"/>
                        <a:t>dapat</a:t>
                      </a:r>
                      <a:r>
                        <a:rPr lang="en-US" sz="1800" baseline="0" dirty="0"/>
                        <a:t> </a:t>
                      </a:r>
                      <a:r>
                        <a:rPr lang="en-US" sz="1800" baseline="0" dirty="0" err="1"/>
                        <a:t>dilibatkan</a:t>
                      </a:r>
                      <a:r>
                        <a:rPr lang="en-US" sz="1800" baseline="0" dirty="0"/>
                        <a:t> </a:t>
                      </a:r>
                      <a:r>
                        <a:rPr lang="en-US" sz="1800" baseline="0" dirty="0" err="1"/>
                        <a:t>dalam</a:t>
                      </a:r>
                      <a:r>
                        <a:rPr lang="en-US" sz="1800" baseline="0" dirty="0"/>
                        <a:t> </a:t>
                      </a:r>
                      <a:r>
                        <a:rPr lang="en-US" sz="1800" baseline="0" dirty="0" err="1"/>
                        <a:t>penerapan</a:t>
                      </a:r>
                      <a:r>
                        <a:rPr lang="en-US" sz="1800" baseline="0" dirty="0"/>
                        <a:t> K3</a:t>
                      </a:r>
                      <a:endParaRPr lang="en-US" sz="1800" dirty="0"/>
                    </a:p>
                  </a:txBody>
                  <a:tcPr marL="91447" marR="91447" marT="45727" marB="45727" anchor="ctr"/>
                </a:tc>
                <a:extLst>
                  <a:ext uri="{0D108BD9-81ED-4DB2-BD59-A6C34878D82A}">
                    <a16:rowId xmlns:a16="http://schemas.microsoft.com/office/drawing/2014/main" val="10006"/>
                  </a:ext>
                </a:extLst>
              </a:tr>
              <a:tr h="812252">
                <a:tc>
                  <a:txBody>
                    <a:bodyPr/>
                    <a:lstStyle/>
                    <a:p>
                      <a:r>
                        <a:rPr lang="en-US" sz="1800" dirty="0" err="1"/>
                        <a:t>Masyarakat</a:t>
                      </a:r>
                      <a:endParaRPr lang="en-US" sz="1800" dirty="0"/>
                    </a:p>
                  </a:txBody>
                  <a:tcPr marL="91447" marR="91447" marT="45727" marB="45727" anchor="ctr"/>
                </a:tc>
                <a:tc>
                  <a:txBody>
                    <a:bodyPr/>
                    <a:lstStyle/>
                    <a:p>
                      <a:r>
                        <a:rPr lang="en-US" sz="1800" dirty="0" err="1"/>
                        <a:t>Eksternal</a:t>
                      </a:r>
                      <a:endParaRPr lang="en-US" sz="1800" dirty="0"/>
                    </a:p>
                  </a:txBody>
                  <a:tcPr marL="91447" marR="91447" marT="45727" marB="45727" anchor="ctr"/>
                </a:tc>
                <a:tc>
                  <a:txBody>
                    <a:bodyPr/>
                    <a:lstStyle/>
                    <a:p>
                      <a:r>
                        <a:rPr lang="en-US" sz="1800" dirty="0"/>
                        <a:t>Perusahaan </a:t>
                      </a:r>
                      <a:r>
                        <a:rPr lang="en-US" sz="1800" dirty="0" err="1"/>
                        <a:t>tidak</a:t>
                      </a:r>
                      <a:r>
                        <a:rPr lang="en-US" sz="1800" dirty="0"/>
                        <a:t> </a:t>
                      </a:r>
                      <a:r>
                        <a:rPr lang="en-US" sz="1800" dirty="0" err="1"/>
                        <a:t>memberikan</a:t>
                      </a:r>
                      <a:r>
                        <a:rPr lang="en-US" sz="1800" dirty="0"/>
                        <a:t> </a:t>
                      </a:r>
                      <a:r>
                        <a:rPr lang="en-US" sz="1800" dirty="0" err="1"/>
                        <a:t>dampak</a:t>
                      </a:r>
                      <a:r>
                        <a:rPr lang="en-US" sz="1800" dirty="0"/>
                        <a:t> </a:t>
                      </a:r>
                      <a:r>
                        <a:rPr lang="en-US" sz="1800" dirty="0" err="1"/>
                        <a:t>negatif</a:t>
                      </a:r>
                      <a:r>
                        <a:rPr lang="en-US" sz="1800" baseline="0" dirty="0"/>
                        <a:t> </a:t>
                      </a:r>
                      <a:r>
                        <a:rPr lang="en-US" sz="1800" baseline="0" dirty="0" err="1"/>
                        <a:t>ke</a:t>
                      </a:r>
                      <a:r>
                        <a:rPr lang="en-US" sz="1800" baseline="0" dirty="0"/>
                        <a:t> </a:t>
                      </a:r>
                      <a:r>
                        <a:rPr lang="en-US" sz="1800" baseline="0" dirty="0" err="1"/>
                        <a:t>masyarakat</a:t>
                      </a:r>
                      <a:r>
                        <a:rPr lang="en-US" sz="1800" baseline="0" dirty="0"/>
                        <a:t> </a:t>
                      </a:r>
                      <a:r>
                        <a:rPr lang="en-US" sz="1800" baseline="0" dirty="0" err="1"/>
                        <a:t>sekitar</a:t>
                      </a:r>
                      <a:r>
                        <a:rPr lang="en-US" sz="1800" baseline="0" dirty="0"/>
                        <a:t> (</a:t>
                      </a:r>
                      <a:r>
                        <a:rPr lang="en-US" sz="1800" baseline="0" dirty="0" err="1"/>
                        <a:t>kebakaran</a:t>
                      </a:r>
                      <a:r>
                        <a:rPr lang="en-US" sz="1800" baseline="0" dirty="0"/>
                        <a:t>, </a:t>
                      </a:r>
                      <a:r>
                        <a:rPr lang="en-US" sz="1800" baseline="0" dirty="0" err="1"/>
                        <a:t>keracunan</a:t>
                      </a:r>
                      <a:r>
                        <a:rPr lang="en-US" sz="1800" baseline="0" dirty="0"/>
                        <a:t> gas, </a:t>
                      </a:r>
                      <a:r>
                        <a:rPr lang="en-US" sz="1800" baseline="0" dirty="0" err="1"/>
                        <a:t>limbah</a:t>
                      </a:r>
                      <a:r>
                        <a:rPr lang="en-US" sz="1800" baseline="0" dirty="0"/>
                        <a:t>, </a:t>
                      </a:r>
                      <a:r>
                        <a:rPr lang="en-US" sz="1800" baseline="0" dirty="0" err="1"/>
                        <a:t>dll</a:t>
                      </a:r>
                      <a:r>
                        <a:rPr lang="en-US" sz="1800" baseline="0" dirty="0"/>
                        <a:t>)</a:t>
                      </a:r>
                      <a:endParaRPr lang="en-US" sz="1800" dirty="0"/>
                    </a:p>
                  </a:txBody>
                  <a:tcPr marL="91447" marR="91447" marT="45727" marB="45727" anchor="ctr"/>
                </a:tc>
                <a:extLst>
                  <a:ext uri="{0D108BD9-81ED-4DB2-BD59-A6C34878D82A}">
                    <a16:rowId xmlns:a16="http://schemas.microsoft.com/office/drawing/2014/main" val="10007"/>
                  </a:ext>
                </a:extLst>
              </a:tr>
            </a:tbl>
          </a:graphicData>
        </a:graphic>
      </p:graphicFrame>
      <p:sp>
        <p:nvSpPr>
          <p:cNvPr id="5" name="Slide Number Placeholder 4">
            <a:extLst>
              <a:ext uri="{FF2B5EF4-FFF2-40B4-BE49-F238E27FC236}">
                <a16:creationId xmlns:a16="http://schemas.microsoft.com/office/drawing/2014/main" id="{439A1AE2-BD4F-4D36-93AE-8B05E8D20FCA}"/>
              </a:ext>
            </a:extLst>
          </p:cNvPr>
          <p:cNvSpPr>
            <a:spLocks noGrp="1"/>
          </p:cNvSpPr>
          <p:nvPr>
            <p:ph type="sldNum" sz="quarter" idx="12"/>
          </p:nvPr>
        </p:nvSpPr>
        <p:spPr/>
        <p:txBody>
          <a:bodyPr/>
          <a:lstStyle/>
          <a:p>
            <a:pPr>
              <a:defRPr/>
            </a:pPr>
            <a:fld id="{76B483EA-79FC-4CFB-9D49-A6CB5216843E}" type="slidenum">
              <a:rPr lang="en-US" smtClean="0"/>
              <a:pPr>
                <a:defRPr/>
              </a:pPr>
              <a:t>17</a:t>
            </a:fld>
            <a:endParaRPr lang="en-US"/>
          </a:p>
        </p:txBody>
      </p:sp>
      <p:sp>
        <p:nvSpPr>
          <p:cNvPr id="4" name="Footer Placeholder 3">
            <a:extLst>
              <a:ext uri="{FF2B5EF4-FFF2-40B4-BE49-F238E27FC236}">
                <a16:creationId xmlns:a16="http://schemas.microsoft.com/office/drawing/2014/main" id="{204B5661-580E-4C47-AAC5-46D1AB49CB23}"/>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057769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0544" y="573202"/>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2" name="Content Placeholder 1"/>
          <p:cNvSpPr>
            <a:spLocks noGrp="1"/>
          </p:cNvSpPr>
          <p:nvPr>
            <p:ph idx="1"/>
          </p:nvPr>
        </p:nvSpPr>
        <p:spPr>
          <a:xfrm>
            <a:off x="3367474" y="2215289"/>
            <a:ext cx="5485257" cy="4016620"/>
          </a:xfrm>
        </p:spPr>
        <p:txBody>
          <a:bodyPr>
            <a:normAutofit/>
          </a:bodyPr>
          <a:lstStyle/>
          <a:p>
            <a:pPr marL="0" indent="0">
              <a:buNone/>
            </a:pPr>
            <a:r>
              <a:rPr lang="en-US" dirty="0" err="1"/>
              <a:t>Definisi</a:t>
            </a:r>
            <a:r>
              <a:rPr lang="en-US" dirty="0"/>
              <a:t> </a:t>
            </a:r>
            <a:r>
              <a:rPr lang="en-US" dirty="0" err="1"/>
              <a:t>berdasarkan</a:t>
            </a:r>
            <a:r>
              <a:rPr lang="en-US" dirty="0"/>
              <a:t> ISO 31000</a:t>
            </a:r>
          </a:p>
          <a:p>
            <a:pPr marL="0" lvl="1" indent="0">
              <a:buNone/>
            </a:pPr>
            <a:endParaRPr lang="en-US" sz="1846" i="1" dirty="0"/>
          </a:p>
          <a:p>
            <a:pPr marL="0" lvl="1" indent="0">
              <a:buNone/>
            </a:pPr>
            <a:r>
              <a:rPr lang="en-US" sz="1846" i="1" dirty="0"/>
              <a:t>“Risk is all about </a:t>
            </a:r>
            <a:r>
              <a:rPr lang="en-US" sz="1846" i="1" u="sng" dirty="0"/>
              <a:t>uncertainty</a:t>
            </a:r>
            <a:r>
              <a:rPr lang="en-US" sz="1846" i="1" dirty="0"/>
              <a:t>, or more importantly, the </a:t>
            </a:r>
            <a:r>
              <a:rPr lang="en-US" sz="1846" i="1" u="sng" dirty="0"/>
              <a:t>effect of uncertainty on the achievement of objectives</a:t>
            </a:r>
            <a:r>
              <a:rPr lang="en-US" sz="1846" i="1" dirty="0"/>
              <a:t>. </a:t>
            </a:r>
          </a:p>
          <a:p>
            <a:pPr marL="0" lvl="1" indent="0">
              <a:spcBef>
                <a:spcPts val="1108"/>
              </a:spcBef>
              <a:buNone/>
            </a:pPr>
            <a:endParaRPr lang="en-US" sz="1846" i="1" dirty="0"/>
          </a:p>
          <a:p>
            <a:pPr marL="0" lvl="1" indent="0">
              <a:spcBef>
                <a:spcPts val="1108"/>
              </a:spcBef>
              <a:buNone/>
            </a:pPr>
            <a:r>
              <a:rPr lang="en-US" sz="1846" i="1" dirty="0"/>
              <a:t>This is where ISO 31000 is clearly different from existing guidelines in that </a:t>
            </a:r>
            <a:r>
              <a:rPr lang="en-US" sz="1846" b="1" i="1" dirty="0"/>
              <a:t>the emphasis is shifted from something happening – the event – to the effect on objectives</a:t>
            </a:r>
          </a:p>
        </p:txBody>
      </p:sp>
      <p:sp>
        <p:nvSpPr>
          <p:cNvPr id="7" name="Text Box 6"/>
          <p:cNvSpPr txBox="1">
            <a:spLocks noChangeArrowheads="1"/>
          </p:cNvSpPr>
          <p:nvPr/>
        </p:nvSpPr>
        <p:spPr bwMode="auto">
          <a:xfrm>
            <a:off x="4179169" y="5159343"/>
            <a:ext cx="4343399" cy="43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buSzPct val="85000"/>
            </a:pPr>
            <a:r>
              <a:rPr lang="en-US" sz="1108" i="1" dirty="0">
                <a:latin typeface="+mn-lt"/>
                <a:ea typeface="Helvetica Neue Light" pitchFamily="2" charset="2"/>
                <a:cs typeface="Helvetica Neue Light" pitchFamily="2" charset="2"/>
              </a:rPr>
              <a:t>Source: Kevin W. Knight, AM, Chair of the ISO 31000 working group</a:t>
            </a:r>
          </a:p>
          <a:p>
            <a:pPr algn="r" eaLnBrk="1" hangingPunct="1"/>
            <a:r>
              <a:rPr lang="en-US" sz="1108" i="1" dirty="0">
                <a:latin typeface="+mn-lt"/>
                <a:ea typeface="Helvetica Neue Light" pitchFamily="2" charset="2"/>
                <a:cs typeface="Helvetica Neue Light" pitchFamily="2" charset="2"/>
              </a:rPr>
              <a:t>&amp; Chair of ISO 31004 project committee ,ISO Focus, June 2009</a:t>
            </a:r>
          </a:p>
        </p:txBody>
      </p:sp>
      <p:pic>
        <p:nvPicPr>
          <p:cNvPr id="6" name="Picture 5">
            <a:extLst>
              <a:ext uri="{FF2B5EF4-FFF2-40B4-BE49-F238E27FC236}">
                <a16:creationId xmlns:a16="http://schemas.microsoft.com/office/drawing/2014/main" id="{ED1808F2-E883-4456-A845-61C63CCF20AF}"/>
              </a:ext>
            </a:extLst>
          </p:cNvPr>
          <p:cNvPicPr>
            <a:picLocks noChangeAspect="1"/>
          </p:cNvPicPr>
          <p:nvPr/>
        </p:nvPicPr>
        <p:blipFill rotWithShape="1">
          <a:blip r:embed="rId2"/>
          <a:srcRect r="52634" b="30992"/>
          <a:stretch/>
        </p:blipFill>
        <p:spPr>
          <a:xfrm>
            <a:off x="308754" y="0"/>
            <a:ext cx="2607433" cy="4736592"/>
          </a:xfrm>
          <a:prstGeom prst="rect">
            <a:avLst/>
          </a:prstGeom>
        </p:spPr>
      </p:pic>
      <p:sp>
        <p:nvSpPr>
          <p:cNvPr id="5" name="Slide Number Placeholder 4">
            <a:extLst>
              <a:ext uri="{FF2B5EF4-FFF2-40B4-BE49-F238E27FC236}">
                <a16:creationId xmlns:a16="http://schemas.microsoft.com/office/drawing/2014/main" id="{D3935E14-B491-4107-859F-D7F670A6FD12}"/>
              </a:ext>
            </a:extLst>
          </p:cNvPr>
          <p:cNvSpPr>
            <a:spLocks noGrp="1"/>
          </p:cNvSpPr>
          <p:nvPr>
            <p:ph type="sldNum" sz="quarter" idx="12"/>
          </p:nvPr>
        </p:nvSpPr>
        <p:spPr/>
        <p:txBody>
          <a:bodyPr/>
          <a:lstStyle/>
          <a:p>
            <a:pPr>
              <a:defRPr/>
            </a:pPr>
            <a:fld id="{76B483EA-79FC-4CFB-9D49-A6CB5216843E}" type="slidenum">
              <a:rPr lang="en-US" smtClean="0"/>
              <a:pPr>
                <a:defRPr/>
              </a:pPr>
              <a:t>18</a:t>
            </a:fld>
            <a:endParaRPr lang="en-US"/>
          </a:p>
        </p:txBody>
      </p:sp>
      <p:sp>
        <p:nvSpPr>
          <p:cNvPr id="4" name="Footer Placeholder 3">
            <a:extLst>
              <a:ext uri="{FF2B5EF4-FFF2-40B4-BE49-F238E27FC236}">
                <a16:creationId xmlns:a16="http://schemas.microsoft.com/office/drawing/2014/main" id="{B82A4219-163F-4FE2-A36E-018F2479603C}"/>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08838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2"/>
          <p:cNvSpPr>
            <a:spLocks noGrp="1"/>
          </p:cNvSpPr>
          <p:nvPr>
            <p:ph idx="1"/>
          </p:nvPr>
        </p:nvSpPr>
        <p:spPr>
          <a:xfrm>
            <a:off x="725190" y="2015924"/>
            <a:ext cx="7080958" cy="786903"/>
          </a:xfrm>
          <a:ln w="9525">
            <a:noFill/>
          </a:ln>
        </p:spPr>
        <p:txBody>
          <a:bodyPr>
            <a:normAutofit/>
          </a:bodyPr>
          <a:lstStyle/>
          <a:p>
            <a:pPr marL="0" indent="0" algn="ctr">
              <a:buNone/>
            </a:pPr>
            <a:r>
              <a:rPr lang="id-ID" sz="2215" dirty="0"/>
              <a:t>Keterkaitan antara </a:t>
            </a:r>
            <a:r>
              <a:rPr lang="id-ID" sz="2215" u="sng" dirty="0"/>
              <a:t>Sasaran</a:t>
            </a:r>
            <a:r>
              <a:rPr lang="id-ID" sz="2215" dirty="0"/>
              <a:t>, </a:t>
            </a:r>
            <a:r>
              <a:rPr lang="id-ID" sz="2215" u="sng" dirty="0"/>
              <a:t>Ketidakpastian</a:t>
            </a:r>
            <a:r>
              <a:rPr lang="id-ID" sz="2215" dirty="0"/>
              <a:t> dan </a:t>
            </a:r>
            <a:r>
              <a:rPr lang="id-ID" sz="2215" u="sng" dirty="0"/>
              <a:t>Risiko</a:t>
            </a:r>
            <a:r>
              <a:rPr lang="en-US" sz="2215" dirty="0"/>
              <a:t>:</a:t>
            </a:r>
          </a:p>
        </p:txBody>
      </p:sp>
      <p:sp>
        <p:nvSpPr>
          <p:cNvPr id="6" name="TextBox 5"/>
          <p:cNvSpPr txBox="1"/>
          <p:nvPr/>
        </p:nvSpPr>
        <p:spPr>
          <a:xfrm>
            <a:off x="774347" y="3865815"/>
            <a:ext cx="1294791" cy="656590"/>
          </a:xfrm>
          <a:prstGeom prst="rect">
            <a:avLst/>
          </a:prstGeom>
          <a:noFill/>
        </p:spPr>
        <p:txBody>
          <a:bodyPr wrap="square" rtlCol="0">
            <a:spAutoFit/>
          </a:bodyPr>
          <a:lstStyle/>
          <a:p>
            <a:pPr algn="ctr">
              <a:lnSpc>
                <a:spcPts val="2215"/>
              </a:lnSpc>
            </a:pPr>
            <a:r>
              <a:rPr lang="en-US" sz="1600" b="1" dirty="0" err="1">
                <a:ea typeface="Helvetica Neue Light" pitchFamily="2" charset="2"/>
                <a:cs typeface="Helvetica Neue Light" pitchFamily="2" charset="2"/>
              </a:rPr>
              <a:t>Kondisi</a:t>
            </a:r>
            <a:r>
              <a:rPr lang="en-US" sz="1600" b="1" dirty="0">
                <a:ea typeface="Helvetica Neue Light" pitchFamily="2" charset="2"/>
                <a:cs typeface="Helvetica Neue Light" pitchFamily="2" charset="2"/>
              </a:rPr>
              <a:t> </a:t>
            </a:r>
            <a:r>
              <a:rPr lang="en-US" sz="1600" b="1" dirty="0" err="1">
                <a:ea typeface="Helvetica Neue Light" pitchFamily="2" charset="2"/>
                <a:cs typeface="Helvetica Neue Light" pitchFamily="2" charset="2"/>
              </a:rPr>
              <a:t>Saat</a:t>
            </a:r>
            <a:r>
              <a:rPr lang="en-US" sz="1600" b="1" dirty="0">
                <a:ea typeface="Helvetica Neue Light" pitchFamily="2" charset="2"/>
                <a:cs typeface="Helvetica Neue Light" pitchFamily="2" charset="2"/>
              </a:rPr>
              <a:t> </a:t>
            </a:r>
            <a:r>
              <a:rPr lang="en-US" sz="1600" b="1" dirty="0" err="1">
                <a:ea typeface="Helvetica Neue Light" pitchFamily="2" charset="2"/>
                <a:cs typeface="Helvetica Neue Light" pitchFamily="2" charset="2"/>
              </a:rPr>
              <a:t>ini</a:t>
            </a:r>
            <a:endParaRPr lang="id-ID" sz="1600" b="1" dirty="0">
              <a:ea typeface="Helvetica Neue Light" pitchFamily="2" charset="2"/>
              <a:cs typeface="Helvetica Neue Light" pitchFamily="2" charset="2"/>
            </a:endParaRPr>
          </a:p>
        </p:txBody>
      </p:sp>
      <p:cxnSp>
        <p:nvCxnSpPr>
          <p:cNvPr id="8" name="Straight Arrow Connector 7"/>
          <p:cNvCxnSpPr/>
          <p:nvPr/>
        </p:nvCxnSpPr>
        <p:spPr>
          <a:xfrm>
            <a:off x="2108008" y="4237049"/>
            <a:ext cx="3957457" cy="0"/>
          </a:xfrm>
          <a:prstGeom prst="straightConnector1">
            <a:avLst/>
          </a:prstGeom>
          <a:ln w="127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108008" y="3244533"/>
            <a:ext cx="3957457" cy="1918313"/>
          </a:xfrm>
          <a:prstGeom prst="ellipse">
            <a:avLst/>
          </a:prstGeom>
          <a:no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10" name="TextBox 9"/>
          <p:cNvSpPr txBox="1"/>
          <p:nvPr/>
        </p:nvSpPr>
        <p:spPr>
          <a:xfrm>
            <a:off x="3451050" y="5181156"/>
            <a:ext cx="1461297" cy="348109"/>
          </a:xfrm>
          <a:prstGeom prst="rect">
            <a:avLst/>
          </a:prstGeom>
          <a:noFill/>
        </p:spPr>
        <p:txBody>
          <a:bodyPr wrap="none" rtlCol="0">
            <a:spAutoFit/>
          </a:bodyPr>
          <a:lstStyle/>
          <a:p>
            <a:pPr algn="ctr"/>
            <a:r>
              <a:rPr lang="en-US" sz="1662" dirty="0" err="1">
                <a:ea typeface="Helvetica Neue Light" pitchFamily="2" charset="2"/>
                <a:cs typeface="Helvetica Neue Light" pitchFamily="2" charset="2"/>
              </a:rPr>
              <a:t>Ketidakpastian</a:t>
            </a:r>
            <a:endParaRPr lang="id-ID" sz="1662" dirty="0">
              <a:ea typeface="Helvetica Neue Light" pitchFamily="2" charset="2"/>
              <a:cs typeface="Helvetica Neue Light" pitchFamily="2" charset="2"/>
            </a:endParaRPr>
          </a:p>
        </p:txBody>
      </p:sp>
      <p:grpSp>
        <p:nvGrpSpPr>
          <p:cNvPr id="4" name="Group 73"/>
          <p:cNvGrpSpPr/>
          <p:nvPr/>
        </p:nvGrpSpPr>
        <p:grpSpPr>
          <a:xfrm>
            <a:off x="3827303" y="4451216"/>
            <a:ext cx="860428" cy="671587"/>
            <a:chOff x="3843357" y="4351731"/>
            <a:chExt cx="1174191" cy="806703"/>
          </a:xfrm>
        </p:grpSpPr>
        <p:grpSp>
          <p:nvGrpSpPr>
            <p:cNvPr id="5" name="Group 72"/>
            <p:cNvGrpSpPr/>
            <p:nvPr/>
          </p:nvGrpSpPr>
          <p:grpSpPr>
            <a:xfrm>
              <a:off x="3949445" y="4351731"/>
              <a:ext cx="438115" cy="537401"/>
              <a:chOff x="3949445" y="4351731"/>
              <a:chExt cx="438115" cy="537401"/>
            </a:xfrm>
          </p:grpSpPr>
          <p:sp>
            <p:nvSpPr>
              <p:cNvPr id="14" name="TextBox 13"/>
              <p:cNvSpPr txBox="1"/>
              <p:nvPr/>
            </p:nvSpPr>
            <p:spPr>
              <a:xfrm rot="10800000">
                <a:off x="4017427" y="4368781"/>
                <a:ext cx="370133" cy="520351"/>
              </a:xfrm>
              <a:prstGeom prst="rect">
                <a:avLst/>
              </a:prstGeom>
              <a:noFill/>
            </p:spPr>
            <p:txBody>
              <a:bodyPr wrap="none" rtlCol="0">
                <a:spAutoFit/>
              </a:bodyPr>
              <a:lstStyle/>
              <a:p>
                <a:pPr algn="ctr"/>
                <a:r>
                  <a:rPr lang="id-ID" sz="2215" b="1" dirty="0">
                    <a:solidFill>
                      <a:srgbClr val="FF0000"/>
                    </a:solidFill>
                    <a:ea typeface="Helvetica Neue Light" pitchFamily="2" charset="2"/>
                    <a:cs typeface="Helvetica Neue Light" pitchFamily="2" charset="2"/>
                  </a:rPr>
                  <a:t>-</a:t>
                </a:r>
              </a:p>
            </p:txBody>
          </p:sp>
          <p:sp>
            <p:nvSpPr>
              <p:cNvPr id="15" name="Oval 14"/>
              <p:cNvSpPr/>
              <p:nvPr/>
            </p:nvSpPr>
            <p:spPr>
              <a:xfrm>
                <a:off x="3949445" y="4351731"/>
                <a:ext cx="432048" cy="451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grpSp>
        <p:sp>
          <p:nvSpPr>
            <p:cNvPr id="13" name="TextBox 12"/>
            <p:cNvSpPr txBox="1"/>
            <p:nvPr/>
          </p:nvSpPr>
          <p:spPr>
            <a:xfrm>
              <a:off x="3843357" y="4774487"/>
              <a:ext cx="1174191" cy="383947"/>
            </a:xfrm>
            <a:prstGeom prst="rect">
              <a:avLst/>
            </a:prstGeom>
            <a:noFill/>
          </p:spPr>
          <p:txBody>
            <a:bodyPr wrap="none" rtlCol="0">
              <a:spAutoFit/>
            </a:bodyPr>
            <a:lstStyle/>
            <a:p>
              <a:pPr algn="ctr"/>
              <a:r>
                <a:rPr lang="en-US" sz="1477" dirty="0">
                  <a:ea typeface="Helvetica Neue Light" pitchFamily="2" charset="2"/>
                  <a:cs typeface="Helvetica Neue Light" pitchFamily="2" charset="2"/>
                </a:rPr>
                <a:t>DAMPAK</a:t>
              </a:r>
              <a:endParaRPr lang="id-ID" sz="1477" dirty="0">
                <a:ea typeface="Helvetica Neue Light" pitchFamily="2" charset="2"/>
                <a:cs typeface="Helvetica Neue Light" pitchFamily="2" charset="2"/>
              </a:endParaRPr>
            </a:p>
          </p:txBody>
        </p:sp>
      </p:grpSp>
      <p:grpSp>
        <p:nvGrpSpPr>
          <p:cNvPr id="11" name="Group 71"/>
          <p:cNvGrpSpPr/>
          <p:nvPr/>
        </p:nvGrpSpPr>
        <p:grpSpPr>
          <a:xfrm>
            <a:off x="3797111" y="3282019"/>
            <a:ext cx="860428" cy="741832"/>
            <a:chOff x="3765849" y="2947303"/>
            <a:chExt cx="1174191" cy="891080"/>
          </a:xfrm>
        </p:grpSpPr>
        <p:sp>
          <p:nvSpPr>
            <p:cNvPr id="17" name="TextBox 16"/>
            <p:cNvSpPr txBox="1"/>
            <p:nvPr/>
          </p:nvSpPr>
          <p:spPr>
            <a:xfrm>
              <a:off x="3765849" y="2947303"/>
              <a:ext cx="1174191" cy="383947"/>
            </a:xfrm>
            <a:prstGeom prst="rect">
              <a:avLst/>
            </a:prstGeom>
            <a:noFill/>
          </p:spPr>
          <p:txBody>
            <a:bodyPr wrap="none" rtlCol="0">
              <a:spAutoFit/>
            </a:bodyPr>
            <a:lstStyle/>
            <a:p>
              <a:pPr algn="ctr"/>
              <a:r>
                <a:rPr lang="en-US" sz="1477" dirty="0">
                  <a:ea typeface="Helvetica Neue Light" pitchFamily="2" charset="2"/>
                  <a:cs typeface="Helvetica Neue Light" pitchFamily="2" charset="2"/>
                </a:rPr>
                <a:t>DAMPAK</a:t>
              </a:r>
              <a:endParaRPr lang="id-ID" sz="1477" dirty="0">
                <a:ea typeface="Helvetica Neue Light" pitchFamily="2" charset="2"/>
                <a:cs typeface="Helvetica Neue Light" pitchFamily="2" charset="2"/>
              </a:endParaRPr>
            </a:p>
          </p:txBody>
        </p:sp>
        <p:grpSp>
          <p:nvGrpSpPr>
            <p:cNvPr id="12" name="Group 70"/>
            <p:cNvGrpSpPr/>
            <p:nvPr/>
          </p:nvGrpSpPr>
          <p:grpSpPr>
            <a:xfrm>
              <a:off x="3949445" y="3285262"/>
              <a:ext cx="454241" cy="553121"/>
              <a:chOff x="3949445" y="3285262"/>
              <a:chExt cx="454241" cy="553121"/>
            </a:xfrm>
          </p:grpSpPr>
          <p:sp>
            <p:nvSpPr>
              <p:cNvPr id="19" name="TextBox 18"/>
              <p:cNvSpPr txBox="1"/>
              <p:nvPr/>
            </p:nvSpPr>
            <p:spPr>
              <a:xfrm>
                <a:off x="3959176" y="3285262"/>
                <a:ext cx="444510" cy="520350"/>
              </a:xfrm>
              <a:prstGeom prst="rect">
                <a:avLst/>
              </a:prstGeom>
              <a:noFill/>
              <a:ln>
                <a:noFill/>
              </a:ln>
            </p:spPr>
            <p:txBody>
              <a:bodyPr wrap="none" rtlCol="0">
                <a:spAutoFit/>
              </a:bodyPr>
              <a:lstStyle/>
              <a:p>
                <a:r>
                  <a:rPr lang="id-ID" sz="2215" b="1" dirty="0">
                    <a:solidFill>
                      <a:schemeClr val="accent1">
                        <a:lumMod val="75000"/>
                      </a:schemeClr>
                    </a:solidFill>
                    <a:ea typeface="Helvetica Neue Light" pitchFamily="2" charset="2"/>
                    <a:cs typeface="Helvetica Neue Light" pitchFamily="2" charset="2"/>
                  </a:rPr>
                  <a:t>+</a:t>
                </a:r>
              </a:p>
            </p:txBody>
          </p:sp>
          <p:sp>
            <p:nvSpPr>
              <p:cNvPr id="20" name="Rectangle 19"/>
              <p:cNvSpPr/>
              <p:nvPr/>
            </p:nvSpPr>
            <p:spPr>
              <a:xfrm>
                <a:off x="3949445" y="3380852"/>
                <a:ext cx="432048" cy="457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grpSp>
      </p:grpSp>
      <p:sp>
        <p:nvSpPr>
          <p:cNvPr id="21" name="Freeform 20"/>
          <p:cNvSpPr/>
          <p:nvPr/>
        </p:nvSpPr>
        <p:spPr>
          <a:xfrm>
            <a:off x="1854466" y="3260629"/>
            <a:ext cx="2075009" cy="626353"/>
          </a:xfrm>
          <a:custGeom>
            <a:avLst/>
            <a:gdLst>
              <a:gd name="connsiteX0" fmla="*/ 2831690 w 2831690"/>
              <a:gd name="connsiteY0" fmla="*/ 693375 h 752368"/>
              <a:gd name="connsiteX1" fmla="*/ 1076632 w 2831690"/>
              <a:gd name="connsiteY1" fmla="*/ 201 h 752368"/>
              <a:gd name="connsiteX2" fmla="*/ 0 w 2831690"/>
              <a:gd name="connsiteY2" fmla="*/ 752368 h 752368"/>
            </a:gdLst>
            <a:ahLst/>
            <a:cxnLst>
              <a:cxn ang="0">
                <a:pos x="connsiteX0" y="connsiteY0"/>
              </a:cxn>
              <a:cxn ang="0">
                <a:pos x="connsiteX1" y="connsiteY1"/>
              </a:cxn>
              <a:cxn ang="0">
                <a:pos x="connsiteX2" y="connsiteY2"/>
              </a:cxn>
            </a:cxnLst>
            <a:rect l="l" t="t" r="r" b="b"/>
            <a:pathLst>
              <a:path w="2831690" h="752368">
                <a:moveTo>
                  <a:pt x="2831690" y="693375"/>
                </a:moveTo>
                <a:cubicBezTo>
                  <a:pt x="2190135" y="341872"/>
                  <a:pt x="1548580" y="-9631"/>
                  <a:pt x="1076632" y="201"/>
                </a:cubicBezTo>
                <a:cubicBezTo>
                  <a:pt x="604684" y="10033"/>
                  <a:pt x="302342" y="381200"/>
                  <a:pt x="0" y="752368"/>
                </a:cubicBezTo>
              </a:path>
            </a:pathLst>
          </a:custGeom>
          <a:noFill/>
          <a:ln w="9525">
            <a:prstDash val="sysDash"/>
            <a:headEnd type="triangle" w="med" len="med"/>
            <a:tailEnd type="none"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2" name="Freeform 21"/>
          <p:cNvSpPr/>
          <p:nvPr/>
        </p:nvSpPr>
        <p:spPr>
          <a:xfrm>
            <a:off x="1855065" y="4536496"/>
            <a:ext cx="2075009" cy="626353"/>
          </a:xfrm>
          <a:custGeom>
            <a:avLst/>
            <a:gdLst>
              <a:gd name="connsiteX0" fmla="*/ 2831690 w 2831690"/>
              <a:gd name="connsiteY0" fmla="*/ 693375 h 752368"/>
              <a:gd name="connsiteX1" fmla="*/ 1076632 w 2831690"/>
              <a:gd name="connsiteY1" fmla="*/ 201 h 752368"/>
              <a:gd name="connsiteX2" fmla="*/ 0 w 2831690"/>
              <a:gd name="connsiteY2" fmla="*/ 752368 h 752368"/>
            </a:gdLst>
            <a:ahLst/>
            <a:cxnLst>
              <a:cxn ang="0">
                <a:pos x="connsiteX0" y="connsiteY0"/>
              </a:cxn>
              <a:cxn ang="0">
                <a:pos x="connsiteX1" y="connsiteY1"/>
              </a:cxn>
              <a:cxn ang="0">
                <a:pos x="connsiteX2" y="connsiteY2"/>
              </a:cxn>
            </a:cxnLst>
            <a:rect l="l" t="t" r="r" b="b"/>
            <a:pathLst>
              <a:path w="2831690" h="752368">
                <a:moveTo>
                  <a:pt x="2831690" y="693375"/>
                </a:moveTo>
                <a:cubicBezTo>
                  <a:pt x="2190135" y="341872"/>
                  <a:pt x="1548580" y="-9631"/>
                  <a:pt x="1076632" y="201"/>
                </a:cubicBezTo>
                <a:cubicBezTo>
                  <a:pt x="604684" y="10033"/>
                  <a:pt x="302342" y="381200"/>
                  <a:pt x="0" y="752368"/>
                </a:cubicBezTo>
              </a:path>
            </a:pathLst>
          </a:custGeom>
          <a:noFill/>
          <a:ln w="9525">
            <a:solidFill>
              <a:srgbClr val="FF0000"/>
            </a:solidFill>
            <a:prstDash val="sysDash"/>
            <a:headEnd type="triangle" w="med" len="med"/>
            <a:tailEnd type="none" w="med" len="med"/>
          </a:ln>
          <a:scene3d>
            <a:camera prst="orthographicFront">
              <a:rot lat="0"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3" name="TextBox 22"/>
          <p:cNvSpPr txBox="1"/>
          <p:nvPr/>
        </p:nvSpPr>
        <p:spPr>
          <a:xfrm rot="2637726">
            <a:off x="1623752" y="4850039"/>
            <a:ext cx="919291" cy="291170"/>
          </a:xfrm>
          <a:prstGeom prst="rect">
            <a:avLst/>
          </a:prstGeom>
          <a:noFill/>
        </p:spPr>
        <p:txBody>
          <a:bodyPr wrap="none" rtlCol="0">
            <a:spAutoFit/>
          </a:bodyPr>
          <a:lstStyle/>
          <a:p>
            <a:pPr algn="ctr"/>
            <a:r>
              <a:rPr lang="en-US" sz="1292" dirty="0" err="1">
                <a:ea typeface="Helvetica Neue Light" pitchFamily="2" charset="2"/>
                <a:cs typeface="Helvetica Neue Light" pitchFamily="2" charset="2"/>
              </a:rPr>
              <a:t>Identifikasi</a:t>
            </a:r>
            <a:endParaRPr lang="id-ID" sz="1292" dirty="0">
              <a:ea typeface="Helvetica Neue Light" pitchFamily="2" charset="2"/>
              <a:cs typeface="Helvetica Neue Light" pitchFamily="2" charset="2"/>
            </a:endParaRPr>
          </a:p>
        </p:txBody>
      </p:sp>
      <p:sp>
        <p:nvSpPr>
          <p:cNvPr id="24" name="TextBox 23"/>
          <p:cNvSpPr txBox="1"/>
          <p:nvPr/>
        </p:nvSpPr>
        <p:spPr>
          <a:xfrm rot="18829117">
            <a:off x="1633079" y="3176044"/>
            <a:ext cx="919291" cy="291170"/>
          </a:xfrm>
          <a:prstGeom prst="rect">
            <a:avLst/>
          </a:prstGeom>
          <a:noFill/>
        </p:spPr>
        <p:txBody>
          <a:bodyPr wrap="none" rtlCol="0">
            <a:spAutoFit/>
          </a:bodyPr>
          <a:lstStyle/>
          <a:p>
            <a:pPr algn="ctr"/>
            <a:r>
              <a:rPr lang="en-US" sz="1292" dirty="0" err="1">
                <a:ea typeface="Helvetica Neue Light" pitchFamily="2" charset="2"/>
                <a:cs typeface="Helvetica Neue Light" pitchFamily="2" charset="2"/>
              </a:rPr>
              <a:t>Identifikasi</a:t>
            </a:r>
            <a:endParaRPr lang="id-ID" sz="1292" dirty="0">
              <a:ea typeface="Helvetica Neue Light" pitchFamily="2" charset="2"/>
              <a:cs typeface="Helvetica Neue Light" pitchFamily="2" charset="2"/>
            </a:endParaRPr>
          </a:p>
        </p:txBody>
      </p:sp>
      <p:sp>
        <p:nvSpPr>
          <p:cNvPr id="25" name="Freeform 24"/>
          <p:cNvSpPr/>
          <p:nvPr/>
        </p:nvSpPr>
        <p:spPr>
          <a:xfrm>
            <a:off x="4242890" y="2927125"/>
            <a:ext cx="2139853" cy="898470"/>
          </a:xfrm>
          <a:custGeom>
            <a:avLst/>
            <a:gdLst>
              <a:gd name="connsiteX0" fmla="*/ 0 w 2920181"/>
              <a:gd name="connsiteY0" fmla="*/ 1079233 h 1079233"/>
              <a:gd name="connsiteX1" fmla="*/ 1489587 w 2920181"/>
              <a:gd name="connsiteY1" fmla="*/ 32098 h 1079233"/>
              <a:gd name="connsiteX2" fmla="*/ 2920181 w 2920181"/>
              <a:gd name="connsiteY2" fmla="*/ 371311 h 1079233"/>
            </a:gdLst>
            <a:ahLst/>
            <a:cxnLst>
              <a:cxn ang="0">
                <a:pos x="connsiteX0" y="connsiteY0"/>
              </a:cxn>
              <a:cxn ang="0">
                <a:pos x="connsiteX1" y="connsiteY1"/>
              </a:cxn>
              <a:cxn ang="0">
                <a:pos x="connsiteX2" y="connsiteY2"/>
              </a:cxn>
            </a:cxnLst>
            <a:rect l="l" t="t" r="r" b="b"/>
            <a:pathLst>
              <a:path w="2920181" h="1079233">
                <a:moveTo>
                  <a:pt x="0" y="1079233"/>
                </a:moveTo>
                <a:cubicBezTo>
                  <a:pt x="501445" y="614659"/>
                  <a:pt x="1002890" y="150085"/>
                  <a:pt x="1489587" y="32098"/>
                </a:cubicBezTo>
                <a:cubicBezTo>
                  <a:pt x="1976284" y="-85889"/>
                  <a:pt x="2448232" y="142711"/>
                  <a:pt x="2920181" y="371311"/>
                </a:cubicBezTo>
              </a:path>
            </a:pathLst>
          </a:custGeom>
          <a:noFill/>
          <a:ln w="9525">
            <a:prstDash val="sysDash"/>
            <a:headEnd type="none" w="med" len="med"/>
            <a:tailEnd type="triangle" w="med" len="med"/>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6" name="TextBox 25"/>
          <p:cNvSpPr txBox="1"/>
          <p:nvPr/>
        </p:nvSpPr>
        <p:spPr>
          <a:xfrm rot="1211222">
            <a:off x="5601786" y="3078180"/>
            <a:ext cx="629789" cy="291170"/>
          </a:xfrm>
          <a:prstGeom prst="rect">
            <a:avLst/>
          </a:prstGeom>
          <a:noFill/>
        </p:spPr>
        <p:txBody>
          <a:bodyPr wrap="none" rtlCol="0">
            <a:spAutoFit/>
          </a:bodyPr>
          <a:lstStyle/>
          <a:p>
            <a:pPr algn="ctr"/>
            <a:r>
              <a:rPr lang="id-ID" sz="1292" dirty="0">
                <a:ea typeface="Helvetica Neue Light" pitchFamily="2" charset="2"/>
                <a:cs typeface="Helvetica Neue Light" pitchFamily="2" charset="2"/>
              </a:rPr>
              <a:t>Diukur</a:t>
            </a:r>
          </a:p>
        </p:txBody>
      </p:sp>
      <p:sp>
        <p:nvSpPr>
          <p:cNvPr id="27" name="TextBox 26"/>
          <p:cNvSpPr txBox="1"/>
          <p:nvPr/>
        </p:nvSpPr>
        <p:spPr>
          <a:xfrm>
            <a:off x="6490645" y="3352356"/>
            <a:ext cx="1876604" cy="546945"/>
          </a:xfrm>
          <a:prstGeom prst="rect">
            <a:avLst/>
          </a:prstGeom>
          <a:noFill/>
        </p:spPr>
        <p:txBody>
          <a:bodyPr wrap="none" rtlCol="0">
            <a:spAutoFit/>
          </a:bodyPr>
          <a:lstStyle/>
          <a:p>
            <a:pPr algn="ctr"/>
            <a:r>
              <a:rPr lang="id-ID" sz="1477" dirty="0">
                <a:ea typeface="Helvetica Neue Light" pitchFamily="2" charset="2"/>
                <a:cs typeface="Helvetica Neue Light" pitchFamily="2" charset="2"/>
              </a:rPr>
              <a:t>KPI/ Project Delivery/ </a:t>
            </a:r>
          </a:p>
          <a:p>
            <a:pPr algn="ctr"/>
            <a:r>
              <a:rPr lang="id-ID" sz="1477" dirty="0">
                <a:ea typeface="Helvetica Neue Light" pitchFamily="2" charset="2"/>
                <a:cs typeface="Helvetica Neue Light" pitchFamily="2" charset="2"/>
              </a:rPr>
              <a:t>Visi/ dll</a:t>
            </a:r>
          </a:p>
        </p:txBody>
      </p:sp>
      <p:sp>
        <p:nvSpPr>
          <p:cNvPr id="28" name="Freeform 27"/>
          <p:cNvSpPr/>
          <p:nvPr/>
        </p:nvSpPr>
        <p:spPr>
          <a:xfrm>
            <a:off x="4253098" y="4624066"/>
            <a:ext cx="2139853" cy="898470"/>
          </a:xfrm>
          <a:custGeom>
            <a:avLst/>
            <a:gdLst>
              <a:gd name="connsiteX0" fmla="*/ 0 w 2920181"/>
              <a:gd name="connsiteY0" fmla="*/ 1079233 h 1079233"/>
              <a:gd name="connsiteX1" fmla="*/ 1489587 w 2920181"/>
              <a:gd name="connsiteY1" fmla="*/ 32098 h 1079233"/>
              <a:gd name="connsiteX2" fmla="*/ 2920181 w 2920181"/>
              <a:gd name="connsiteY2" fmla="*/ 371311 h 1079233"/>
            </a:gdLst>
            <a:ahLst/>
            <a:cxnLst>
              <a:cxn ang="0">
                <a:pos x="connsiteX0" y="connsiteY0"/>
              </a:cxn>
              <a:cxn ang="0">
                <a:pos x="connsiteX1" y="connsiteY1"/>
              </a:cxn>
              <a:cxn ang="0">
                <a:pos x="connsiteX2" y="connsiteY2"/>
              </a:cxn>
            </a:cxnLst>
            <a:rect l="l" t="t" r="r" b="b"/>
            <a:pathLst>
              <a:path w="2920181" h="1079233">
                <a:moveTo>
                  <a:pt x="0" y="1079233"/>
                </a:moveTo>
                <a:cubicBezTo>
                  <a:pt x="501445" y="614659"/>
                  <a:pt x="1002890" y="150085"/>
                  <a:pt x="1489587" y="32098"/>
                </a:cubicBezTo>
                <a:cubicBezTo>
                  <a:pt x="1976284" y="-85889"/>
                  <a:pt x="2448232" y="142711"/>
                  <a:pt x="2920181" y="371311"/>
                </a:cubicBezTo>
              </a:path>
            </a:pathLst>
          </a:custGeom>
          <a:noFill/>
          <a:ln w="9525">
            <a:solidFill>
              <a:srgbClr val="FF0000"/>
            </a:solidFill>
            <a:prstDash val="sysDash"/>
            <a:headEnd type="none" w="med" len="med"/>
            <a:tailEnd type="triangle" w="med" len="med"/>
          </a:ln>
          <a:scene3d>
            <a:camera prst="orthographicFront">
              <a:rot lat="0"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77" dirty="0">
              <a:ea typeface="Helvetica Neue Light" pitchFamily="2" charset="2"/>
              <a:cs typeface="Helvetica Neue Light" pitchFamily="2" charset="2"/>
            </a:endParaRPr>
          </a:p>
        </p:txBody>
      </p:sp>
      <p:sp>
        <p:nvSpPr>
          <p:cNvPr id="29" name="TextBox 28"/>
          <p:cNvSpPr txBox="1"/>
          <p:nvPr/>
        </p:nvSpPr>
        <p:spPr>
          <a:xfrm>
            <a:off x="1481568" y="5686162"/>
            <a:ext cx="2353850" cy="319639"/>
          </a:xfrm>
          <a:prstGeom prst="rect">
            <a:avLst/>
          </a:prstGeom>
          <a:noFill/>
        </p:spPr>
        <p:txBody>
          <a:bodyPr wrap="none" rtlCol="0">
            <a:spAutoFit/>
          </a:bodyPr>
          <a:lstStyle/>
          <a:p>
            <a:pPr algn="ctr"/>
            <a:r>
              <a:rPr lang="id-ID" sz="1477" dirty="0">
                <a:ea typeface="Helvetica Neue Light" pitchFamily="2" charset="2"/>
                <a:cs typeface="Helvetica Neue Light" pitchFamily="2" charset="2"/>
              </a:rPr>
              <a:t>ƒ(</a:t>
            </a:r>
            <a:r>
              <a:rPr lang="en-US" sz="1477" dirty="0">
                <a:ea typeface="Helvetica Neue Light" pitchFamily="2" charset="2"/>
                <a:cs typeface="Helvetica Neue Light" pitchFamily="2" charset="2"/>
              </a:rPr>
              <a:t>Likelihood</a:t>
            </a:r>
            <a:r>
              <a:rPr lang="id-ID" sz="1477" dirty="0">
                <a:ea typeface="Helvetica Neue Light" pitchFamily="2" charset="2"/>
                <a:cs typeface="Helvetica Neue Light" pitchFamily="2" charset="2"/>
              </a:rPr>
              <a:t>,</a:t>
            </a:r>
            <a:r>
              <a:rPr lang="en-US" sz="1477" dirty="0">
                <a:ea typeface="Helvetica Neue Light" pitchFamily="2" charset="2"/>
                <a:cs typeface="Helvetica Neue Light" pitchFamily="2" charset="2"/>
              </a:rPr>
              <a:t>Consequence)</a:t>
            </a:r>
            <a:r>
              <a:rPr lang="id-ID" sz="1477" dirty="0">
                <a:ea typeface="Helvetica Neue Light" pitchFamily="2" charset="2"/>
                <a:cs typeface="Helvetica Neue Light" pitchFamily="2" charset="2"/>
              </a:rPr>
              <a:t> ?</a:t>
            </a:r>
          </a:p>
        </p:txBody>
      </p:sp>
      <p:sp>
        <p:nvSpPr>
          <p:cNvPr id="31" name="TextBox 30"/>
          <p:cNvSpPr txBox="1"/>
          <p:nvPr/>
        </p:nvSpPr>
        <p:spPr>
          <a:xfrm>
            <a:off x="6162962" y="4018602"/>
            <a:ext cx="872483" cy="374461"/>
          </a:xfrm>
          <a:prstGeom prst="rect">
            <a:avLst/>
          </a:prstGeom>
          <a:noFill/>
        </p:spPr>
        <p:txBody>
          <a:bodyPr wrap="none" rtlCol="0">
            <a:spAutoFit/>
          </a:bodyPr>
          <a:lstStyle/>
          <a:p>
            <a:pPr algn="ctr">
              <a:lnSpc>
                <a:spcPts val="2215"/>
              </a:lnSpc>
            </a:pPr>
            <a:r>
              <a:rPr lang="en-US" sz="1662" b="1" dirty="0" err="1">
                <a:solidFill>
                  <a:srgbClr val="C00000"/>
                </a:solidFill>
                <a:ea typeface="Helvetica Neue Light" pitchFamily="2" charset="2"/>
                <a:cs typeface="Helvetica Neue Light" pitchFamily="2" charset="2"/>
              </a:rPr>
              <a:t>Sasaran</a:t>
            </a:r>
            <a:endParaRPr lang="id-ID" sz="1662" b="1" dirty="0">
              <a:solidFill>
                <a:srgbClr val="C00000"/>
              </a:solidFill>
              <a:ea typeface="Helvetica Neue Light" pitchFamily="2" charset="2"/>
              <a:cs typeface="Helvetica Neue Light" pitchFamily="2" charset="2"/>
            </a:endParaRPr>
          </a:p>
        </p:txBody>
      </p:sp>
      <p:sp>
        <p:nvSpPr>
          <p:cNvPr id="34" name="TextBox 33"/>
          <p:cNvSpPr txBox="1"/>
          <p:nvPr/>
        </p:nvSpPr>
        <p:spPr>
          <a:xfrm rot="20447347">
            <a:off x="5757214" y="5417065"/>
            <a:ext cx="629789" cy="291170"/>
          </a:xfrm>
          <a:prstGeom prst="rect">
            <a:avLst/>
          </a:prstGeom>
          <a:noFill/>
        </p:spPr>
        <p:txBody>
          <a:bodyPr wrap="none" rtlCol="0">
            <a:spAutoFit/>
          </a:bodyPr>
          <a:lstStyle/>
          <a:p>
            <a:pPr algn="ctr"/>
            <a:r>
              <a:rPr lang="id-ID" sz="1292" dirty="0">
                <a:ea typeface="Helvetica Neue Light" pitchFamily="2" charset="2"/>
                <a:cs typeface="Helvetica Neue Light" pitchFamily="2" charset="2"/>
              </a:rPr>
              <a:t>Diukur</a:t>
            </a:r>
          </a:p>
        </p:txBody>
      </p:sp>
      <p:sp>
        <p:nvSpPr>
          <p:cNvPr id="37" name="TextBox 36"/>
          <p:cNvSpPr txBox="1"/>
          <p:nvPr/>
        </p:nvSpPr>
        <p:spPr>
          <a:xfrm>
            <a:off x="4323148" y="3985402"/>
            <a:ext cx="1444432" cy="319639"/>
          </a:xfrm>
          <a:prstGeom prst="rect">
            <a:avLst/>
          </a:prstGeom>
          <a:noFill/>
        </p:spPr>
        <p:txBody>
          <a:bodyPr wrap="square" rtlCol="0">
            <a:spAutoFit/>
          </a:bodyPr>
          <a:lstStyle/>
          <a:p>
            <a:r>
              <a:rPr lang="en-US" sz="1477" dirty="0">
                <a:ea typeface="Helvetica Neue Light" pitchFamily="2" charset="2"/>
                <a:cs typeface="Helvetica Neue Light" pitchFamily="2" charset="2"/>
              </a:rPr>
              <a:t>Proses </a:t>
            </a:r>
            <a:endParaRPr lang="id-ID" sz="1477" dirty="0">
              <a:ea typeface="Helvetica Neue Light" pitchFamily="2" charset="2"/>
              <a:cs typeface="Helvetica Neue Light" pitchFamily="2" charset="2"/>
            </a:endParaRPr>
          </a:p>
        </p:txBody>
      </p:sp>
      <p:pic>
        <p:nvPicPr>
          <p:cNvPr id="7" name="Picture 6">
            <a:extLst>
              <a:ext uri="{FF2B5EF4-FFF2-40B4-BE49-F238E27FC236}">
                <a16:creationId xmlns:a16="http://schemas.microsoft.com/office/drawing/2014/main" id="{FE0BB7C7-0613-4503-BAE0-77F601FD51C9}"/>
              </a:ext>
            </a:extLst>
          </p:cNvPr>
          <p:cNvPicPr>
            <a:picLocks noChangeAspect="1"/>
          </p:cNvPicPr>
          <p:nvPr/>
        </p:nvPicPr>
        <p:blipFill>
          <a:blip r:embed="rId3"/>
          <a:stretch>
            <a:fillRect/>
          </a:stretch>
        </p:blipFill>
        <p:spPr>
          <a:xfrm>
            <a:off x="6875743" y="263769"/>
            <a:ext cx="2098554" cy="1364060"/>
          </a:xfrm>
          <a:prstGeom prst="rect">
            <a:avLst/>
          </a:prstGeom>
        </p:spPr>
      </p:pic>
      <p:sp>
        <p:nvSpPr>
          <p:cNvPr id="18" name="Rectangle 17">
            <a:extLst>
              <a:ext uri="{FF2B5EF4-FFF2-40B4-BE49-F238E27FC236}">
                <a16:creationId xmlns:a16="http://schemas.microsoft.com/office/drawing/2014/main" id="{E63C8E99-E0CB-4FFD-B7C4-7BEF740EEDB2}"/>
              </a:ext>
            </a:extLst>
          </p:cNvPr>
          <p:cNvSpPr/>
          <p:nvPr/>
        </p:nvSpPr>
        <p:spPr>
          <a:xfrm>
            <a:off x="278575" y="1438767"/>
            <a:ext cx="6875742" cy="422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0" name="Title 2"/>
          <p:cNvSpPr>
            <a:spLocks noGrp="1"/>
          </p:cNvSpPr>
          <p:nvPr>
            <p:ph type="title"/>
          </p:nvPr>
        </p:nvSpPr>
        <p:spPr>
          <a:xfrm>
            <a:off x="1920849" y="35763"/>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3" name="Slide Number Placeholder 2">
            <a:extLst>
              <a:ext uri="{FF2B5EF4-FFF2-40B4-BE49-F238E27FC236}">
                <a16:creationId xmlns:a16="http://schemas.microsoft.com/office/drawing/2014/main" id="{BF4DCF76-031C-4B5D-8139-B7BF84EEB586}"/>
              </a:ext>
            </a:extLst>
          </p:cNvPr>
          <p:cNvSpPr>
            <a:spLocks noGrp="1"/>
          </p:cNvSpPr>
          <p:nvPr>
            <p:ph type="sldNum" sz="quarter" idx="12"/>
          </p:nvPr>
        </p:nvSpPr>
        <p:spPr/>
        <p:txBody>
          <a:bodyPr/>
          <a:lstStyle/>
          <a:p>
            <a:pPr>
              <a:defRPr/>
            </a:pPr>
            <a:fld id="{76B483EA-79FC-4CFB-9D49-A6CB5216843E}" type="slidenum">
              <a:rPr lang="en-US" smtClean="0"/>
              <a:pPr>
                <a:defRPr/>
              </a:pPr>
              <a:t>19</a:t>
            </a:fld>
            <a:endParaRPr lang="en-US"/>
          </a:p>
        </p:txBody>
      </p:sp>
      <p:sp>
        <p:nvSpPr>
          <p:cNvPr id="2" name="Footer Placeholder 1">
            <a:extLst>
              <a:ext uri="{FF2B5EF4-FFF2-40B4-BE49-F238E27FC236}">
                <a16:creationId xmlns:a16="http://schemas.microsoft.com/office/drawing/2014/main" id="{CD5886A8-DE5F-4056-86E7-1EF5B9B45F8B}"/>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81025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575303" y="501649"/>
            <a:ext cx="5296023" cy="1143000"/>
          </a:xfrm>
        </p:spPr>
        <p:txBody>
          <a:bodyPr/>
          <a:lstStyle/>
          <a:p>
            <a:pPr eaLnBrk="1" hangingPunct="1"/>
            <a:r>
              <a:rPr lang="en-US" altLang="en-US" b="1" u="sng" dirty="0" err="1">
                <a:solidFill>
                  <a:srgbClr val="002060"/>
                </a:solidFill>
              </a:rPr>
              <a:t>Sasaran</a:t>
            </a:r>
            <a:r>
              <a:rPr lang="en-US" altLang="en-US" b="1" u="sng" dirty="0">
                <a:solidFill>
                  <a:srgbClr val="002060"/>
                </a:solidFill>
              </a:rPr>
              <a:t> </a:t>
            </a:r>
            <a:r>
              <a:rPr lang="en-US" altLang="en-US" b="1" u="sng" dirty="0" err="1">
                <a:solidFill>
                  <a:srgbClr val="002060"/>
                </a:solidFill>
              </a:rPr>
              <a:t>Pelatihan</a:t>
            </a:r>
            <a:endParaRPr lang="en-US" altLang="en-US" b="1" u="sng" dirty="0">
              <a:solidFill>
                <a:srgbClr val="002060"/>
              </a:solidFill>
            </a:endParaRPr>
          </a:p>
        </p:txBody>
      </p:sp>
      <p:sp>
        <p:nvSpPr>
          <p:cNvPr id="5" name="Rectangle 3"/>
          <p:cNvSpPr txBox="1">
            <a:spLocks noChangeArrowheads="1"/>
          </p:cNvSpPr>
          <p:nvPr/>
        </p:nvSpPr>
        <p:spPr>
          <a:xfrm>
            <a:off x="3575303" y="1947964"/>
            <a:ext cx="5057707" cy="4408387"/>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err="1"/>
              <a:t>Peserta</a:t>
            </a:r>
            <a:r>
              <a:rPr lang="en-US" altLang="en-US" sz="2000" dirty="0"/>
              <a:t> </a:t>
            </a:r>
            <a:r>
              <a:rPr lang="en-US" altLang="en-US" sz="2000" dirty="0" err="1"/>
              <a:t>memahami</a:t>
            </a:r>
            <a:r>
              <a:rPr lang="en-US" altLang="en-US" sz="2000" dirty="0"/>
              <a:t> </a:t>
            </a:r>
            <a:r>
              <a:rPr lang="en-US" altLang="en-US" sz="2000" i="1" dirty="0"/>
              <a:t>reason behind</a:t>
            </a:r>
            <a:r>
              <a:rPr lang="en-US" altLang="en-US" sz="2000" dirty="0"/>
              <a:t> </a:t>
            </a:r>
            <a:r>
              <a:rPr lang="en-US" altLang="en-US" sz="2000" dirty="0" err="1"/>
              <a:t>persyaratan</a:t>
            </a:r>
            <a:r>
              <a:rPr lang="en-US" altLang="en-US" sz="2000" dirty="0"/>
              <a:t> ISO 45001 : 2018 &amp; ISO 14001:2015</a:t>
            </a:r>
          </a:p>
          <a:p>
            <a:r>
              <a:rPr lang="en-US" altLang="en-US" sz="2000" dirty="0" err="1"/>
              <a:t>Peserta</a:t>
            </a:r>
            <a:r>
              <a:rPr lang="en-US" altLang="en-US" sz="2000" dirty="0"/>
              <a:t> </a:t>
            </a:r>
            <a:r>
              <a:rPr lang="en-US" altLang="en-US" sz="2000" dirty="0" err="1"/>
              <a:t>memahami</a:t>
            </a:r>
            <a:r>
              <a:rPr lang="en-US" altLang="en-US" sz="2000" dirty="0"/>
              <a:t> </a:t>
            </a:r>
            <a:r>
              <a:rPr lang="en-US" altLang="en-US" sz="2000" dirty="0" err="1"/>
              <a:t>cara</a:t>
            </a:r>
            <a:r>
              <a:rPr lang="en-US" altLang="en-US" sz="2000" dirty="0"/>
              <a:t> </a:t>
            </a:r>
            <a:r>
              <a:rPr lang="en-US" altLang="en-US" sz="2000" dirty="0" err="1"/>
              <a:t>penerapan</a:t>
            </a:r>
            <a:r>
              <a:rPr lang="en-US" altLang="en-US" sz="2000" dirty="0"/>
              <a:t> Sistem </a:t>
            </a:r>
            <a:r>
              <a:rPr lang="en-US" altLang="en-US" sz="2000" dirty="0" err="1"/>
              <a:t>Manajemen</a:t>
            </a:r>
            <a:r>
              <a:rPr lang="en-US" altLang="en-US" sz="2000" dirty="0"/>
              <a:t> K3L </a:t>
            </a:r>
            <a:r>
              <a:rPr lang="en-US" altLang="en-US" sz="2000" dirty="0" err="1"/>
              <a:t>berdasarkan</a:t>
            </a:r>
            <a:r>
              <a:rPr lang="en-US" altLang="en-US" sz="2000" dirty="0"/>
              <a:t> ISO 45001 : 2018 &amp; ISO 14001:2015</a:t>
            </a:r>
          </a:p>
          <a:p>
            <a:r>
              <a:rPr lang="en-US" altLang="en-US" sz="2000" dirty="0" err="1"/>
              <a:t>Peserta</a:t>
            </a:r>
            <a:r>
              <a:rPr lang="en-US" altLang="en-US" sz="2000" dirty="0"/>
              <a:t> </a:t>
            </a:r>
            <a:r>
              <a:rPr lang="en-US" altLang="en-US" sz="2000" dirty="0" err="1"/>
              <a:t>bisa</a:t>
            </a:r>
            <a:r>
              <a:rPr lang="en-US" altLang="en-US" sz="2000" dirty="0"/>
              <a:t> </a:t>
            </a:r>
            <a:r>
              <a:rPr lang="en-US" altLang="en-US" sz="2000" dirty="0" err="1"/>
              <a:t>mengevaluasi</a:t>
            </a:r>
            <a:r>
              <a:rPr lang="en-US" altLang="en-US" sz="2000" dirty="0"/>
              <a:t> </a:t>
            </a:r>
            <a:r>
              <a:rPr lang="en-US" altLang="en-US" sz="2000" dirty="0" err="1"/>
              <a:t>kekurangan</a:t>
            </a:r>
            <a:r>
              <a:rPr lang="en-US" altLang="en-US" sz="2000" dirty="0"/>
              <a:t> </a:t>
            </a:r>
            <a:r>
              <a:rPr lang="en-US" altLang="en-US" sz="2000" dirty="0" err="1"/>
              <a:t>sistem</a:t>
            </a:r>
            <a:r>
              <a:rPr lang="en-US" altLang="en-US" sz="2000" dirty="0"/>
              <a:t> </a:t>
            </a:r>
            <a:r>
              <a:rPr lang="en-US" altLang="en-US" sz="2000" dirty="0" err="1"/>
              <a:t>manajemen</a:t>
            </a:r>
            <a:r>
              <a:rPr lang="en-US" altLang="en-US" sz="2000" dirty="0"/>
              <a:t> K3L </a:t>
            </a:r>
            <a:r>
              <a:rPr lang="en-US" altLang="en-US" sz="2000" dirty="0" err="1"/>
              <a:t>perusahaan</a:t>
            </a:r>
            <a:r>
              <a:rPr lang="en-US" altLang="en-US" sz="2000" dirty="0"/>
              <a:t> </a:t>
            </a:r>
            <a:r>
              <a:rPr lang="en-US" altLang="en-US" sz="2000" dirty="0" err="1"/>
              <a:t>dibandingkan</a:t>
            </a:r>
            <a:r>
              <a:rPr lang="en-US" altLang="en-US" sz="2000" dirty="0"/>
              <a:t> </a:t>
            </a:r>
            <a:r>
              <a:rPr lang="en-US" altLang="en-US" sz="2000" dirty="0" err="1"/>
              <a:t>dengan</a:t>
            </a:r>
            <a:r>
              <a:rPr lang="en-US" altLang="en-US" sz="2000" dirty="0"/>
              <a:t> </a:t>
            </a:r>
            <a:r>
              <a:rPr lang="en-US" altLang="en-US" sz="2000" dirty="0" err="1"/>
              <a:t>persyaratan</a:t>
            </a:r>
            <a:r>
              <a:rPr lang="en-US" altLang="en-US" sz="2000" dirty="0"/>
              <a:t> ISO 45001 : 2018 &amp; ISO 14001:2015</a:t>
            </a:r>
          </a:p>
          <a:p>
            <a:r>
              <a:rPr lang="en-US" altLang="en-US" sz="2000" dirty="0" err="1"/>
              <a:t>Peserta</a:t>
            </a:r>
            <a:r>
              <a:rPr lang="en-US" altLang="en-US" sz="2000" dirty="0"/>
              <a:t> </a:t>
            </a:r>
            <a:r>
              <a:rPr lang="en-US" altLang="en-US" sz="2000" dirty="0" err="1"/>
              <a:t>dapat</a:t>
            </a:r>
            <a:r>
              <a:rPr lang="en-US" altLang="en-US" sz="2000" dirty="0"/>
              <a:t> </a:t>
            </a:r>
            <a:r>
              <a:rPr lang="en-US" altLang="en-US" sz="2000" dirty="0" err="1"/>
              <a:t>memahami</a:t>
            </a:r>
            <a:r>
              <a:rPr lang="en-US" altLang="en-US" sz="2000" dirty="0"/>
              <a:t> </a:t>
            </a:r>
            <a:r>
              <a:rPr lang="en-US" altLang="en-US" sz="2000" dirty="0" err="1"/>
              <a:t>strategi</a:t>
            </a:r>
            <a:r>
              <a:rPr lang="en-US" altLang="en-US" sz="2000" dirty="0"/>
              <a:t> </a:t>
            </a:r>
            <a:r>
              <a:rPr lang="en-US" altLang="en-US" sz="2000" dirty="0" err="1"/>
              <a:t>migrasi</a:t>
            </a:r>
            <a:r>
              <a:rPr lang="en-US" altLang="en-US" sz="2000" dirty="0"/>
              <a:t> </a:t>
            </a:r>
            <a:r>
              <a:rPr lang="en-US" altLang="en-US" sz="2000" dirty="0" err="1"/>
              <a:t>dari</a:t>
            </a:r>
            <a:r>
              <a:rPr lang="en-US" altLang="en-US" sz="2000" dirty="0"/>
              <a:t> OHSAS 18001:2007 </a:t>
            </a:r>
            <a:r>
              <a:rPr lang="en-US" altLang="en-US" sz="2000" dirty="0" err="1"/>
              <a:t>ke</a:t>
            </a:r>
            <a:r>
              <a:rPr lang="en-US" altLang="en-US" sz="2000" dirty="0"/>
              <a:t> ISO 45001:2018 </a:t>
            </a:r>
            <a:r>
              <a:rPr lang="en-US" altLang="en-US" sz="2000" dirty="0" err="1"/>
              <a:t>atau</a:t>
            </a:r>
            <a:r>
              <a:rPr lang="en-US" altLang="en-US" sz="2000" dirty="0"/>
              <a:t> ISO 14001:2004 </a:t>
            </a:r>
            <a:r>
              <a:rPr lang="en-US" altLang="en-US" sz="2000" dirty="0" err="1"/>
              <a:t>ke</a:t>
            </a:r>
            <a:r>
              <a:rPr lang="en-US" altLang="en-US" sz="2000" dirty="0"/>
              <a:t> ISO 14001:2015</a:t>
            </a:r>
          </a:p>
          <a:p>
            <a:r>
              <a:rPr lang="en-US" altLang="en-US" sz="2000" dirty="0" err="1"/>
              <a:t>Meningkatkan</a:t>
            </a:r>
            <a:r>
              <a:rPr lang="en-US" altLang="en-US" sz="2000" dirty="0"/>
              <a:t> </a:t>
            </a:r>
            <a:r>
              <a:rPr lang="en-US" altLang="en-US" sz="2000" dirty="0" err="1"/>
              <a:t>kepedulian</a:t>
            </a:r>
            <a:r>
              <a:rPr lang="en-US" altLang="en-US" sz="2000" dirty="0"/>
              <a:t> </a:t>
            </a:r>
            <a:r>
              <a:rPr lang="en-US" altLang="en-US" sz="2000" dirty="0" err="1"/>
              <a:t>terhadap</a:t>
            </a:r>
            <a:r>
              <a:rPr lang="en-US" altLang="en-US" sz="2000" dirty="0"/>
              <a:t> K3L di </a:t>
            </a:r>
            <a:r>
              <a:rPr lang="en-US" altLang="en-US" sz="2000" dirty="0" err="1"/>
              <a:t>tempat</a:t>
            </a:r>
            <a:r>
              <a:rPr lang="en-US" altLang="en-US" sz="2000" dirty="0"/>
              <a:t> </a:t>
            </a:r>
            <a:r>
              <a:rPr lang="en-US" altLang="en-US" sz="2000" dirty="0" err="1"/>
              <a:t>kerja</a:t>
            </a:r>
            <a:r>
              <a:rPr lang="en-US" altLang="en-US" sz="2000" dirty="0"/>
              <a:t> </a:t>
            </a:r>
            <a:r>
              <a:rPr lang="en-US" altLang="en-US" sz="2000" dirty="0" err="1"/>
              <a:t>dengan</a:t>
            </a:r>
            <a:r>
              <a:rPr lang="en-US" altLang="en-US" sz="2000" dirty="0"/>
              <a:t> </a:t>
            </a:r>
            <a:r>
              <a:rPr lang="en-US" altLang="en-US" sz="2000" dirty="0" err="1"/>
              <a:t>pendekatan</a:t>
            </a:r>
            <a:r>
              <a:rPr lang="en-US" altLang="en-US" sz="2000" dirty="0"/>
              <a:t> </a:t>
            </a:r>
            <a:r>
              <a:rPr lang="en-US" altLang="en-US" sz="2000" dirty="0" err="1"/>
              <a:t>sistem</a:t>
            </a:r>
            <a:r>
              <a:rPr lang="en-US" altLang="en-US" sz="2000" dirty="0"/>
              <a:t> </a:t>
            </a:r>
            <a:r>
              <a:rPr lang="en-US" altLang="en-US" sz="2000" dirty="0" err="1"/>
              <a:t>pencegahan</a:t>
            </a:r>
            <a:endParaRPr lang="en-US" altLang="en-US" sz="2000" dirty="0"/>
          </a:p>
        </p:txBody>
      </p:sp>
      <p:sp>
        <p:nvSpPr>
          <p:cNvPr id="7" name="Slide Number Placeholder 6">
            <a:extLst>
              <a:ext uri="{FF2B5EF4-FFF2-40B4-BE49-F238E27FC236}">
                <a16:creationId xmlns:a16="http://schemas.microsoft.com/office/drawing/2014/main" id="{EF441882-81F4-425D-B591-BEEEF1B41BBD}"/>
              </a:ext>
            </a:extLst>
          </p:cNvPr>
          <p:cNvSpPr>
            <a:spLocks noGrp="1"/>
          </p:cNvSpPr>
          <p:nvPr>
            <p:ph type="sldNum" sz="quarter" idx="12"/>
          </p:nvPr>
        </p:nvSpPr>
        <p:spPr/>
        <p:txBody>
          <a:bodyPr/>
          <a:lstStyle/>
          <a:p>
            <a:fld id="{D1B71AAA-B9E7-4449-836C-07686E34B3E0}" type="slidenum">
              <a:rPr lang="en-US" smtClean="0"/>
              <a:t>2</a:t>
            </a:fld>
            <a:endParaRPr lang="en-US"/>
          </a:p>
        </p:txBody>
      </p:sp>
      <p:pic>
        <p:nvPicPr>
          <p:cNvPr id="2" name="Picture 1">
            <a:extLst>
              <a:ext uri="{FF2B5EF4-FFF2-40B4-BE49-F238E27FC236}">
                <a16:creationId xmlns:a16="http://schemas.microsoft.com/office/drawing/2014/main" id="{189BB2C4-F56F-48A3-9293-D1C6488AC763}"/>
              </a:ext>
            </a:extLst>
          </p:cNvPr>
          <p:cNvPicPr>
            <a:picLocks noChangeAspect="1"/>
          </p:cNvPicPr>
          <p:nvPr/>
        </p:nvPicPr>
        <p:blipFill>
          <a:blip r:embed="rId2"/>
          <a:stretch>
            <a:fillRect/>
          </a:stretch>
        </p:blipFill>
        <p:spPr>
          <a:xfrm>
            <a:off x="0" y="0"/>
            <a:ext cx="3224785" cy="6858000"/>
          </a:xfrm>
          <a:prstGeom prst="rect">
            <a:avLst/>
          </a:prstGeom>
        </p:spPr>
      </p:pic>
      <p:sp>
        <p:nvSpPr>
          <p:cNvPr id="3" name="Rectangle 2">
            <a:extLst>
              <a:ext uri="{FF2B5EF4-FFF2-40B4-BE49-F238E27FC236}">
                <a16:creationId xmlns:a16="http://schemas.microsoft.com/office/drawing/2014/main" id="{A3D4F9F9-885F-4E73-B939-E9E701C7FDB7}"/>
              </a:ext>
            </a:extLst>
          </p:cNvPr>
          <p:cNvSpPr/>
          <p:nvPr/>
        </p:nvSpPr>
        <p:spPr>
          <a:xfrm>
            <a:off x="3224785" y="0"/>
            <a:ext cx="94487" cy="6858000"/>
          </a:xfrm>
          <a:prstGeom prst="rect">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26FEA82-774A-421F-804C-68ACFF427E75}"/>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3152785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0224" y="46746"/>
            <a:ext cx="4073340" cy="1005840"/>
          </a:xfrm>
        </p:spPr>
        <p:txBody>
          <a:bodyPr>
            <a:normAutofit/>
          </a:bodyPr>
          <a:lstStyle/>
          <a:p>
            <a:r>
              <a:rPr lang="en-US" sz="3692" b="1" dirty="0" err="1"/>
              <a:t>Apakah</a:t>
            </a:r>
            <a:r>
              <a:rPr lang="en-US" sz="3692" b="1" dirty="0"/>
              <a:t> </a:t>
            </a:r>
            <a:r>
              <a:rPr lang="en-US" sz="3692" b="1" dirty="0" err="1"/>
              <a:t>risiko</a:t>
            </a:r>
            <a:r>
              <a:rPr lang="en-US" sz="3692" b="1" dirty="0"/>
              <a:t> </a:t>
            </a:r>
            <a:r>
              <a:rPr lang="en-US" sz="3692" b="1" dirty="0" err="1"/>
              <a:t>itu</a:t>
            </a:r>
            <a:r>
              <a:rPr lang="en-US" sz="3692" b="1" dirty="0"/>
              <a:t>?</a:t>
            </a:r>
          </a:p>
        </p:txBody>
      </p:sp>
      <p:sp>
        <p:nvSpPr>
          <p:cNvPr id="2" name="Content Placeholder 1"/>
          <p:cNvSpPr>
            <a:spLocks noGrp="1"/>
          </p:cNvSpPr>
          <p:nvPr>
            <p:ph idx="1"/>
          </p:nvPr>
        </p:nvSpPr>
        <p:spPr>
          <a:xfrm>
            <a:off x="542394" y="1170713"/>
            <a:ext cx="6172200" cy="705452"/>
          </a:xfrm>
        </p:spPr>
        <p:txBody>
          <a:bodyPr>
            <a:normAutofit/>
          </a:bodyPr>
          <a:lstStyle/>
          <a:p>
            <a:pPr marL="0" indent="0">
              <a:buNone/>
            </a:pPr>
            <a:r>
              <a:rPr lang="en-US" sz="2585" dirty="0" err="1"/>
              <a:t>Konsep</a:t>
            </a:r>
            <a:r>
              <a:rPr lang="en-US" sz="2585" dirty="0"/>
              <a:t> “Problem” versus “Risk”</a:t>
            </a:r>
          </a:p>
          <a:p>
            <a:pPr marL="0" indent="0">
              <a:buNone/>
            </a:pPr>
            <a:endParaRPr lang="en-US" sz="2585" dirty="0"/>
          </a:p>
          <a:p>
            <a:pPr marL="0" indent="0">
              <a:buNone/>
            </a:pPr>
            <a:endParaRPr lang="en-US" sz="2585" dirty="0"/>
          </a:p>
        </p:txBody>
      </p:sp>
      <p:sp>
        <p:nvSpPr>
          <p:cNvPr id="3" name="Slide Number Placeholder 2"/>
          <p:cNvSpPr>
            <a:spLocks noGrp="1"/>
          </p:cNvSpPr>
          <p:nvPr>
            <p:ph type="sldNum" sz="quarter" idx="12"/>
          </p:nvPr>
        </p:nvSpPr>
        <p:spPr>
          <a:xfrm>
            <a:off x="7948246" y="6031523"/>
            <a:ext cx="914400" cy="370743"/>
          </a:xfrm>
        </p:spPr>
        <p:txBody>
          <a:bodyPr/>
          <a:lstStyle/>
          <a:p>
            <a:fld id="{7589D4B7-21C6-42E7-8889-C92264457326}" type="slidenum">
              <a:rPr lang="en-US" smtClean="0"/>
              <a:pPr/>
              <a:t>20</a:t>
            </a:fld>
            <a:endParaRPr lang="en-US" dirty="0"/>
          </a:p>
        </p:txBody>
      </p:sp>
      <p:sp>
        <p:nvSpPr>
          <p:cNvPr id="5" name="TextBox 4"/>
          <p:cNvSpPr txBox="1"/>
          <p:nvPr/>
        </p:nvSpPr>
        <p:spPr>
          <a:xfrm>
            <a:off x="681404" y="1708811"/>
            <a:ext cx="3450980" cy="1512594"/>
          </a:xfrm>
          <a:prstGeom prst="rect">
            <a:avLst/>
          </a:prstGeom>
          <a:noFill/>
        </p:spPr>
        <p:txBody>
          <a:bodyPr wrap="square" rtlCol="0">
            <a:spAutoFit/>
          </a:bodyPr>
          <a:lstStyle/>
          <a:p>
            <a:r>
              <a:rPr lang="en-US" sz="1846" dirty="0">
                <a:solidFill>
                  <a:srgbClr val="FF0000"/>
                </a:solidFill>
                <a:ea typeface="Helvetica Neue Light" pitchFamily="2" charset="2"/>
                <a:cs typeface="Helvetica Neue Light" pitchFamily="2" charset="2"/>
              </a:rPr>
              <a:t>Problem/</a:t>
            </a:r>
            <a:r>
              <a:rPr lang="en-US" sz="1846" dirty="0" err="1">
                <a:solidFill>
                  <a:srgbClr val="FF0000"/>
                </a:solidFill>
                <a:ea typeface="Helvetica Neue Light" pitchFamily="2" charset="2"/>
                <a:cs typeface="Helvetica Neue Light" pitchFamily="2" charset="2"/>
              </a:rPr>
              <a:t>Krisis</a:t>
            </a:r>
            <a:r>
              <a:rPr lang="en-US" sz="1846" dirty="0">
                <a:solidFill>
                  <a:srgbClr val="FF0000"/>
                </a:solidFill>
                <a:ea typeface="Helvetica Neue Light" pitchFamily="2" charset="2"/>
                <a:cs typeface="Helvetica Neue Light" pitchFamily="2" charset="2"/>
              </a:rPr>
              <a:t>:</a:t>
            </a: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Terjadi</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saat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ini</a:t>
            </a:r>
            <a:endParaRPr lang="en-US" sz="1846" dirty="0">
              <a:ea typeface="Helvetica Neue Light" pitchFamily="2" charset="2"/>
              <a:cs typeface="Helvetica Neue Light" pitchFamily="2" charset="2"/>
            </a:endParaRP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Akibat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keputusan</a:t>
            </a:r>
            <a:r>
              <a:rPr lang="en-US" sz="1846" dirty="0">
                <a:ea typeface="Helvetica Neue Light" pitchFamily="2" charset="2"/>
                <a:cs typeface="Helvetica Neue Light" pitchFamily="2" charset="2"/>
              </a:rPr>
              <a:t>/</a:t>
            </a:r>
            <a:r>
              <a:rPr lang="en-US" sz="1846" dirty="0" err="1">
                <a:ea typeface="Helvetica Neue Light" pitchFamily="2" charset="2"/>
                <a:cs typeface="Helvetica Neue Light" pitchFamily="2" charset="2"/>
              </a:rPr>
              <a:t>aktivitas</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masa</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lalu</a:t>
            </a:r>
            <a:endParaRPr lang="en-US" sz="1846" dirty="0">
              <a:ea typeface="Helvetica Neue Light" pitchFamily="2" charset="2"/>
              <a:cs typeface="Helvetica Neue Light" pitchFamily="2" charset="2"/>
            </a:endParaRP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Gagal</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mendeteksi</a:t>
            </a:r>
            <a:r>
              <a:rPr lang="en-US" sz="1846" dirty="0">
                <a:ea typeface="Helvetica Neue Light" pitchFamily="2" charset="2"/>
                <a:cs typeface="Helvetica Neue Light" pitchFamily="2" charset="2"/>
              </a:rPr>
              <a:t> / </a:t>
            </a:r>
            <a:r>
              <a:rPr lang="en-US" sz="1846" dirty="0" err="1">
                <a:ea typeface="Helvetica Neue Light" pitchFamily="2" charset="2"/>
                <a:cs typeface="Helvetica Neue Light" pitchFamily="2" charset="2"/>
              </a:rPr>
              <a:t>mencegah</a:t>
            </a:r>
            <a:endParaRPr lang="en-US" sz="1846" dirty="0">
              <a:ea typeface="Helvetica Neue Light" pitchFamily="2" charset="2"/>
              <a:cs typeface="Helvetica Neue Light" pitchFamily="2" charset="2"/>
            </a:endParaRPr>
          </a:p>
        </p:txBody>
      </p:sp>
      <p:sp>
        <p:nvSpPr>
          <p:cNvPr id="8" name="TextBox 7"/>
          <p:cNvSpPr txBox="1"/>
          <p:nvPr/>
        </p:nvSpPr>
        <p:spPr>
          <a:xfrm>
            <a:off x="4339003" y="1715835"/>
            <a:ext cx="4523643" cy="1228541"/>
          </a:xfrm>
          <a:prstGeom prst="rect">
            <a:avLst/>
          </a:prstGeom>
          <a:noFill/>
        </p:spPr>
        <p:txBody>
          <a:bodyPr wrap="square" rtlCol="0">
            <a:spAutoFit/>
          </a:bodyPr>
          <a:lstStyle/>
          <a:p>
            <a:r>
              <a:rPr lang="en-US" sz="1846" dirty="0" err="1">
                <a:solidFill>
                  <a:srgbClr val="FF0000"/>
                </a:solidFill>
                <a:ea typeface="Helvetica Neue Light" pitchFamily="2" charset="2"/>
                <a:cs typeface="Helvetica Neue Light" pitchFamily="2" charset="2"/>
              </a:rPr>
              <a:t>Risiko</a:t>
            </a:r>
            <a:r>
              <a:rPr lang="en-US" sz="1846" dirty="0">
                <a:solidFill>
                  <a:srgbClr val="FF0000"/>
                </a:solidFill>
                <a:ea typeface="Helvetica Neue Light" pitchFamily="2" charset="2"/>
                <a:cs typeface="Helvetica Neue Light" pitchFamily="2" charset="2"/>
              </a:rPr>
              <a:t>:</a:t>
            </a: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Berdampak</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pada</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masa</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depan</a:t>
            </a:r>
            <a:r>
              <a:rPr lang="en-US" sz="1846" dirty="0">
                <a:ea typeface="Helvetica Neue Light" pitchFamily="2" charset="2"/>
                <a:cs typeface="Helvetica Neue Light" pitchFamily="2" charset="2"/>
              </a:rPr>
              <a:t> </a:t>
            </a: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Akibat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keputusan</a:t>
            </a:r>
            <a:r>
              <a:rPr lang="en-US" sz="1846" dirty="0">
                <a:ea typeface="Helvetica Neue Light" pitchFamily="2" charset="2"/>
                <a:cs typeface="Helvetica Neue Light" pitchFamily="2" charset="2"/>
              </a:rPr>
              <a:t>/</a:t>
            </a:r>
            <a:r>
              <a:rPr lang="en-US" sz="1846" dirty="0" err="1">
                <a:ea typeface="Helvetica Neue Light" pitchFamily="2" charset="2"/>
                <a:cs typeface="Helvetica Neue Light" pitchFamily="2" charset="2"/>
              </a:rPr>
              <a:t>aktivitas</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saat</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ini</a:t>
            </a:r>
            <a:endParaRPr lang="en-US" sz="1846" dirty="0">
              <a:ea typeface="Helvetica Neue Light" pitchFamily="2" charset="2"/>
              <a:cs typeface="Helvetica Neue Light" pitchFamily="2" charset="2"/>
            </a:endParaRPr>
          </a:p>
          <a:p>
            <a:pPr marL="316531" indent="-316531">
              <a:buFont typeface="Arial" panose="020B0604020202020204" pitchFamily="34" charset="0"/>
              <a:buChar char="•"/>
            </a:pPr>
            <a:r>
              <a:rPr lang="en-US" sz="1846" dirty="0" err="1">
                <a:ea typeface="Helvetica Neue Light" pitchFamily="2" charset="2"/>
                <a:cs typeface="Helvetica Neue Light" pitchFamily="2" charset="2"/>
              </a:rPr>
              <a:t>Pencegahan</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dan</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pengendalian</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lebih</a:t>
            </a:r>
            <a:r>
              <a:rPr lang="en-US" sz="1846" dirty="0">
                <a:ea typeface="Helvetica Neue Light" pitchFamily="2" charset="2"/>
                <a:cs typeface="Helvetica Neue Light" pitchFamily="2" charset="2"/>
              </a:rPr>
              <a:t> </a:t>
            </a:r>
            <a:r>
              <a:rPr lang="en-US" sz="1846" dirty="0" err="1">
                <a:ea typeface="Helvetica Neue Light" pitchFamily="2" charset="2"/>
                <a:cs typeface="Helvetica Neue Light" pitchFamily="2" charset="2"/>
              </a:rPr>
              <a:t>baik</a:t>
            </a:r>
            <a:endParaRPr lang="en-US" sz="1846" dirty="0">
              <a:ea typeface="Helvetica Neue Light" pitchFamily="2" charset="2"/>
              <a:cs typeface="Helvetica Neue Light" pitchFamily="2" charset="2"/>
            </a:endParaRPr>
          </a:p>
        </p:txBody>
      </p:sp>
      <p:pic>
        <p:nvPicPr>
          <p:cNvPr id="252929" name="Picture 1" descr="E:\RIZAL DESIGN\CRMS\Presentation Template\ISO 31000 Fundamental\Other\Table-01.jpg"/>
          <p:cNvPicPr>
            <a:picLocks noChangeAspect="1" noChangeArrowheads="1"/>
          </p:cNvPicPr>
          <p:nvPr/>
        </p:nvPicPr>
        <p:blipFill>
          <a:blip r:embed="rId2"/>
          <a:srcRect/>
          <a:stretch>
            <a:fillRect/>
          </a:stretch>
        </p:blipFill>
        <p:spPr bwMode="auto">
          <a:xfrm>
            <a:off x="1171357" y="3429000"/>
            <a:ext cx="6801285" cy="3020406"/>
          </a:xfrm>
          <a:prstGeom prst="rect">
            <a:avLst/>
          </a:prstGeom>
          <a:noFill/>
        </p:spPr>
      </p:pic>
      <p:sp>
        <p:nvSpPr>
          <p:cNvPr id="7" name="Rectangle 6">
            <a:extLst>
              <a:ext uri="{FF2B5EF4-FFF2-40B4-BE49-F238E27FC236}">
                <a16:creationId xmlns:a16="http://schemas.microsoft.com/office/drawing/2014/main" id="{C3D6E33E-CB8C-4F61-B86F-4AE21524564E}"/>
              </a:ext>
            </a:extLst>
          </p:cNvPr>
          <p:cNvSpPr/>
          <p:nvPr/>
        </p:nvSpPr>
        <p:spPr>
          <a:xfrm>
            <a:off x="252248" y="1055222"/>
            <a:ext cx="6752492" cy="42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9" name="Picture 8">
            <a:extLst>
              <a:ext uri="{FF2B5EF4-FFF2-40B4-BE49-F238E27FC236}">
                <a16:creationId xmlns:a16="http://schemas.microsoft.com/office/drawing/2014/main" id="{A38D053A-CA03-4FA7-BC42-921B606DA22D}"/>
              </a:ext>
            </a:extLst>
          </p:cNvPr>
          <p:cNvPicPr>
            <a:picLocks noChangeAspect="1"/>
          </p:cNvPicPr>
          <p:nvPr/>
        </p:nvPicPr>
        <p:blipFill>
          <a:blip r:embed="rId3"/>
          <a:stretch>
            <a:fillRect/>
          </a:stretch>
        </p:blipFill>
        <p:spPr>
          <a:xfrm>
            <a:off x="6793198" y="159379"/>
            <a:ext cx="2098554" cy="1364060"/>
          </a:xfrm>
          <a:prstGeom prst="rect">
            <a:avLst/>
          </a:prstGeom>
        </p:spPr>
      </p:pic>
      <p:sp>
        <p:nvSpPr>
          <p:cNvPr id="6" name="Footer Placeholder 5">
            <a:extLst>
              <a:ext uri="{FF2B5EF4-FFF2-40B4-BE49-F238E27FC236}">
                <a16:creationId xmlns:a16="http://schemas.microsoft.com/office/drawing/2014/main" id="{1995E9A7-0724-4E77-8325-2B5C5308A573}"/>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423984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861" y="1546966"/>
            <a:ext cx="7717981" cy="584775"/>
          </a:xfrm>
          <a:prstGeom prst="rect">
            <a:avLst/>
          </a:prstGeom>
          <a:noFill/>
        </p:spPr>
        <p:txBody>
          <a:bodyPr wrap="square" rtlCol="0">
            <a:spAutoFit/>
          </a:bodyPr>
          <a:lstStyle/>
          <a:p>
            <a:pPr algn="ctr"/>
            <a:r>
              <a:rPr lang="en-US" sz="3200" b="1" dirty="0" err="1">
                <a:ea typeface="Helvetica Neue Light" pitchFamily="2" charset="2"/>
                <a:cs typeface="Helvetica Neue Light" pitchFamily="2" charset="2"/>
              </a:rPr>
              <a:t>Risiko</a:t>
            </a:r>
            <a:r>
              <a:rPr lang="en-US" sz="2215" b="1" dirty="0">
                <a:ea typeface="Helvetica Neue Light" pitchFamily="2" charset="2"/>
                <a:cs typeface="Helvetica Neue Light" pitchFamily="2" charset="2"/>
              </a:rPr>
              <a:t> = </a:t>
            </a:r>
            <a:r>
              <a:rPr lang="en-US" sz="2215" b="1" i="1" dirty="0" err="1">
                <a:ea typeface="Helvetica Neue Light" pitchFamily="2" charset="2"/>
                <a:cs typeface="Helvetica Neue Light" pitchFamily="2" charset="2"/>
              </a:rPr>
              <a:t>ketidakpastian</a:t>
            </a:r>
            <a:r>
              <a:rPr lang="en-US" sz="2215" b="1" i="1" dirty="0">
                <a:ea typeface="Helvetica Neue Light" pitchFamily="2" charset="2"/>
                <a:cs typeface="Helvetica Neue Light" pitchFamily="2" charset="2"/>
              </a:rPr>
              <a:t> yang </a:t>
            </a:r>
            <a:r>
              <a:rPr lang="en-US" sz="2215" b="1" i="1" dirty="0" err="1">
                <a:ea typeface="Helvetica Neue Light" pitchFamily="2" charset="2"/>
                <a:cs typeface="Helvetica Neue Light" pitchFamily="2" charset="2"/>
              </a:rPr>
              <a:t>berdampak</a:t>
            </a:r>
            <a:r>
              <a:rPr lang="en-US" sz="2215" b="1" i="1" dirty="0">
                <a:ea typeface="Helvetica Neue Light" pitchFamily="2" charset="2"/>
                <a:cs typeface="Helvetica Neue Light" pitchFamily="2" charset="2"/>
              </a:rPr>
              <a:t> </a:t>
            </a:r>
            <a:r>
              <a:rPr lang="en-US" sz="2215" b="1" i="1" dirty="0" err="1">
                <a:ea typeface="Helvetica Neue Light" pitchFamily="2" charset="2"/>
                <a:cs typeface="Helvetica Neue Light" pitchFamily="2" charset="2"/>
              </a:rPr>
              <a:t>pada</a:t>
            </a:r>
            <a:r>
              <a:rPr lang="en-US" sz="2215" b="1" i="1" dirty="0">
                <a:ea typeface="Helvetica Neue Light" pitchFamily="2" charset="2"/>
                <a:cs typeface="Helvetica Neue Light" pitchFamily="2" charset="2"/>
              </a:rPr>
              <a:t> </a:t>
            </a:r>
            <a:r>
              <a:rPr lang="en-US" sz="2215" b="1" i="1" dirty="0" err="1">
                <a:ea typeface="Helvetica Neue Light" pitchFamily="2" charset="2"/>
                <a:cs typeface="Helvetica Neue Light" pitchFamily="2" charset="2"/>
              </a:rPr>
              <a:t>sasaran</a:t>
            </a:r>
            <a:endParaRPr lang="en-US" sz="2215" b="1" i="1" dirty="0">
              <a:ea typeface="Helvetica Neue Light" pitchFamily="2" charset="2"/>
              <a:cs typeface="Helvetica Neue Light" pitchFamily="2" charset="2"/>
            </a:endParaRPr>
          </a:p>
        </p:txBody>
      </p:sp>
      <p:pic>
        <p:nvPicPr>
          <p:cNvPr id="1027" name="Picture 3" descr="C:\Users\ACER\AppData\Local\Microsoft\Windows\Temporary Internet Files\Content.IE5\KBV91LBT\interrogacion-240x3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0629" y="3830756"/>
            <a:ext cx="599402" cy="92215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CER\AppData\Local\Microsoft\Windows\Temporary Internet Files\Content.IE5\KBV91LBT\objetivo[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629" y="2570935"/>
            <a:ext cx="724108" cy="79081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2"/>
          <p:cNvGrpSpPr/>
          <p:nvPr/>
        </p:nvGrpSpPr>
        <p:grpSpPr>
          <a:xfrm rot="360000">
            <a:off x="3220668" y="5074926"/>
            <a:ext cx="898782" cy="1126341"/>
            <a:chOff x="2514600" y="3436676"/>
            <a:chExt cx="3716455" cy="2398835"/>
          </a:xfrm>
        </p:grpSpPr>
        <p:pic>
          <p:nvPicPr>
            <p:cNvPr id="1030"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514600" y="3436676"/>
              <a:ext cx="3411655"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667000" y="3823831"/>
              <a:ext cx="3411655"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ACER\AppData\Local\Microsoft\Windows\Temporary Internet Files\Content.IE5\KBV91LBT\bottom-arrow-green-0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 flipH="1" flipV="1">
              <a:off x="2819400" y="4281031"/>
              <a:ext cx="3411655" cy="155448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4232178" y="2781951"/>
            <a:ext cx="4514850" cy="376385"/>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Apakah</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sasaran</a:t>
            </a:r>
            <a:r>
              <a:rPr lang="en-US" sz="1846" b="1" dirty="0">
                <a:solidFill>
                  <a:srgbClr val="FF0000"/>
                </a:solidFill>
                <a:ea typeface="Helvetica Neue Light" pitchFamily="2" charset="2"/>
                <a:cs typeface="Helvetica Neue Light" pitchFamily="2" charset="2"/>
              </a:rPr>
              <a:t> K3L </a:t>
            </a:r>
            <a:r>
              <a:rPr lang="en-US" sz="1846" b="1" dirty="0" err="1">
                <a:ea typeface="Helvetica Neue Light" pitchFamily="2" charset="2"/>
                <a:cs typeface="Helvetica Neue Light" pitchFamily="2" charset="2"/>
              </a:rPr>
              <a:t>sudah</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jelas</a:t>
            </a:r>
            <a:r>
              <a:rPr lang="en-US" sz="1846" b="1" dirty="0">
                <a:ea typeface="Helvetica Neue Light" pitchFamily="2" charset="2"/>
                <a:cs typeface="Helvetica Neue Light" pitchFamily="2" charset="2"/>
              </a:rPr>
              <a:t> ?</a:t>
            </a:r>
            <a:endParaRPr lang="id-ID" sz="1846" b="1" dirty="0">
              <a:ea typeface="Helvetica Neue Light" pitchFamily="2" charset="2"/>
              <a:cs typeface="Helvetica Neue Light" pitchFamily="2" charset="2"/>
            </a:endParaRPr>
          </a:p>
        </p:txBody>
      </p:sp>
      <p:sp>
        <p:nvSpPr>
          <p:cNvPr id="20" name="TextBox 19"/>
          <p:cNvSpPr txBox="1"/>
          <p:nvPr/>
        </p:nvSpPr>
        <p:spPr>
          <a:xfrm>
            <a:off x="4117880" y="4010072"/>
            <a:ext cx="4514850" cy="660437"/>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saja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peristiwa</a:t>
            </a:r>
            <a:r>
              <a:rPr lang="en-US" sz="1846" b="1" dirty="0">
                <a:solidFill>
                  <a:srgbClr val="FF0000"/>
                </a:solidFill>
                <a:ea typeface="Helvetica Neue Light" pitchFamily="2" charset="2"/>
                <a:cs typeface="Helvetica Neue Light" pitchFamily="2" charset="2"/>
              </a:rPr>
              <a:t> / </a:t>
            </a:r>
            <a:r>
              <a:rPr lang="en-US" sz="1846" b="1" dirty="0" err="1">
                <a:solidFill>
                  <a:srgbClr val="FF0000"/>
                </a:solidFill>
                <a:ea typeface="Helvetica Neue Light" pitchFamily="2" charset="2"/>
                <a:cs typeface="Helvetica Neue Light" pitchFamily="2" charset="2"/>
              </a:rPr>
              <a:t>kondisi</a:t>
            </a:r>
            <a:r>
              <a:rPr lang="en-US" sz="1846" b="1" dirty="0">
                <a:solidFill>
                  <a:srgbClr val="FF0000"/>
                </a:solidFill>
                <a:ea typeface="Helvetica Neue Light" pitchFamily="2" charset="2"/>
                <a:cs typeface="Helvetica Neue Light" pitchFamily="2" charset="2"/>
              </a:rPr>
              <a:t> </a:t>
            </a:r>
            <a:r>
              <a:rPr lang="en-US" sz="1846" b="1" dirty="0">
                <a:ea typeface="Helvetica Neue Light" pitchFamily="2" charset="2"/>
                <a:cs typeface="Helvetica Neue Light" pitchFamily="2" charset="2"/>
              </a:rPr>
              <a:t>yang </a:t>
            </a:r>
            <a:r>
              <a:rPr lang="en-US" sz="1846" b="1" dirty="0" err="1">
                <a:ea typeface="Helvetica Neue Light" pitchFamily="2" charset="2"/>
                <a:cs typeface="Helvetica Neue Light" pitchFamily="2" charset="2"/>
              </a:rPr>
              <a:t>mungkin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terjadi</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dan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penyebabnya</a:t>
            </a:r>
            <a:r>
              <a:rPr lang="en-US" sz="1846" b="1" dirty="0">
                <a:solidFill>
                  <a:srgbClr val="FF0000"/>
                </a:solidFill>
                <a:ea typeface="Helvetica Neue Light" pitchFamily="2" charset="2"/>
                <a:cs typeface="Helvetica Neue Light" pitchFamily="2" charset="2"/>
              </a:rPr>
              <a:t> ?</a:t>
            </a:r>
            <a:endParaRPr lang="id-ID" sz="1846" b="1" dirty="0">
              <a:solidFill>
                <a:srgbClr val="FF0000"/>
              </a:solidFill>
              <a:ea typeface="Helvetica Neue Light" pitchFamily="2" charset="2"/>
              <a:cs typeface="Helvetica Neue Light" pitchFamily="2" charset="2"/>
            </a:endParaRPr>
          </a:p>
        </p:txBody>
      </p:sp>
      <p:sp>
        <p:nvSpPr>
          <p:cNvPr id="21" name="TextBox 20"/>
          <p:cNvSpPr txBox="1"/>
          <p:nvPr/>
        </p:nvSpPr>
        <p:spPr>
          <a:xfrm>
            <a:off x="4232178" y="5302967"/>
            <a:ext cx="4514850" cy="660437"/>
          </a:xfrm>
          <a:prstGeom prst="rect">
            <a:avLst/>
          </a:prstGeom>
          <a:noFill/>
        </p:spPr>
        <p:txBody>
          <a:bodyPr wrap="square" rtlCol="0">
            <a:spAutoFit/>
          </a:bodyPr>
          <a:lstStyle/>
          <a:p>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a:t>
            </a:r>
            <a:r>
              <a:rPr lang="en-US" sz="1846" b="1" dirty="0" err="1">
                <a:solidFill>
                  <a:srgbClr val="FF0000"/>
                </a:solidFill>
                <a:ea typeface="Helvetica Neue Light" pitchFamily="2" charset="2"/>
                <a:cs typeface="Helvetica Neue Light" pitchFamily="2" charset="2"/>
              </a:rPr>
              <a:t>dampaknya</a:t>
            </a:r>
            <a:r>
              <a:rPr lang="en-US" sz="1846" b="1" dirty="0">
                <a:solidFill>
                  <a:srgbClr val="FF0000"/>
                </a:solidFill>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pada</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sasaran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akhir</a:t>
            </a:r>
            <a:r>
              <a:rPr lang="id-ID" sz="1846" b="1" dirty="0">
                <a:ea typeface="Helvetica Neue Light" pitchFamily="2" charset="2"/>
                <a:cs typeface="Helvetica Neue Light" pitchFamily="2" charset="2"/>
              </a:rPr>
              <a:t>?</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Penyimpangan</a:t>
            </a:r>
            <a:r>
              <a:rPr lang="en-US" sz="1846" b="1" dirty="0">
                <a:ea typeface="Helvetica Neue Light" pitchFamily="2" charset="2"/>
                <a:cs typeface="Helvetica Neue Light" pitchFamily="2" charset="2"/>
              </a:rPr>
              <a:t> </a:t>
            </a:r>
            <a:r>
              <a:rPr lang="en-US" sz="1846" b="1" dirty="0" err="1">
                <a:ea typeface="Helvetica Neue Light" pitchFamily="2" charset="2"/>
                <a:cs typeface="Helvetica Neue Light" pitchFamily="2" charset="2"/>
              </a:rPr>
              <a:t>apa</a:t>
            </a:r>
            <a:r>
              <a:rPr lang="en-US" sz="1846" b="1" dirty="0">
                <a:ea typeface="Helvetica Neue Light" pitchFamily="2" charset="2"/>
                <a:cs typeface="Helvetica Neue Light" pitchFamily="2" charset="2"/>
              </a:rPr>
              <a:t> yang </a:t>
            </a:r>
            <a:r>
              <a:rPr lang="en-US" sz="1846" b="1" dirty="0" err="1">
                <a:ea typeface="Helvetica Neue Light" pitchFamily="2" charset="2"/>
                <a:cs typeface="Helvetica Neue Light" pitchFamily="2" charset="2"/>
              </a:rPr>
              <a:t>terjadi</a:t>
            </a:r>
            <a:r>
              <a:rPr lang="en-US" sz="1846" b="1" dirty="0">
                <a:ea typeface="Helvetica Neue Light" pitchFamily="2" charset="2"/>
                <a:cs typeface="Helvetica Neue Light" pitchFamily="2" charset="2"/>
              </a:rPr>
              <a:t>?</a:t>
            </a:r>
            <a:endParaRPr lang="id-ID" sz="1846" b="1" dirty="0">
              <a:ea typeface="Helvetica Neue Light" pitchFamily="2" charset="2"/>
              <a:cs typeface="Helvetica Neue Light" pitchFamily="2" charset="2"/>
            </a:endParaRPr>
          </a:p>
        </p:txBody>
      </p:sp>
      <p:sp>
        <p:nvSpPr>
          <p:cNvPr id="17" name="Rectangle 16">
            <a:extLst>
              <a:ext uri="{FF2B5EF4-FFF2-40B4-BE49-F238E27FC236}">
                <a16:creationId xmlns:a16="http://schemas.microsoft.com/office/drawing/2014/main" id="{F05F26B5-F66E-4BB5-83ED-D1153392EAB3}"/>
              </a:ext>
            </a:extLst>
          </p:cNvPr>
          <p:cNvSpPr/>
          <p:nvPr/>
        </p:nvSpPr>
        <p:spPr>
          <a:xfrm>
            <a:off x="252248" y="1106623"/>
            <a:ext cx="6752492" cy="42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8" name="Arrow: Bent 7">
            <a:extLst>
              <a:ext uri="{FF2B5EF4-FFF2-40B4-BE49-F238E27FC236}">
                <a16:creationId xmlns:a16="http://schemas.microsoft.com/office/drawing/2014/main" id="{31A1D7F4-AF0F-480A-9267-7126CF2419D0}"/>
              </a:ext>
            </a:extLst>
          </p:cNvPr>
          <p:cNvSpPr/>
          <p:nvPr/>
        </p:nvSpPr>
        <p:spPr>
          <a:xfrm flipV="1">
            <a:off x="2403378" y="2228288"/>
            <a:ext cx="773723" cy="9247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3" name="Arrow: Bent 22">
            <a:extLst>
              <a:ext uri="{FF2B5EF4-FFF2-40B4-BE49-F238E27FC236}">
                <a16:creationId xmlns:a16="http://schemas.microsoft.com/office/drawing/2014/main" id="{739EE477-727C-4DC5-A933-5A91AC1EA7E5}"/>
              </a:ext>
            </a:extLst>
          </p:cNvPr>
          <p:cNvSpPr/>
          <p:nvPr/>
        </p:nvSpPr>
        <p:spPr>
          <a:xfrm flipV="1">
            <a:off x="2142891" y="2236573"/>
            <a:ext cx="803791" cy="23999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4" name="Arrow: Bent 23">
            <a:extLst>
              <a:ext uri="{FF2B5EF4-FFF2-40B4-BE49-F238E27FC236}">
                <a16:creationId xmlns:a16="http://schemas.microsoft.com/office/drawing/2014/main" id="{F7C89A43-711E-479E-8CC1-FF461F72E338}"/>
              </a:ext>
            </a:extLst>
          </p:cNvPr>
          <p:cNvSpPr/>
          <p:nvPr/>
        </p:nvSpPr>
        <p:spPr>
          <a:xfrm flipV="1">
            <a:off x="1880941" y="2236573"/>
            <a:ext cx="803791" cy="359739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6" name="Title 2"/>
          <p:cNvSpPr>
            <a:spLocks noGrp="1"/>
          </p:cNvSpPr>
          <p:nvPr>
            <p:ph type="title"/>
          </p:nvPr>
        </p:nvSpPr>
        <p:spPr>
          <a:xfrm>
            <a:off x="364293" y="-47404"/>
            <a:ext cx="4360985" cy="1384261"/>
          </a:xfrm>
        </p:spPr>
        <p:txBody>
          <a:bodyPr>
            <a:normAutofit/>
          </a:bodyPr>
          <a:lstStyle/>
          <a:p>
            <a:r>
              <a:rPr lang="en-US" sz="4062" b="1" dirty="0" err="1">
                <a:solidFill>
                  <a:srgbClr val="C00000"/>
                </a:solidFill>
              </a:rPr>
              <a:t>Apakah</a:t>
            </a:r>
            <a:r>
              <a:rPr lang="en-US" sz="4062" b="1" dirty="0">
                <a:solidFill>
                  <a:srgbClr val="C00000"/>
                </a:solidFill>
              </a:rPr>
              <a:t> </a:t>
            </a:r>
            <a:r>
              <a:rPr lang="en-US" sz="4062" b="1" dirty="0" err="1">
                <a:solidFill>
                  <a:srgbClr val="C00000"/>
                </a:solidFill>
              </a:rPr>
              <a:t>risiko</a:t>
            </a:r>
            <a:r>
              <a:rPr lang="en-US" sz="4062" b="1" dirty="0">
                <a:solidFill>
                  <a:srgbClr val="C00000"/>
                </a:solidFill>
              </a:rPr>
              <a:t> </a:t>
            </a:r>
            <a:r>
              <a:rPr lang="en-US" sz="4062" b="1" dirty="0" err="1">
                <a:solidFill>
                  <a:srgbClr val="C00000"/>
                </a:solidFill>
              </a:rPr>
              <a:t>itu</a:t>
            </a:r>
            <a:r>
              <a:rPr lang="en-US" sz="4062" b="1" dirty="0">
                <a:solidFill>
                  <a:srgbClr val="C00000"/>
                </a:solidFill>
              </a:rPr>
              <a:t>?</a:t>
            </a:r>
          </a:p>
        </p:txBody>
      </p:sp>
      <p:sp>
        <p:nvSpPr>
          <p:cNvPr id="5" name="Rectangle 4">
            <a:extLst>
              <a:ext uri="{FF2B5EF4-FFF2-40B4-BE49-F238E27FC236}">
                <a16:creationId xmlns:a16="http://schemas.microsoft.com/office/drawing/2014/main" id="{78732354-5A76-48AE-B935-D8F637546BF7}"/>
              </a:ext>
            </a:extLst>
          </p:cNvPr>
          <p:cNvSpPr/>
          <p:nvPr/>
        </p:nvSpPr>
        <p:spPr>
          <a:xfrm>
            <a:off x="7919140" y="1112081"/>
            <a:ext cx="827889" cy="771506"/>
          </a:xfrm>
          <a:custGeom>
            <a:avLst/>
            <a:gdLst>
              <a:gd name="connsiteX0" fmla="*/ 0 w 1252297"/>
              <a:gd name="connsiteY0" fmla="*/ 0 h 1636776"/>
              <a:gd name="connsiteX1" fmla="*/ 1252297 w 1252297"/>
              <a:gd name="connsiteY1" fmla="*/ 0 h 1636776"/>
              <a:gd name="connsiteX2" fmla="*/ 1252297 w 1252297"/>
              <a:gd name="connsiteY2" fmla="*/ 1636776 h 1636776"/>
              <a:gd name="connsiteX3" fmla="*/ 0 w 1252297"/>
              <a:gd name="connsiteY3" fmla="*/ 1636776 h 1636776"/>
              <a:gd name="connsiteX4" fmla="*/ 0 w 1252297"/>
              <a:gd name="connsiteY4" fmla="*/ 0 h 1636776"/>
              <a:gd name="connsiteX0" fmla="*/ 0 w 1252297"/>
              <a:gd name="connsiteY0" fmla="*/ 0 h 1636776"/>
              <a:gd name="connsiteX1" fmla="*/ 1252297 w 1252297"/>
              <a:gd name="connsiteY1" fmla="*/ 0 h 1636776"/>
              <a:gd name="connsiteX2" fmla="*/ 1252297 w 1252297"/>
              <a:gd name="connsiteY2" fmla="*/ 1636776 h 1636776"/>
              <a:gd name="connsiteX3" fmla="*/ 625926 w 1252297"/>
              <a:gd name="connsiteY3" fmla="*/ 1636776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625926 w 1252297"/>
              <a:gd name="connsiteY3" fmla="*/ 1179576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681252 w 1252297"/>
              <a:gd name="connsiteY3" fmla="*/ 849789 h 1636776"/>
              <a:gd name="connsiteX4" fmla="*/ 0 w 1252297"/>
              <a:gd name="connsiteY4" fmla="*/ 1636776 h 1636776"/>
              <a:gd name="connsiteX5" fmla="*/ 0 w 1252297"/>
              <a:gd name="connsiteY5" fmla="*/ 0 h 1636776"/>
              <a:gd name="connsiteX0" fmla="*/ 0 w 1252297"/>
              <a:gd name="connsiteY0" fmla="*/ 0 h 1636776"/>
              <a:gd name="connsiteX1" fmla="*/ 1252297 w 1252297"/>
              <a:gd name="connsiteY1" fmla="*/ 0 h 1636776"/>
              <a:gd name="connsiteX2" fmla="*/ 1252297 w 1252297"/>
              <a:gd name="connsiteY2" fmla="*/ 1636776 h 1636776"/>
              <a:gd name="connsiteX3" fmla="*/ 584431 w 1252297"/>
              <a:gd name="connsiteY3" fmla="*/ 907987 h 1636776"/>
              <a:gd name="connsiteX4" fmla="*/ 0 w 1252297"/>
              <a:gd name="connsiteY4" fmla="*/ 1636776 h 1636776"/>
              <a:gd name="connsiteX5" fmla="*/ 0 w 1252297"/>
              <a:gd name="connsiteY5" fmla="*/ 0 h 16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297" h="1636776">
                <a:moveTo>
                  <a:pt x="0" y="0"/>
                </a:moveTo>
                <a:lnTo>
                  <a:pt x="1252297" y="0"/>
                </a:lnTo>
                <a:lnTo>
                  <a:pt x="1252297" y="1636776"/>
                </a:lnTo>
                <a:lnTo>
                  <a:pt x="584431" y="907987"/>
                </a:lnTo>
                <a:lnTo>
                  <a:pt x="0" y="163677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Image result for iso 45001:2018">
            <a:extLst>
              <a:ext uri="{FF2B5EF4-FFF2-40B4-BE49-F238E27FC236}">
                <a16:creationId xmlns:a16="http://schemas.microsoft.com/office/drawing/2014/main" id="{0C88C579-509A-48D9-8D48-016286DC3A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9140" y="260345"/>
            <a:ext cx="827888" cy="83130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2B20A9B-1AC3-460B-94B9-0D98560D00B5}"/>
              </a:ext>
            </a:extLst>
          </p:cNvPr>
          <p:cNvSpPr>
            <a:spLocks noGrp="1"/>
          </p:cNvSpPr>
          <p:nvPr>
            <p:ph type="sldNum" sz="quarter" idx="12"/>
          </p:nvPr>
        </p:nvSpPr>
        <p:spPr/>
        <p:txBody>
          <a:bodyPr/>
          <a:lstStyle/>
          <a:p>
            <a:pPr>
              <a:defRPr/>
            </a:pPr>
            <a:fld id="{76B483EA-79FC-4CFB-9D49-A6CB5216843E}" type="slidenum">
              <a:rPr lang="en-US" smtClean="0"/>
              <a:pPr>
                <a:defRPr/>
              </a:pPr>
              <a:t>21</a:t>
            </a:fld>
            <a:endParaRPr lang="en-US"/>
          </a:p>
        </p:txBody>
      </p:sp>
      <p:sp>
        <p:nvSpPr>
          <p:cNvPr id="2" name="Footer Placeholder 1">
            <a:extLst>
              <a:ext uri="{FF2B5EF4-FFF2-40B4-BE49-F238E27FC236}">
                <a16:creationId xmlns:a16="http://schemas.microsoft.com/office/drawing/2014/main" id="{ECDAEED7-945A-412E-AA84-8566863B5C75}"/>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919106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104543" y="5215953"/>
            <a:ext cx="4969117" cy="114320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104543" y="4042126"/>
            <a:ext cx="4969117" cy="102085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104543" y="1494238"/>
            <a:ext cx="4969118" cy="85302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itle 1"/>
          <p:cNvSpPr>
            <a:spLocks noGrp="1"/>
          </p:cNvSpPr>
          <p:nvPr>
            <p:ph type="title"/>
          </p:nvPr>
        </p:nvSpPr>
        <p:spPr>
          <a:xfrm>
            <a:off x="246184" y="71954"/>
            <a:ext cx="8651631" cy="1055077"/>
          </a:xfrm>
        </p:spPr>
        <p:txBody>
          <a:bodyPr>
            <a:normAutofit/>
          </a:bodyPr>
          <a:lstStyle/>
          <a:p>
            <a:r>
              <a:rPr lang="en-US" sz="2585" dirty="0"/>
              <a:t>TEKNIK PENGELOLAAN RISIKO </a:t>
            </a:r>
            <a:br>
              <a:rPr lang="en-US" sz="2585" dirty="0"/>
            </a:br>
            <a:r>
              <a:rPr lang="en-US" sz="2585" dirty="0" err="1"/>
              <a:t>versi</a:t>
            </a:r>
            <a:r>
              <a:rPr lang="en-US" sz="2585" dirty="0"/>
              <a:t> Sentral Sistem Consulting </a:t>
            </a:r>
          </a:p>
        </p:txBody>
      </p:sp>
      <p:sp>
        <p:nvSpPr>
          <p:cNvPr id="223" name="Rectangle 222">
            <a:extLst>
              <a:ext uri="{FF2B5EF4-FFF2-40B4-BE49-F238E27FC236}">
                <a16:creationId xmlns:a16="http://schemas.microsoft.com/office/drawing/2014/main" id="{0F37386F-A3F1-40FA-9B5B-E483D987637E}"/>
              </a:ext>
            </a:extLst>
          </p:cNvPr>
          <p:cNvSpPr/>
          <p:nvPr/>
        </p:nvSpPr>
        <p:spPr>
          <a:xfrm>
            <a:off x="633046" y="1248510"/>
            <a:ext cx="8510954" cy="42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55298" name="Picture 2"/>
          <p:cNvPicPr>
            <a:picLocks noChangeAspect="1" noChangeArrowheads="1"/>
          </p:cNvPicPr>
          <p:nvPr/>
        </p:nvPicPr>
        <p:blipFill>
          <a:blip r:embed="rId2"/>
          <a:srcRect l="16719"/>
          <a:stretch>
            <a:fillRect/>
          </a:stretch>
        </p:blipFill>
        <p:spPr bwMode="auto">
          <a:xfrm>
            <a:off x="153089" y="1494238"/>
            <a:ext cx="3875943" cy="4783015"/>
          </a:xfrm>
          <a:prstGeom prst="rect">
            <a:avLst/>
          </a:prstGeom>
          <a:noFill/>
          <a:ln w="9525">
            <a:noFill/>
            <a:miter lim="800000"/>
            <a:headEnd/>
            <a:tailEnd/>
          </a:ln>
          <a:effectLst/>
        </p:spPr>
      </p:pic>
      <p:sp>
        <p:nvSpPr>
          <p:cNvPr id="226" name="TextBox 225"/>
          <p:cNvSpPr txBox="1"/>
          <p:nvPr/>
        </p:nvSpPr>
        <p:spPr>
          <a:xfrm>
            <a:off x="4220308" y="1543714"/>
            <a:ext cx="4928864" cy="731739"/>
          </a:xfrm>
          <a:prstGeom prst="rect">
            <a:avLst/>
          </a:prstGeom>
          <a:noFill/>
        </p:spPr>
        <p:txBody>
          <a:bodyPr wrap="square" rtlCol="0">
            <a:spAutoFit/>
          </a:bodyPr>
          <a:lstStyle/>
          <a:p>
            <a:r>
              <a:rPr lang="en-US" sz="1385" u="sng" dirty="0" err="1"/>
              <a:t>Risiko</a:t>
            </a:r>
            <a:r>
              <a:rPr lang="en-US" sz="1385" u="sng" dirty="0"/>
              <a:t> </a:t>
            </a:r>
            <a:r>
              <a:rPr lang="en-US" sz="1385" u="sng" dirty="0" err="1"/>
              <a:t>Organisasi</a:t>
            </a:r>
            <a:r>
              <a:rPr lang="en-US" sz="1385" u="sng" dirty="0"/>
              <a:t>, </a:t>
            </a:r>
          </a:p>
          <a:p>
            <a:pPr marL="156801" indent="-156801">
              <a:buFont typeface="Arial" pitchFamily="34" charset="0"/>
              <a:buChar char="•"/>
            </a:pPr>
            <a:r>
              <a:rPr lang="en-US" sz="1385" dirty="0" err="1"/>
              <a:t>Menangani</a:t>
            </a:r>
            <a:r>
              <a:rPr lang="en-US" sz="1385" dirty="0"/>
              <a:t> </a:t>
            </a:r>
            <a:r>
              <a:rPr lang="en-US" sz="1385" dirty="0" err="1"/>
              <a:t>Risiko</a:t>
            </a:r>
            <a:r>
              <a:rPr lang="en-US" sz="1385" dirty="0"/>
              <a:t> yang </a:t>
            </a:r>
            <a:r>
              <a:rPr lang="en-US" sz="1385" dirty="0" err="1"/>
              <a:t>menghambat</a:t>
            </a:r>
            <a:r>
              <a:rPr lang="en-US" sz="1385" dirty="0"/>
              <a:t> </a:t>
            </a:r>
            <a:r>
              <a:rPr lang="en-US" sz="1385" dirty="0" err="1"/>
              <a:t>pencapaian</a:t>
            </a:r>
            <a:r>
              <a:rPr lang="en-US" sz="1385" dirty="0"/>
              <a:t> </a:t>
            </a:r>
            <a:r>
              <a:rPr lang="en-US" sz="1385" dirty="0" err="1"/>
              <a:t>sasaran</a:t>
            </a:r>
            <a:r>
              <a:rPr lang="en-US" sz="1385" dirty="0"/>
              <a:t> </a:t>
            </a:r>
            <a:r>
              <a:rPr lang="en-US" sz="1385" dirty="0" err="1"/>
              <a:t>organisasi</a:t>
            </a:r>
            <a:endParaRPr lang="en-US" sz="1385" dirty="0"/>
          </a:p>
        </p:txBody>
      </p:sp>
      <p:sp>
        <p:nvSpPr>
          <p:cNvPr id="227" name="TextBox 226"/>
          <p:cNvSpPr txBox="1"/>
          <p:nvPr/>
        </p:nvSpPr>
        <p:spPr>
          <a:xfrm>
            <a:off x="4220309" y="2539250"/>
            <a:ext cx="4994031" cy="1371145"/>
          </a:xfrm>
          <a:prstGeom prst="rect">
            <a:avLst/>
          </a:prstGeom>
          <a:noFill/>
        </p:spPr>
        <p:txBody>
          <a:bodyPr wrap="square" rtlCol="0">
            <a:spAutoFit/>
          </a:bodyPr>
          <a:lstStyle/>
          <a:p>
            <a:r>
              <a:rPr lang="en-US" sz="1385" u="sng" dirty="0" err="1"/>
              <a:t>Risiko</a:t>
            </a:r>
            <a:r>
              <a:rPr lang="en-US" sz="1385" u="sng" dirty="0"/>
              <a:t> </a:t>
            </a:r>
            <a:r>
              <a:rPr lang="en-US" sz="1385" u="sng" dirty="0" err="1"/>
              <a:t>Proses</a:t>
            </a:r>
            <a:endParaRPr lang="en-US" sz="1385" u="sng" dirty="0"/>
          </a:p>
          <a:p>
            <a:pPr marL="156801" indent="-156801">
              <a:buFont typeface="Arial" pitchFamily="34" charset="0"/>
              <a:buChar char="•"/>
            </a:pPr>
            <a:r>
              <a:rPr lang="en-US" sz="1385" dirty="0" err="1"/>
              <a:t>Menangani</a:t>
            </a:r>
            <a:r>
              <a:rPr lang="en-US" sz="1385" dirty="0"/>
              <a:t> </a:t>
            </a:r>
            <a:r>
              <a:rPr lang="en-US" sz="1385" dirty="0" err="1"/>
              <a:t>Risiko</a:t>
            </a:r>
            <a:r>
              <a:rPr lang="en-US" sz="1385" dirty="0"/>
              <a:t> yang </a:t>
            </a:r>
            <a:r>
              <a:rPr lang="en-US" sz="1385" dirty="0" err="1"/>
              <a:t>terkait</a:t>
            </a:r>
            <a:r>
              <a:rPr lang="en-US" sz="1385" dirty="0"/>
              <a:t> </a:t>
            </a:r>
            <a:r>
              <a:rPr lang="en-US" sz="1385" dirty="0" err="1"/>
              <a:t>dengan</a:t>
            </a:r>
            <a:r>
              <a:rPr lang="en-US" sz="1385" dirty="0"/>
              <a:t> proses </a:t>
            </a:r>
            <a:r>
              <a:rPr lang="en-US" sz="1385" dirty="0" err="1"/>
              <a:t>bisnis</a:t>
            </a:r>
            <a:r>
              <a:rPr lang="en-US" sz="1385" dirty="0"/>
              <a:t>, </a:t>
            </a:r>
            <a:r>
              <a:rPr lang="en-US" sz="1385" dirty="0" err="1"/>
              <a:t>tujuannya</a:t>
            </a:r>
            <a:r>
              <a:rPr lang="en-US" sz="1385" dirty="0"/>
              <a:t> </a:t>
            </a:r>
            <a:r>
              <a:rPr lang="en-US" sz="1385" dirty="0" err="1"/>
              <a:t>menciptakan</a:t>
            </a:r>
            <a:r>
              <a:rPr lang="en-US" sz="1385" dirty="0"/>
              <a:t> proses anti </a:t>
            </a:r>
            <a:r>
              <a:rPr lang="en-US" sz="1385" dirty="0" err="1"/>
              <a:t>salah</a:t>
            </a:r>
            <a:r>
              <a:rPr lang="en-US" sz="1385" dirty="0"/>
              <a:t> </a:t>
            </a:r>
          </a:p>
          <a:p>
            <a:pPr marL="156801" indent="-156801">
              <a:buFont typeface="Arial" pitchFamily="34" charset="0"/>
              <a:buChar char="•"/>
            </a:pPr>
            <a:r>
              <a:rPr lang="en-US" sz="1385" b="1" dirty="0" err="1">
                <a:solidFill>
                  <a:srgbClr val="FF0000"/>
                </a:solidFill>
              </a:rPr>
              <a:t>Teknik</a:t>
            </a:r>
            <a:r>
              <a:rPr lang="en-US" sz="1385" b="1" dirty="0">
                <a:solidFill>
                  <a:srgbClr val="FF0000"/>
                </a:solidFill>
              </a:rPr>
              <a:t> : SIPOCORR (Supplier-Input-Process-Output-Customer-Objectives-Risk-Reference). </a:t>
            </a:r>
            <a:r>
              <a:rPr lang="en-US" sz="1385" b="1" dirty="0" err="1">
                <a:solidFill>
                  <a:srgbClr val="FF0000"/>
                </a:solidFill>
              </a:rPr>
              <a:t>Kombinasi</a:t>
            </a:r>
            <a:r>
              <a:rPr lang="en-US" sz="1385" b="1" dirty="0">
                <a:solidFill>
                  <a:srgbClr val="FF0000"/>
                </a:solidFill>
              </a:rPr>
              <a:t> </a:t>
            </a:r>
            <a:r>
              <a:rPr lang="en-US" sz="1385" b="1" dirty="0" err="1">
                <a:solidFill>
                  <a:srgbClr val="FF0000"/>
                </a:solidFill>
              </a:rPr>
              <a:t>pendekatan</a:t>
            </a:r>
            <a:r>
              <a:rPr lang="en-US" sz="1385" b="1" dirty="0">
                <a:solidFill>
                  <a:srgbClr val="FF0000"/>
                </a:solidFill>
              </a:rPr>
              <a:t> </a:t>
            </a:r>
            <a:r>
              <a:rPr lang="en-US" sz="1385" b="1" dirty="0" err="1">
                <a:solidFill>
                  <a:srgbClr val="FF0000"/>
                </a:solidFill>
              </a:rPr>
              <a:t>proses</a:t>
            </a:r>
            <a:r>
              <a:rPr lang="en-US" sz="1385" b="1" dirty="0">
                <a:solidFill>
                  <a:srgbClr val="FF0000"/>
                </a:solidFill>
              </a:rPr>
              <a:t> + </a:t>
            </a:r>
            <a:r>
              <a:rPr lang="en-US" sz="1385" b="1" dirty="0" err="1">
                <a:solidFill>
                  <a:srgbClr val="FF0000"/>
                </a:solidFill>
              </a:rPr>
              <a:t>risiko</a:t>
            </a:r>
            <a:r>
              <a:rPr lang="en-US" sz="1385" b="1" dirty="0">
                <a:solidFill>
                  <a:srgbClr val="FF0000"/>
                </a:solidFill>
              </a:rPr>
              <a:t>, </a:t>
            </a:r>
            <a:r>
              <a:rPr lang="en-US" sz="1385" b="1" dirty="0" err="1">
                <a:solidFill>
                  <a:srgbClr val="FF0000"/>
                </a:solidFill>
              </a:rPr>
              <a:t>originalitas</a:t>
            </a:r>
            <a:r>
              <a:rPr lang="en-US" sz="1385" b="1" dirty="0">
                <a:solidFill>
                  <a:srgbClr val="FF0000"/>
                </a:solidFill>
              </a:rPr>
              <a:t> </a:t>
            </a:r>
            <a:r>
              <a:rPr lang="en-US" sz="1385" b="1" dirty="0" err="1">
                <a:solidFill>
                  <a:srgbClr val="FF0000"/>
                </a:solidFill>
              </a:rPr>
              <a:t>metode</a:t>
            </a:r>
            <a:r>
              <a:rPr lang="en-US" sz="1385" b="1" dirty="0">
                <a:solidFill>
                  <a:srgbClr val="FF0000"/>
                </a:solidFill>
              </a:rPr>
              <a:t> Sentral Sistem Consulting</a:t>
            </a:r>
          </a:p>
        </p:txBody>
      </p:sp>
      <p:sp>
        <p:nvSpPr>
          <p:cNvPr id="228" name="TextBox 227"/>
          <p:cNvSpPr txBox="1"/>
          <p:nvPr/>
        </p:nvSpPr>
        <p:spPr>
          <a:xfrm>
            <a:off x="4220308" y="4081701"/>
            <a:ext cx="4853353" cy="944874"/>
          </a:xfrm>
          <a:prstGeom prst="rect">
            <a:avLst/>
          </a:prstGeom>
          <a:noFill/>
        </p:spPr>
        <p:txBody>
          <a:bodyPr wrap="square" rtlCol="0">
            <a:spAutoFit/>
          </a:bodyPr>
          <a:lstStyle/>
          <a:p>
            <a:r>
              <a:rPr lang="en-US" sz="1385" u="sng" dirty="0" err="1"/>
              <a:t>Risiko</a:t>
            </a:r>
            <a:r>
              <a:rPr lang="en-US" sz="1385" u="sng" dirty="0"/>
              <a:t> </a:t>
            </a:r>
            <a:r>
              <a:rPr lang="en-US" sz="1385" u="sng" dirty="0" err="1"/>
              <a:t>Operasional</a:t>
            </a:r>
            <a:endParaRPr lang="en-US" sz="1385" u="sng" dirty="0"/>
          </a:p>
          <a:p>
            <a:pPr marL="156801" indent="-156801">
              <a:buFont typeface="Arial" pitchFamily="34" charset="0"/>
              <a:buChar char="•"/>
            </a:pPr>
            <a:r>
              <a:rPr lang="en-US" sz="1385" dirty="0" err="1"/>
              <a:t>Menangani</a:t>
            </a:r>
            <a:r>
              <a:rPr lang="en-US" sz="1385" dirty="0"/>
              <a:t> </a:t>
            </a:r>
            <a:r>
              <a:rPr lang="en-US" sz="1385" dirty="0" err="1"/>
              <a:t>risiko</a:t>
            </a:r>
            <a:r>
              <a:rPr lang="en-US" sz="1385" dirty="0"/>
              <a:t> </a:t>
            </a:r>
            <a:r>
              <a:rPr lang="en-US" sz="1385" dirty="0" err="1"/>
              <a:t>operasional</a:t>
            </a:r>
            <a:r>
              <a:rPr lang="en-US" sz="1385" dirty="0"/>
              <a:t> yang </a:t>
            </a:r>
            <a:r>
              <a:rPr lang="en-US" sz="1385" dirty="0" err="1"/>
              <a:t>terkait</a:t>
            </a:r>
            <a:r>
              <a:rPr lang="en-US" sz="1385" dirty="0"/>
              <a:t> </a:t>
            </a:r>
            <a:r>
              <a:rPr lang="en-US" sz="1385" dirty="0" err="1"/>
              <a:t>dengan</a:t>
            </a:r>
            <a:r>
              <a:rPr lang="en-US" sz="1385" dirty="0"/>
              <a:t> </a:t>
            </a:r>
            <a:r>
              <a:rPr lang="en-US" sz="1385" dirty="0" err="1"/>
              <a:t>aktivitas</a:t>
            </a:r>
            <a:r>
              <a:rPr lang="en-US" sz="1385" dirty="0"/>
              <a:t>, </a:t>
            </a:r>
            <a:r>
              <a:rPr lang="en-US" sz="1385" dirty="0" err="1"/>
              <a:t>produk</a:t>
            </a:r>
            <a:r>
              <a:rPr lang="en-US" sz="1385" dirty="0"/>
              <a:t> </a:t>
            </a:r>
            <a:r>
              <a:rPr lang="en-US" sz="1385" dirty="0" err="1"/>
              <a:t>dan</a:t>
            </a:r>
            <a:r>
              <a:rPr lang="en-US" sz="1385" dirty="0"/>
              <a:t> </a:t>
            </a:r>
            <a:r>
              <a:rPr lang="en-US" sz="1385" dirty="0" err="1"/>
              <a:t>jasa</a:t>
            </a:r>
            <a:endParaRPr lang="en-US" sz="1385" dirty="0"/>
          </a:p>
          <a:p>
            <a:pPr marL="156801" indent="-156801">
              <a:buFont typeface="Arial" pitchFamily="34" charset="0"/>
              <a:buChar char="•"/>
            </a:pPr>
            <a:r>
              <a:rPr lang="en-US" sz="1385" dirty="0" err="1"/>
              <a:t>Teknik</a:t>
            </a:r>
            <a:r>
              <a:rPr lang="en-US" sz="1385" dirty="0"/>
              <a:t> : FMEA, HIRADC, HAZOPS, IAD, </a:t>
            </a:r>
            <a:r>
              <a:rPr lang="en-US" sz="1385" dirty="0" err="1"/>
              <a:t>dll</a:t>
            </a:r>
            <a:endParaRPr lang="en-US" sz="1385" dirty="0"/>
          </a:p>
        </p:txBody>
      </p:sp>
      <p:sp>
        <p:nvSpPr>
          <p:cNvPr id="229" name="TextBox 228"/>
          <p:cNvSpPr txBox="1"/>
          <p:nvPr/>
        </p:nvSpPr>
        <p:spPr>
          <a:xfrm>
            <a:off x="4220308" y="5189161"/>
            <a:ext cx="5134708" cy="1158009"/>
          </a:xfrm>
          <a:prstGeom prst="rect">
            <a:avLst/>
          </a:prstGeom>
          <a:noFill/>
        </p:spPr>
        <p:txBody>
          <a:bodyPr wrap="square" rtlCol="0">
            <a:spAutoFit/>
          </a:bodyPr>
          <a:lstStyle/>
          <a:p>
            <a:r>
              <a:rPr lang="en-US" sz="1385" u="sng" dirty="0" err="1"/>
              <a:t>Risiko</a:t>
            </a:r>
            <a:r>
              <a:rPr lang="en-US" sz="1385" u="sng" dirty="0"/>
              <a:t> </a:t>
            </a:r>
            <a:r>
              <a:rPr lang="en-US" sz="1385" u="sng" dirty="0" err="1"/>
              <a:t>Keseharian</a:t>
            </a:r>
            <a:r>
              <a:rPr lang="en-US" sz="1385" u="sng" dirty="0"/>
              <a:t> </a:t>
            </a:r>
          </a:p>
          <a:p>
            <a:pPr marL="156801" indent="-156801">
              <a:buFont typeface="Arial" pitchFamily="34" charset="0"/>
              <a:buChar char="•"/>
            </a:pPr>
            <a:r>
              <a:rPr lang="en-US" sz="1385" dirty="0" err="1"/>
              <a:t>Menangani</a:t>
            </a:r>
            <a:r>
              <a:rPr lang="en-US" sz="1385" dirty="0"/>
              <a:t> </a:t>
            </a:r>
            <a:r>
              <a:rPr lang="en-US" sz="1385" dirty="0" err="1"/>
              <a:t>Risiko</a:t>
            </a:r>
            <a:r>
              <a:rPr lang="en-US" sz="1385" dirty="0"/>
              <a:t> </a:t>
            </a:r>
            <a:r>
              <a:rPr lang="en-US" sz="1385" dirty="0" err="1"/>
              <a:t>dalam</a:t>
            </a:r>
            <a:r>
              <a:rPr lang="en-US" sz="1385" dirty="0"/>
              <a:t> </a:t>
            </a:r>
            <a:r>
              <a:rPr lang="en-US" sz="1385" dirty="0" err="1"/>
              <a:t>kegiatan</a:t>
            </a:r>
            <a:r>
              <a:rPr lang="en-US" sz="1385" dirty="0"/>
              <a:t> </a:t>
            </a:r>
            <a:r>
              <a:rPr lang="en-US" sz="1385" dirty="0" err="1"/>
              <a:t>harian</a:t>
            </a:r>
            <a:r>
              <a:rPr lang="en-US" sz="1385" dirty="0"/>
              <a:t> </a:t>
            </a:r>
          </a:p>
          <a:p>
            <a:pPr marL="156801" indent="-156801">
              <a:buFont typeface="Arial" pitchFamily="34" charset="0"/>
              <a:buChar char="•"/>
            </a:pPr>
            <a:r>
              <a:rPr lang="en-US" sz="1385" dirty="0" err="1"/>
              <a:t>Teknik</a:t>
            </a:r>
            <a:r>
              <a:rPr lang="en-US" sz="1385" dirty="0"/>
              <a:t> : Risk based thinking, </a:t>
            </a:r>
            <a:r>
              <a:rPr lang="en-US" sz="1385" dirty="0" err="1"/>
              <a:t>dalam</a:t>
            </a:r>
            <a:r>
              <a:rPr lang="en-US" sz="1385" dirty="0"/>
              <a:t> </a:t>
            </a:r>
            <a:r>
              <a:rPr lang="en-US" sz="1385" dirty="0" err="1"/>
              <a:t>membuat</a:t>
            </a:r>
            <a:r>
              <a:rPr lang="en-US" sz="1385" dirty="0"/>
              <a:t> </a:t>
            </a:r>
            <a:r>
              <a:rPr lang="en-US" sz="1385" dirty="0" err="1"/>
              <a:t>keputusan</a:t>
            </a:r>
            <a:r>
              <a:rPr lang="en-US" sz="1385" dirty="0"/>
              <a:t>, </a:t>
            </a:r>
            <a:r>
              <a:rPr lang="en-US" sz="1385" dirty="0" err="1"/>
              <a:t>mengerjakan</a:t>
            </a:r>
            <a:r>
              <a:rPr lang="en-US" sz="1385" dirty="0"/>
              <a:t> </a:t>
            </a:r>
            <a:r>
              <a:rPr lang="en-US" sz="1385" dirty="0" err="1"/>
              <a:t>hal</a:t>
            </a:r>
            <a:r>
              <a:rPr lang="en-US" sz="1385" dirty="0"/>
              <a:t> </a:t>
            </a:r>
            <a:r>
              <a:rPr lang="en-US" sz="1385" dirty="0" err="1"/>
              <a:t>baru</a:t>
            </a:r>
            <a:r>
              <a:rPr lang="en-US" sz="1385" dirty="0"/>
              <a:t>, </a:t>
            </a:r>
            <a:r>
              <a:rPr lang="en-US" sz="1385" dirty="0" err="1"/>
              <a:t>merubah</a:t>
            </a:r>
            <a:r>
              <a:rPr lang="en-US" sz="1385" dirty="0"/>
              <a:t>, </a:t>
            </a:r>
            <a:r>
              <a:rPr lang="en-US" sz="1385" dirty="0" err="1"/>
              <a:t>kita</a:t>
            </a:r>
            <a:r>
              <a:rPr lang="en-US" sz="1385" dirty="0"/>
              <a:t> </a:t>
            </a:r>
            <a:r>
              <a:rPr lang="en-US" sz="1385" dirty="0" err="1"/>
              <a:t>harus</a:t>
            </a:r>
            <a:r>
              <a:rPr lang="en-US" sz="1385" dirty="0"/>
              <a:t> </a:t>
            </a:r>
            <a:r>
              <a:rPr lang="en-US" sz="1385" dirty="0" err="1"/>
              <a:t>selalu</a:t>
            </a:r>
            <a:r>
              <a:rPr lang="en-US" sz="1385" dirty="0"/>
              <a:t> </a:t>
            </a:r>
            <a:r>
              <a:rPr lang="en-US" sz="1385" dirty="0" err="1"/>
              <a:t>memikirkan</a:t>
            </a:r>
            <a:r>
              <a:rPr lang="en-US" sz="1385" dirty="0"/>
              <a:t> </a:t>
            </a:r>
            <a:r>
              <a:rPr lang="en-US" sz="1385" dirty="0" err="1"/>
              <a:t>risiko</a:t>
            </a:r>
            <a:r>
              <a:rPr lang="en-US" sz="1385" dirty="0"/>
              <a:t> yang </a:t>
            </a:r>
            <a:r>
              <a:rPr lang="en-US" sz="1385" dirty="0" err="1"/>
              <a:t>mungkin</a:t>
            </a:r>
            <a:r>
              <a:rPr lang="en-US" sz="1385" dirty="0"/>
              <a:t> </a:t>
            </a:r>
            <a:r>
              <a:rPr lang="en-US" sz="1385" dirty="0" err="1"/>
              <a:t>terjadi</a:t>
            </a:r>
            <a:r>
              <a:rPr lang="en-US" sz="1385" dirty="0"/>
              <a:t> (Management of Change)</a:t>
            </a:r>
          </a:p>
        </p:txBody>
      </p:sp>
      <p:cxnSp>
        <p:nvCxnSpPr>
          <p:cNvPr id="231" name="Straight Connector 230"/>
          <p:cNvCxnSpPr/>
          <p:nvPr/>
        </p:nvCxnSpPr>
        <p:spPr>
          <a:xfrm>
            <a:off x="4149969" y="2442796"/>
            <a:ext cx="4923692" cy="14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4149969" y="3958756"/>
            <a:ext cx="4923692" cy="14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4149969" y="5115657"/>
            <a:ext cx="4923692" cy="14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2AC296-8B00-46BB-9CDE-8D3F006B526A}"/>
              </a:ext>
            </a:extLst>
          </p:cNvPr>
          <p:cNvSpPr>
            <a:spLocks noGrp="1"/>
          </p:cNvSpPr>
          <p:nvPr>
            <p:ph type="sldNum" sz="quarter" idx="12"/>
          </p:nvPr>
        </p:nvSpPr>
        <p:spPr/>
        <p:txBody>
          <a:bodyPr/>
          <a:lstStyle/>
          <a:p>
            <a:pPr>
              <a:defRPr/>
            </a:pPr>
            <a:fld id="{76B483EA-79FC-4CFB-9D49-A6CB5216843E}" type="slidenum">
              <a:rPr lang="en-US" smtClean="0"/>
              <a:pPr>
                <a:defRPr/>
              </a:pPr>
              <a:t>22</a:t>
            </a:fld>
            <a:endParaRPr lang="en-US"/>
          </a:p>
        </p:txBody>
      </p:sp>
      <p:sp>
        <p:nvSpPr>
          <p:cNvPr id="3" name="Footer Placeholder 2">
            <a:extLst>
              <a:ext uri="{FF2B5EF4-FFF2-40B4-BE49-F238E27FC236}">
                <a16:creationId xmlns:a16="http://schemas.microsoft.com/office/drawing/2014/main" id="{ACFE17CC-C1FC-4764-9FC5-02B27EB3D4E4}"/>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34158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11A7951-8607-4B52-B11A-B8F7CE706F79}"/>
              </a:ext>
            </a:extLst>
          </p:cNvPr>
          <p:cNvSpPr/>
          <p:nvPr/>
        </p:nvSpPr>
        <p:spPr>
          <a:xfrm>
            <a:off x="7783551" y="265398"/>
            <a:ext cx="903249" cy="1599686"/>
          </a:xfrm>
          <a:prstGeom prst="roundRect">
            <a:avLst>
              <a:gd name="adj" fmla="val 20371"/>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75" name="Rectangle 3"/>
          <p:cNvSpPr>
            <a:spLocks noGrp="1" noChangeArrowheads="1"/>
          </p:cNvSpPr>
          <p:nvPr>
            <p:ph idx="1"/>
          </p:nvPr>
        </p:nvSpPr>
        <p:spPr>
          <a:xfrm>
            <a:off x="1118324" y="3506477"/>
            <a:ext cx="7568476" cy="2062976"/>
          </a:xfrm>
        </p:spPr>
        <p:txBody>
          <a:bodyPr>
            <a:normAutofit/>
          </a:bodyPr>
          <a:lstStyle/>
          <a:p>
            <a:pPr marL="0" indent="0">
              <a:buNone/>
            </a:pPr>
            <a:r>
              <a:rPr lang="en-US" sz="2954" dirty="0" err="1"/>
              <a:t>Memahami</a:t>
            </a:r>
            <a:r>
              <a:rPr lang="en-US" sz="2954" dirty="0"/>
              <a:t> </a:t>
            </a:r>
            <a:r>
              <a:rPr lang="en-US" sz="2954" dirty="0" err="1"/>
              <a:t>konteks</a:t>
            </a:r>
            <a:r>
              <a:rPr lang="en-US" sz="2954" dirty="0"/>
              <a:t> </a:t>
            </a:r>
            <a:r>
              <a:rPr lang="en-US" sz="2954" dirty="0" err="1"/>
              <a:t>organisasi</a:t>
            </a:r>
            <a:r>
              <a:rPr lang="en-US" sz="2954" dirty="0"/>
              <a:t> </a:t>
            </a:r>
          </a:p>
          <a:p>
            <a:pPr lvl="1"/>
            <a:r>
              <a:rPr lang="en-US" sz="2585" dirty="0" err="1"/>
              <a:t>Mengidentifikasi</a:t>
            </a:r>
            <a:r>
              <a:rPr lang="en-US" sz="2585" dirty="0"/>
              <a:t> </a:t>
            </a:r>
            <a:r>
              <a:rPr lang="en-US" sz="2585" dirty="0" err="1"/>
              <a:t>Isu</a:t>
            </a:r>
            <a:r>
              <a:rPr lang="en-US" sz="2585" dirty="0"/>
              <a:t> K3L (Internal &amp; </a:t>
            </a:r>
            <a:r>
              <a:rPr lang="en-US" sz="2585" dirty="0" err="1"/>
              <a:t>Eksternal</a:t>
            </a:r>
            <a:r>
              <a:rPr lang="en-US" sz="2585" dirty="0"/>
              <a:t>)</a:t>
            </a:r>
          </a:p>
          <a:p>
            <a:pPr lvl="1"/>
            <a:r>
              <a:rPr lang="en-US" sz="2585" dirty="0" err="1"/>
              <a:t>Menetapkan</a:t>
            </a:r>
            <a:r>
              <a:rPr lang="en-US" sz="2585" dirty="0"/>
              <a:t> </a:t>
            </a:r>
            <a:r>
              <a:rPr lang="en-US" sz="2585" dirty="0" err="1"/>
              <a:t>Pihak</a:t>
            </a:r>
            <a:r>
              <a:rPr lang="en-US" sz="2585" dirty="0"/>
              <a:t> yang </a:t>
            </a:r>
            <a:r>
              <a:rPr lang="en-US" sz="2585" dirty="0" err="1"/>
              <a:t>berkepentingan</a:t>
            </a:r>
            <a:r>
              <a:rPr lang="en-US" sz="2585" dirty="0"/>
              <a:t> </a:t>
            </a:r>
            <a:r>
              <a:rPr lang="en-US" sz="2585" dirty="0" err="1"/>
              <a:t>serta</a:t>
            </a:r>
            <a:r>
              <a:rPr lang="en-US" sz="2585" dirty="0"/>
              <a:t> </a:t>
            </a:r>
            <a:r>
              <a:rPr lang="en-US" sz="2585" dirty="0" err="1"/>
              <a:t>kebutuhan</a:t>
            </a:r>
            <a:r>
              <a:rPr lang="en-US" sz="2585" dirty="0"/>
              <a:t> </a:t>
            </a:r>
            <a:r>
              <a:rPr lang="en-US" sz="2585" dirty="0" err="1"/>
              <a:t>dan</a:t>
            </a:r>
            <a:r>
              <a:rPr lang="en-US" sz="2585" dirty="0"/>
              <a:t> </a:t>
            </a:r>
            <a:r>
              <a:rPr lang="en-US" sz="2585" dirty="0" err="1"/>
              <a:t>harapannya</a:t>
            </a:r>
            <a:endParaRPr lang="en-US" sz="2585" dirty="0"/>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23</a:t>
            </a:fld>
            <a:endParaRPr lang="en-US"/>
          </a:p>
        </p:txBody>
      </p:sp>
      <p:pic>
        <p:nvPicPr>
          <p:cNvPr id="79877" name="Picture 2" descr="C:\Users\Agus Wahyudi\Pictures\3D man\3d-man-standing-near-red-watch-14064658.jpg"/>
          <p:cNvPicPr>
            <a:picLocks noChangeAspect="1" noChangeArrowheads="1"/>
          </p:cNvPicPr>
          <p:nvPr/>
        </p:nvPicPr>
        <p:blipFill>
          <a:blip r:embed="rId3" cstate="print"/>
          <a:srcRect/>
          <a:stretch>
            <a:fillRect/>
          </a:stretch>
        </p:blipFill>
        <p:spPr bwMode="auto">
          <a:xfrm>
            <a:off x="7385037" y="5335705"/>
            <a:ext cx="1111248" cy="1111248"/>
          </a:xfrm>
          <a:prstGeom prst="rect">
            <a:avLst/>
          </a:prstGeom>
          <a:noFill/>
          <a:ln w="9525">
            <a:noFill/>
            <a:miter lim="800000"/>
            <a:headEnd/>
            <a:tailEnd/>
          </a:ln>
        </p:spPr>
      </p:pic>
      <p:sp>
        <p:nvSpPr>
          <p:cNvPr id="79878" name="Text Box 8"/>
          <p:cNvSpPr txBox="1">
            <a:spLocks noChangeArrowheads="1"/>
          </p:cNvSpPr>
          <p:nvPr/>
        </p:nvSpPr>
        <p:spPr bwMode="auto">
          <a:xfrm>
            <a:off x="7019406" y="6345090"/>
            <a:ext cx="1885388" cy="376385"/>
          </a:xfrm>
          <a:prstGeom prst="rect">
            <a:avLst/>
          </a:prstGeom>
          <a:noFill/>
          <a:ln w="9525">
            <a:noFill/>
            <a:miter lim="800000"/>
            <a:headEnd/>
            <a:tailEnd/>
          </a:ln>
        </p:spPr>
        <p:txBody>
          <a:bodyPr wrap="none">
            <a:spAutoFit/>
          </a:bodyPr>
          <a:lstStyle/>
          <a:p>
            <a:r>
              <a:rPr lang="id-ID" sz="1846" b="1" u="sng" dirty="0">
                <a:solidFill>
                  <a:srgbClr val="0070C0"/>
                </a:solidFill>
              </a:rPr>
              <a:t>Waktu : </a:t>
            </a:r>
            <a:r>
              <a:rPr lang="en-US" sz="1846" b="1" u="sng" dirty="0">
                <a:solidFill>
                  <a:srgbClr val="0070C0"/>
                </a:solidFill>
              </a:rPr>
              <a:t>30</a:t>
            </a:r>
            <a:r>
              <a:rPr lang="id-ID" sz="1846" b="1" u="sng" dirty="0">
                <a:solidFill>
                  <a:srgbClr val="0070C0"/>
                </a:solidFill>
              </a:rPr>
              <a:t> Menit</a:t>
            </a:r>
            <a:endParaRPr lang="en-US" sz="1846" b="1" u="sng" dirty="0">
              <a:solidFill>
                <a:srgbClr val="0070C0"/>
              </a:solidFill>
            </a:endParaRPr>
          </a:p>
        </p:txBody>
      </p:sp>
      <p:pic>
        <p:nvPicPr>
          <p:cNvPr id="2" name="Picture 1">
            <a:extLst>
              <a:ext uri="{FF2B5EF4-FFF2-40B4-BE49-F238E27FC236}">
                <a16:creationId xmlns:a16="http://schemas.microsoft.com/office/drawing/2014/main" id="{F4EEB6CE-9D5A-422D-9D5D-944717396B98}"/>
              </a:ext>
            </a:extLst>
          </p:cNvPr>
          <p:cNvPicPr>
            <a:picLocks noChangeAspect="1"/>
          </p:cNvPicPr>
          <p:nvPr/>
        </p:nvPicPr>
        <p:blipFill>
          <a:blip r:embed="rId4"/>
          <a:stretch>
            <a:fillRect/>
          </a:stretch>
        </p:blipFill>
        <p:spPr>
          <a:xfrm>
            <a:off x="337719" y="7879"/>
            <a:ext cx="7326351" cy="3105150"/>
          </a:xfrm>
          <a:prstGeom prst="rect">
            <a:avLst/>
          </a:prstGeom>
        </p:spPr>
      </p:pic>
      <p:sp>
        <p:nvSpPr>
          <p:cNvPr id="5" name="TextBox 4">
            <a:extLst>
              <a:ext uri="{FF2B5EF4-FFF2-40B4-BE49-F238E27FC236}">
                <a16:creationId xmlns:a16="http://schemas.microsoft.com/office/drawing/2014/main" id="{167B3C33-3EF0-4D9D-8B5D-0BC91C94D212}"/>
              </a:ext>
            </a:extLst>
          </p:cNvPr>
          <p:cNvSpPr txBox="1"/>
          <p:nvPr/>
        </p:nvSpPr>
        <p:spPr>
          <a:xfrm>
            <a:off x="8022513" y="511243"/>
            <a:ext cx="580652"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1</a:t>
            </a:r>
          </a:p>
        </p:txBody>
      </p:sp>
      <p:sp>
        <p:nvSpPr>
          <p:cNvPr id="9" name="Footer Placeholder 8">
            <a:extLst>
              <a:ext uri="{FF2B5EF4-FFF2-40B4-BE49-F238E27FC236}">
                <a16:creationId xmlns:a16="http://schemas.microsoft.com/office/drawing/2014/main" id="{E444F00C-474D-46FF-873E-4B392BD3D1E2}"/>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88187565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79658B-7F9C-4333-9499-869B8642C574}" type="slidenum">
              <a:rPr lang="en-US" smtClean="0">
                <a:solidFill>
                  <a:prstClr val="black"/>
                </a:solidFill>
              </a:rPr>
              <a:pPr>
                <a:defRPr/>
              </a:pPr>
              <a:t>24</a:t>
            </a:fld>
            <a:endParaRPr lang="en-US">
              <a:solidFill>
                <a:prstClr val="black"/>
              </a:solidFill>
            </a:endParaRPr>
          </a:p>
        </p:txBody>
      </p:sp>
      <p:grpSp>
        <p:nvGrpSpPr>
          <p:cNvPr id="8" name="Group 7"/>
          <p:cNvGrpSpPr/>
          <p:nvPr/>
        </p:nvGrpSpPr>
        <p:grpSpPr>
          <a:xfrm>
            <a:off x="244648" y="1421962"/>
            <a:ext cx="1433335" cy="787670"/>
            <a:chOff x="5313040" y="2579486"/>
            <a:chExt cx="606242" cy="440313"/>
          </a:xfrm>
        </p:grpSpPr>
        <p:sp>
          <p:nvSpPr>
            <p:cNvPr id="9" name="Pentagon 8"/>
            <p:cNvSpPr/>
            <p:nvPr/>
          </p:nvSpPr>
          <p:spPr>
            <a:xfrm>
              <a:off x="5324735" y="2579486"/>
              <a:ext cx="594547" cy="440313"/>
            </a:xfrm>
            <a:prstGeom prst="homePlate">
              <a:avLst/>
            </a:prstGeom>
            <a:solidFill>
              <a:srgbClr val="C00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Tanggung</a:t>
              </a:r>
              <a:r>
                <a:rPr lang="en-US" sz="1363" dirty="0">
                  <a:solidFill>
                    <a:prstClr val="white"/>
                  </a:solidFill>
                </a:rPr>
                <a:t> </a:t>
              </a:r>
              <a:r>
                <a:rPr lang="en-US" sz="1363" dirty="0" err="1">
                  <a:solidFill>
                    <a:prstClr val="white"/>
                  </a:solidFill>
                </a:rPr>
                <a:t>jawab</a:t>
              </a:r>
              <a:r>
                <a:rPr lang="en-US" sz="1363" dirty="0">
                  <a:solidFill>
                    <a:prstClr val="white"/>
                  </a:solidFill>
                </a:rPr>
                <a:t> &amp; </a:t>
              </a:r>
              <a:r>
                <a:rPr lang="en-US" sz="1363" dirty="0" err="1">
                  <a:solidFill>
                    <a:prstClr val="white"/>
                  </a:solidFill>
                </a:rPr>
                <a:t>Akuntabilitas</a:t>
              </a:r>
              <a:endParaRPr lang="en-US" sz="1363" dirty="0">
                <a:solidFill>
                  <a:prstClr val="white"/>
                </a:solidFill>
              </a:endParaRPr>
            </a:p>
          </p:txBody>
        </p:sp>
        <p:cxnSp>
          <p:nvCxnSpPr>
            <p:cNvPr id="10" name="Straight Connector 9"/>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11" name="Freeform 10"/>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17" name="TextBox 16"/>
          <p:cNvSpPr txBox="1"/>
          <p:nvPr/>
        </p:nvSpPr>
        <p:spPr>
          <a:xfrm>
            <a:off x="1702203" y="1277636"/>
            <a:ext cx="6984597" cy="1600438"/>
          </a:xfrm>
          <a:prstGeom prst="rect">
            <a:avLst/>
          </a:prstGeom>
          <a:noFill/>
          <a:ln>
            <a:noFill/>
          </a:ln>
        </p:spPr>
        <p:txBody>
          <a:bodyPr wrap="square" rtlCol="0">
            <a:spAutoFit/>
          </a:bodyPr>
          <a:lstStyle/>
          <a:p>
            <a:pPr marL="171450" indent="-171450">
              <a:buFont typeface="Arial" panose="020B0604020202020204" pitchFamily="34" charset="0"/>
              <a:buChar char="•"/>
            </a:pPr>
            <a:r>
              <a:rPr lang="en-US" sz="1400" dirty="0" err="1">
                <a:latin typeface="Arial" charset="0"/>
              </a:rPr>
              <a:t>Mengambil</a:t>
            </a:r>
            <a:r>
              <a:rPr lang="en-US" sz="1400" dirty="0">
                <a:latin typeface="Arial" charset="0"/>
              </a:rPr>
              <a:t> </a:t>
            </a:r>
            <a:r>
              <a:rPr lang="en-US" sz="1400" dirty="0" err="1">
                <a:latin typeface="Arial" charset="0"/>
              </a:rPr>
              <a:t>tanggungjawab</a:t>
            </a:r>
            <a:r>
              <a:rPr lang="en-US" sz="1400" dirty="0">
                <a:latin typeface="Arial" charset="0"/>
              </a:rPr>
              <a:t> </a:t>
            </a:r>
            <a:r>
              <a:rPr lang="en-US" sz="1400" dirty="0" err="1">
                <a:latin typeface="Arial" charset="0"/>
              </a:rPr>
              <a:t>dan</a:t>
            </a:r>
            <a:r>
              <a:rPr lang="en-US" sz="1400" dirty="0">
                <a:latin typeface="Arial" charset="0"/>
              </a:rPr>
              <a:t> </a:t>
            </a:r>
            <a:r>
              <a:rPr lang="en-US" sz="1400" dirty="0" err="1">
                <a:latin typeface="Arial" charset="0"/>
              </a:rPr>
              <a:t>akuntabilitas</a:t>
            </a:r>
            <a:r>
              <a:rPr lang="en-US" sz="1400" dirty="0">
                <a:latin typeface="Arial" charset="0"/>
              </a:rPr>
              <a:t> </a:t>
            </a:r>
            <a:r>
              <a:rPr lang="en-US" sz="1400" dirty="0" err="1">
                <a:latin typeface="Arial" charset="0"/>
              </a:rPr>
              <a:t>atas</a:t>
            </a:r>
            <a:r>
              <a:rPr lang="en-US" sz="1400" dirty="0">
                <a:latin typeface="Arial" charset="0"/>
              </a:rPr>
              <a:t> </a:t>
            </a:r>
            <a:r>
              <a:rPr lang="en-US" sz="1400" b="1" u="sng" dirty="0" err="1">
                <a:solidFill>
                  <a:srgbClr val="00B050"/>
                </a:solidFill>
                <a:latin typeface="Arial" charset="0"/>
              </a:rPr>
              <a:t>efektiftas</a:t>
            </a:r>
            <a:r>
              <a:rPr lang="en-US" sz="1400" b="1" u="sng" dirty="0">
                <a:solidFill>
                  <a:srgbClr val="00B050"/>
                </a:solidFill>
                <a:latin typeface="Arial" charset="0"/>
              </a:rPr>
              <a:t> SML</a:t>
            </a:r>
            <a:r>
              <a:rPr lang="en-US" sz="1400" dirty="0">
                <a:latin typeface="Arial" charset="0"/>
              </a:rPr>
              <a:t>, </a:t>
            </a:r>
            <a:r>
              <a:rPr lang="en-US" sz="1400" b="1" u="sng" dirty="0" err="1">
                <a:solidFill>
                  <a:srgbClr val="FF0000"/>
                </a:solidFill>
                <a:latin typeface="Arial" charset="0"/>
              </a:rPr>
              <a:t>pencegahan</a:t>
            </a:r>
            <a:r>
              <a:rPr lang="en-US" sz="1400" b="1" u="sng" dirty="0">
                <a:solidFill>
                  <a:srgbClr val="FF0000"/>
                </a:solidFill>
                <a:latin typeface="Arial" charset="0"/>
              </a:rPr>
              <a:t> </a:t>
            </a:r>
            <a:r>
              <a:rPr lang="en-US" sz="1400" b="1" u="sng" dirty="0" err="1">
                <a:solidFill>
                  <a:srgbClr val="FF0000"/>
                </a:solidFill>
                <a:latin typeface="Arial" charset="0"/>
              </a:rPr>
              <a:t>kecelakaan</a:t>
            </a:r>
            <a:r>
              <a:rPr lang="en-US" sz="1400" b="1" u="sng" dirty="0">
                <a:solidFill>
                  <a:srgbClr val="FF0000"/>
                </a:solidFill>
                <a:latin typeface="Arial" charset="0"/>
              </a:rPr>
              <a:t> </a:t>
            </a:r>
            <a:r>
              <a:rPr lang="en-US" sz="1400" b="1" u="sng" dirty="0" err="1">
                <a:solidFill>
                  <a:srgbClr val="FF0000"/>
                </a:solidFill>
                <a:latin typeface="Arial" charset="0"/>
              </a:rPr>
              <a:t>dan</a:t>
            </a:r>
            <a:r>
              <a:rPr lang="en-US" sz="1400" b="1" u="sng" dirty="0">
                <a:solidFill>
                  <a:srgbClr val="FF0000"/>
                </a:solidFill>
                <a:latin typeface="Arial" charset="0"/>
              </a:rPr>
              <a:t> PAK, </a:t>
            </a:r>
            <a:r>
              <a:rPr lang="en-US" sz="1400" b="1" u="sng" dirty="0" err="1">
                <a:solidFill>
                  <a:srgbClr val="FF0000"/>
                </a:solidFill>
                <a:latin typeface="Arial" charset="0"/>
              </a:rPr>
              <a:t>seperti</a:t>
            </a:r>
            <a:r>
              <a:rPr lang="en-US" sz="1400" b="1" u="sng" dirty="0">
                <a:solidFill>
                  <a:srgbClr val="FF0000"/>
                </a:solidFill>
                <a:latin typeface="Arial" charset="0"/>
              </a:rPr>
              <a:t> </a:t>
            </a:r>
            <a:r>
              <a:rPr lang="en-US" sz="1400" b="1" u="sng" dirty="0" err="1">
                <a:solidFill>
                  <a:srgbClr val="FF0000"/>
                </a:solidFill>
                <a:latin typeface="Arial" charset="0"/>
              </a:rPr>
              <a:t>memberikan</a:t>
            </a:r>
            <a:r>
              <a:rPr lang="en-US" sz="1400" b="1" u="sng" dirty="0">
                <a:solidFill>
                  <a:srgbClr val="FF0000"/>
                </a:solidFill>
                <a:latin typeface="Arial" charset="0"/>
              </a:rPr>
              <a:t> </a:t>
            </a:r>
            <a:r>
              <a:rPr lang="en-US" sz="1400" b="1" u="sng" dirty="0" err="1">
                <a:solidFill>
                  <a:srgbClr val="FF0000"/>
                </a:solidFill>
                <a:latin typeface="Arial" charset="0"/>
              </a:rPr>
              <a:t>tempat</a:t>
            </a:r>
            <a:r>
              <a:rPr lang="en-US" sz="1400" b="1" u="sng" dirty="0">
                <a:solidFill>
                  <a:srgbClr val="FF0000"/>
                </a:solidFill>
                <a:latin typeface="Arial" charset="0"/>
              </a:rPr>
              <a:t> </a:t>
            </a:r>
            <a:r>
              <a:rPr lang="en-US" sz="1400" b="1" u="sng" dirty="0" err="1">
                <a:solidFill>
                  <a:srgbClr val="FF0000"/>
                </a:solidFill>
                <a:latin typeface="Arial" charset="0"/>
              </a:rPr>
              <a:t>kerja</a:t>
            </a:r>
            <a:r>
              <a:rPr lang="en-US" sz="1400" b="1" u="sng" dirty="0">
                <a:solidFill>
                  <a:srgbClr val="FF0000"/>
                </a:solidFill>
                <a:latin typeface="Arial" charset="0"/>
              </a:rPr>
              <a:t> yang </a:t>
            </a:r>
            <a:r>
              <a:rPr lang="en-US" sz="1400" b="1" u="sng" dirty="0" err="1">
                <a:solidFill>
                  <a:srgbClr val="FF0000"/>
                </a:solidFill>
                <a:latin typeface="Arial" charset="0"/>
              </a:rPr>
              <a:t>aman</a:t>
            </a:r>
            <a:r>
              <a:rPr lang="en-US" sz="1400" b="1" u="sng" dirty="0">
                <a:solidFill>
                  <a:srgbClr val="FF0000"/>
                </a:solidFill>
                <a:latin typeface="Arial" charset="0"/>
              </a:rPr>
              <a:t> </a:t>
            </a:r>
            <a:r>
              <a:rPr lang="en-US" sz="1400" b="1" u="sng" dirty="0" err="1">
                <a:solidFill>
                  <a:srgbClr val="FF0000"/>
                </a:solidFill>
                <a:latin typeface="Arial" charset="0"/>
              </a:rPr>
              <a:t>dan</a:t>
            </a:r>
            <a:r>
              <a:rPr lang="en-US" sz="1400" b="1" u="sng" dirty="0">
                <a:solidFill>
                  <a:srgbClr val="FF0000"/>
                </a:solidFill>
                <a:latin typeface="Arial" charset="0"/>
              </a:rPr>
              <a:t> </a:t>
            </a:r>
            <a:r>
              <a:rPr lang="en-US" sz="1400" b="1" u="sng" dirty="0" err="1">
                <a:solidFill>
                  <a:srgbClr val="FF0000"/>
                </a:solidFill>
                <a:latin typeface="Arial" charset="0"/>
              </a:rPr>
              <a:t>sehat</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dirty="0" err="1">
                <a:latin typeface="Arial" charset="0"/>
              </a:rPr>
              <a:t>Menjamin</a:t>
            </a:r>
            <a:r>
              <a:rPr lang="en-US" sz="1400" dirty="0">
                <a:latin typeface="Arial" charset="0"/>
              </a:rPr>
              <a:t> </a:t>
            </a:r>
            <a:r>
              <a:rPr lang="en-US" sz="1400" dirty="0" err="1">
                <a:latin typeface="Arial" charset="0"/>
              </a:rPr>
              <a:t>sumber</a:t>
            </a:r>
            <a:r>
              <a:rPr lang="en-US" sz="1400" dirty="0">
                <a:latin typeface="Arial" charset="0"/>
              </a:rPr>
              <a:t> </a:t>
            </a:r>
            <a:r>
              <a:rPr lang="en-US" sz="1400" dirty="0" err="1">
                <a:latin typeface="Arial" charset="0"/>
              </a:rPr>
              <a:t>daya</a:t>
            </a:r>
            <a:r>
              <a:rPr lang="en-US" sz="1400" dirty="0">
                <a:latin typeface="Arial" charset="0"/>
              </a:rPr>
              <a:t> yang </a:t>
            </a:r>
            <a:r>
              <a:rPr lang="en-US" sz="1400" dirty="0" err="1">
                <a:latin typeface="Arial" charset="0"/>
              </a:rPr>
              <a:t>dibutuhan</a:t>
            </a:r>
            <a:r>
              <a:rPr lang="en-US" sz="1400" dirty="0">
                <a:latin typeface="Arial" charset="0"/>
              </a:rPr>
              <a:t> </a:t>
            </a:r>
            <a:r>
              <a:rPr lang="en-US" sz="1400" dirty="0" err="1">
                <a:latin typeface="Arial" charset="0"/>
              </a:rPr>
              <a:t>untuk</a:t>
            </a:r>
            <a:r>
              <a:rPr lang="en-US" sz="1400" dirty="0">
                <a:latin typeface="Arial" charset="0"/>
              </a:rPr>
              <a:t>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K3L </a:t>
            </a:r>
            <a:r>
              <a:rPr lang="en-US" sz="1400" dirty="0" err="1">
                <a:latin typeface="Arial" charset="0"/>
              </a:rPr>
              <a:t>tersedia</a:t>
            </a:r>
            <a:endParaRPr lang="en-US" sz="1400" dirty="0">
              <a:latin typeface="Arial" charset="0"/>
            </a:endParaRPr>
          </a:p>
          <a:p>
            <a:pPr marL="171450" indent="-171450">
              <a:buFont typeface="Arial" panose="020B0604020202020204" pitchFamily="34" charset="0"/>
              <a:buChar char="•"/>
            </a:pPr>
            <a:r>
              <a:rPr lang="en-US" sz="1400" b="1" u="sng" dirty="0" err="1">
                <a:solidFill>
                  <a:srgbClr val="FF0000"/>
                </a:solidFill>
                <a:latin typeface="Arial" charset="0"/>
              </a:rPr>
              <a:t>Melindungi</a:t>
            </a:r>
            <a:r>
              <a:rPr lang="en-US" sz="1400" b="1" u="sng" dirty="0">
                <a:solidFill>
                  <a:srgbClr val="FF0000"/>
                </a:solidFill>
                <a:latin typeface="Arial" charset="0"/>
              </a:rPr>
              <a:t> </a:t>
            </a:r>
            <a:r>
              <a:rPr lang="en-US" sz="1400" b="1" u="sng" dirty="0" err="1">
                <a:solidFill>
                  <a:srgbClr val="FF0000"/>
                </a:solidFill>
                <a:latin typeface="Arial" charset="0"/>
              </a:rPr>
              <a:t>pekerja</a:t>
            </a:r>
            <a:r>
              <a:rPr lang="en-US" sz="1400" b="1" u="sng" dirty="0">
                <a:solidFill>
                  <a:srgbClr val="FF0000"/>
                </a:solidFill>
                <a:latin typeface="Arial" charset="0"/>
              </a:rPr>
              <a:t> </a:t>
            </a:r>
            <a:r>
              <a:rPr lang="en-US" sz="1400" b="1" u="sng" dirty="0" err="1">
                <a:solidFill>
                  <a:srgbClr val="FF0000"/>
                </a:solidFill>
                <a:latin typeface="Arial" charset="0"/>
              </a:rPr>
              <a:t>dari</a:t>
            </a:r>
            <a:r>
              <a:rPr lang="en-US" sz="1400" b="1" u="sng" dirty="0">
                <a:solidFill>
                  <a:srgbClr val="FF0000"/>
                </a:solidFill>
                <a:latin typeface="Arial" charset="0"/>
              </a:rPr>
              <a:t> </a:t>
            </a:r>
            <a:r>
              <a:rPr lang="en-US" sz="1400" b="1" u="sng" dirty="0" err="1">
                <a:solidFill>
                  <a:srgbClr val="FF0000"/>
                </a:solidFill>
                <a:latin typeface="Arial" charset="0"/>
              </a:rPr>
              <a:t>tindakan</a:t>
            </a:r>
            <a:r>
              <a:rPr lang="en-US" sz="1400" b="1" u="sng" dirty="0">
                <a:solidFill>
                  <a:srgbClr val="FF0000"/>
                </a:solidFill>
                <a:latin typeface="Arial" charset="0"/>
              </a:rPr>
              <a:t> </a:t>
            </a:r>
            <a:r>
              <a:rPr lang="en-US" sz="1400" b="1" u="sng" dirty="0" err="1">
                <a:solidFill>
                  <a:srgbClr val="FF0000"/>
                </a:solidFill>
                <a:latin typeface="Arial" charset="0"/>
              </a:rPr>
              <a:t>balas</a:t>
            </a:r>
            <a:r>
              <a:rPr lang="en-US" sz="1400" b="1" u="sng" dirty="0">
                <a:solidFill>
                  <a:srgbClr val="FF0000"/>
                </a:solidFill>
                <a:latin typeface="Arial" charset="0"/>
              </a:rPr>
              <a:t> </a:t>
            </a:r>
            <a:r>
              <a:rPr lang="en-US" sz="1400" b="1" u="sng" dirty="0" err="1">
                <a:solidFill>
                  <a:srgbClr val="FF0000"/>
                </a:solidFill>
                <a:latin typeface="Arial" charset="0"/>
              </a:rPr>
              <a:t>dendam</a:t>
            </a:r>
            <a:r>
              <a:rPr lang="en-US" sz="1400" b="1" u="sng" dirty="0">
                <a:solidFill>
                  <a:srgbClr val="FF0000"/>
                </a:solidFill>
                <a:latin typeface="Arial" charset="0"/>
              </a:rPr>
              <a:t> </a:t>
            </a:r>
            <a:r>
              <a:rPr lang="en-US" sz="1400" b="1" u="sng" dirty="0" err="1">
                <a:solidFill>
                  <a:srgbClr val="FF0000"/>
                </a:solidFill>
                <a:latin typeface="Arial" charset="0"/>
              </a:rPr>
              <a:t>saat</a:t>
            </a:r>
            <a:r>
              <a:rPr lang="en-US" sz="1400" b="1" u="sng" dirty="0">
                <a:solidFill>
                  <a:srgbClr val="FF0000"/>
                </a:solidFill>
                <a:latin typeface="Arial" charset="0"/>
              </a:rPr>
              <a:t> </a:t>
            </a:r>
            <a:r>
              <a:rPr lang="en-US" sz="1400" b="1" u="sng" dirty="0" err="1">
                <a:solidFill>
                  <a:srgbClr val="FF0000"/>
                </a:solidFill>
                <a:latin typeface="Arial" charset="0"/>
              </a:rPr>
              <a:t>melaporkan</a:t>
            </a:r>
            <a:r>
              <a:rPr lang="en-US" sz="1400" b="1" u="sng" dirty="0">
                <a:solidFill>
                  <a:srgbClr val="FF0000"/>
                </a:solidFill>
                <a:latin typeface="Arial" charset="0"/>
              </a:rPr>
              <a:t> </a:t>
            </a:r>
            <a:r>
              <a:rPr lang="en-US" sz="1400" b="1" u="sng" dirty="0" err="1">
                <a:solidFill>
                  <a:srgbClr val="FF0000"/>
                </a:solidFill>
                <a:latin typeface="Arial" charset="0"/>
              </a:rPr>
              <a:t>insiden</a:t>
            </a:r>
            <a:r>
              <a:rPr lang="en-US" sz="1400" b="1" u="sng" dirty="0">
                <a:solidFill>
                  <a:srgbClr val="FF0000"/>
                </a:solidFill>
                <a:latin typeface="Arial" charset="0"/>
              </a:rPr>
              <a:t>, </a:t>
            </a:r>
            <a:r>
              <a:rPr lang="en-US" sz="1400" b="1" u="sng" dirty="0" err="1">
                <a:solidFill>
                  <a:srgbClr val="FF0000"/>
                </a:solidFill>
                <a:latin typeface="Arial" charset="0"/>
              </a:rPr>
              <a:t>bahaya</a:t>
            </a:r>
            <a:r>
              <a:rPr lang="en-US" sz="1400" b="1" u="sng" dirty="0">
                <a:solidFill>
                  <a:srgbClr val="FF0000"/>
                </a:solidFill>
                <a:latin typeface="Arial" charset="0"/>
              </a:rPr>
              <a:t>, </a:t>
            </a:r>
            <a:r>
              <a:rPr lang="en-US" sz="1400" b="1" u="sng" dirty="0" err="1">
                <a:solidFill>
                  <a:srgbClr val="FF0000"/>
                </a:solidFill>
                <a:latin typeface="Arial" charset="0"/>
              </a:rPr>
              <a:t>risiko</a:t>
            </a:r>
            <a:r>
              <a:rPr lang="en-US" sz="1400" b="1" u="sng" dirty="0">
                <a:solidFill>
                  <a:srgbClr val="FF0000"/>
                </a:solidFill>
                <a:latin typeface="Arial" charset="0"/>
              </a:rPr>
              <a:t> </a:t>
            </a:r>
            <a:r>
              <a:rPr lang="en-US" sz="1400" b="1" u="sng" dirty="0" err="1">
                <a:solidFill>
                  <a:srgbClr val="FF0000"/>
                </a:solidFill>
                <a:latin typeface="Arial" charset="0"/>
              </a:rPr>
              <a:t>dan</a:t>
            </a:r>
            <a:r>
              <a:rPr lang="en-US" sz="1400" b="1" u="sng" dirty="0">
                <a:solidFill>
                  <a:srgbClr val="FF0000"/>
                </a:solidFill>
                <a:latin typeface="Arial" charset="0"/>
              </a:rPr>
              <a:t> </a:t>
            </a:r>
            <a:r>
              <a:rPr lang="en-US" sz="1400" b="1" u="sng" dirty="0" err="1">
                <a:solidFill>
                  <a:srgbClr val="FF0000"/>
                </a:solidFill>
                <a:latin typeface="Arial" charset="0"/>
              </a:rPr>
              <a:t>peluang</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b="1" u="sng" dirty="0" err="1">
                <a:solidFill>
                  <a:srgbClr val="FF0000"/>
                </a:solidFill>
                <a:latin typeface="Arial" charset="0"/>
              </a:rPr>
              <a:t>Menetapkan</a:t>
            </a:r>
            <a:r>
              <a:rPr lang="en-US" sz="1400" b="1" u="sng" dirty="0">
                <a:solidFill>
                  <a:srgbClr val="FF0000"/>
                </a:solidFill>
                <a:latin typeface="Arial" charset="0"/>
              </a:rPr>
              <a:t> proses </a:t>
            </a:r>
            <a:r>
              <a:rPr lang="en-US" sz="1400" b="1" u="sng" dirty="0" err="1">
                <a:solidFill>
                  <a:srgbClr val="FF0000"/>
                </a:solidFill>
                <a:latin typeface="Arial" charset="0"/>
              </a:rPr>
              <a:t>konsultasi</a:t>
            </a:r>
            <a:r>
              <a:rPr lang="en-US" sz="1400" b="1" u="sng" dirty="0">
                <a:solidFill>
                  <a:srgbClr val="FF0000"/>
                </a:solidFill>
                <a:latin typeface="Arial" charset="0"/>
              </a:rPr>
              <a:t> </a:t>
            </a:r>
            <a:r>
              <a:rPr lang="en-US" sz="1400" b="1" u="sng" dirty="0" err="1">
                <a:solidFill>
                  <a:srgbClr val="FF0000"/>
                </a:solidFill>
                <a:latin typeface="Arial" charset="0"/>
              </a:rPr>
              <a:t>dan</a:t>
            </a:r>
            <a:r>
              <a:rPr lang="en-US" sz="1400" b="1" u="sng" dirty="0">
                <a:solidFill>
                  <a:srgbClr val="FF0000"/>
                </a:solidFill>
                <a:latin typeface="Arial" charset="0"/>
              </a:rPr>
              <a:t> </a:t>
            </a:r>
            <a:r>
              <a:rPr lang="en-US" sz="1400" b="1" u="sng" dirty="0" err="1">
                <a:solidFill>
                  <a:srgbClr val="FF0000"/>
                </a:solidFill>
                <a:latin typeface="Arial" charset="0"/>
              </a:rPr>
              <a:t>partisipasi</a:t>
            </a:r>
            <a:r>
              <a:rPr lang="en-US" sz="1400" b="1" u="sng" dirty="0">
                <a:solidFill>
                  <a:srgbClr val="FF0000"/>
                </a:solidFill>
                <a:latin typeface="Arial" charset="0"/>
              </a:rPr>
              <a:t> </a:t>
            </a:r>
            <a:r>
              <a:rPr lang="en-US" sz="1400" b="1" u="sng" dirty="0" err="1">
                <a:solidFill>
                  <a:srgbClr val="FF0000"/>
                </a:solidFill>
                <a:latin typeface="Arial" charset="0"/>
              </a:rPr>
              <a:t>pekerja</a:t>
            </a:r>
            <a:endParaRPr lang="en-US" sz="1400" b="1" u="sng" dirty="0">
              <a:solidFill>
                <a:srgbClr val="FF0000"/>
              </a:solidFill>
              <a:latin typeface="Arial" charset="0"/>
            </a:endParaRPr>
          </a:p>
          <a:p>
            <a:pPr marL="171450" indent="-171450">
              <a:buFont typeface="Arial" panose="020B0604020202020204" pitchFamily="34" charset="0"/>
              <a:buChar char="•"/>
            </a:pPr>
            <a:r>
              <a:rPr lang="en-US" sz="1400" b="1" u="sng" dirty="0" err="1">
                <a:solidFill>
                  <a:srgbClr val="FF0000"/>
                </a:solidFill>
                <a:latin typeface="Arial" charset="0"/>
              </a:rPr>
              <a:t>Mendukung</a:t>
            </a:r>
            <a:r>
              <a:rPr lang="en-US" sz="1400" b="1" u="sng" dirty="0">
                <a:solidFill>
                  <a:srgbClr val="FF0000"/>
                </a:solidFill>
                <a:latin typeface="Arial" charset="0"/>
              </a:rPr>
              <a:t> </a:t>
            </a:r>
            <a:r>
              <a:rPr lang="en-US" sz="1400" b="1" u="sng" dirty="0" err="1">
                <a:solidFill>
                  <a:srgbClr val="FF0000"/>
                </a:solidFill>
                <a:latin typeface="Arial" charset="0"/>
              </a:rPr>
              <a:t>pembentukan</a:t>
            </a:r>
            <a:r>
              <a:rPr lang="en-US" sz="1400" b="1" u="sng" dirty="0">
                <a:solidFill>
                  <a:srgbClr val="FF0000"/>
                </a:solidFill>
                <a:latin typeface="Arial" charset="0"/>
              </a:rPr>
              <a:t> </a:t>
            </a:r>
            <a:r>
              <a:rPr lang="en-US" sz="1400" b="1" u="sng" dirty="0" err="1">
                <a:solidFill>
                  <a:srgbClr val="FF0000"/>
                </a:solidFill>
                <a:latin typeface="Arial" charset="0"/>
              </a:rPr>
              <a:t>fungsi</a:t>
            </a:r>
            <a:r>
              <a:rPr lang="en-US" sz="1400" b="1" u="sng" dirty="0">
                <a:solidFill>
                  <a:srgbClr val="FF0000"/>
                </a:solidFill>
                <a:latin typeface="Arial" charset="0"/>
              </a:rPr>
              <a:t> </a:t>
            </a:r>
            <a:r>
              <a:rPr lang="en-US" sz="1400" b="1" u="sng" dirty="0" err="1">
                <a:solidFill>
                  <a:srgbClr val="FF0000"/>
                </a:solidFill>
                <a:latin typeface="Arial" charset="0"/>
              </a:rPr>
              <a:t>komite</a:t>
            </a:r>
            <a:r>
              <a:rPr lang="en-US" sz="1400" b="1" u="sng" dirty="0">
                <a:solidFill>
                  <a:srgbClr val="FF0000"/>
                </a:solidFill>
                <a:latin typeface="Arial" charset="0"/>
              </a:rPr>
              <a:t> K3 (di Indonesia </a:t>
            </a:r>
            <a:r>
              <a:rPr lang="en-US" sz="1400" b="1" u="sng" dirty="0" err="1">
                <a:solidFill>
                  <a:srgbClr val="FF0000"/>
                </a:solidFill>
                <a:latin typeface="Arial" charset="0"/>
              </a:rPr>
              <a:t>disebut</a:t>
            </a:r>
            <a:r>
              <a:rPr lang="en-US" sz="1400" b="1" u="sng" dirty="0">
                <a:solidFill>
                  <a:srgbClr val="FF0000"/>
                </a:solidFill>
                <a:latin typeface="Arial" charset="0"/>
              </a:rPr>
              <a:t> P2K3)</a:t>
            </a:r>
          </a:p>
        </p:txBody>
      </p:sp>
      <p:grpSp>
        <p:nvGrpSpPr>
          <p:cNvPr id="21" name="Group 20"/>
          <p:cNvGrpSpPr/>
          <p:nvPr/>
        </p:nvGrpSpPr>
        <p:grpSpPr>
          <a:xfrm>
            <a:off x="219313" y="3000057"/>
            <a:ext cx="1433335" cy="603600"/>
            <a:chOff x="5313040" y="2579486"/>
            <a:chExt cx="606242" cy="420360"/>
          </a:xfrm>
        </p:grpSpPr>
        <p:sp>
          <p:nvSpPr>
            <p:cNvPr id="22" name="Pentagon 21"/>
            <p:cNvSpPr/>
            <p:nvPr/>
          </p:nvSpPr>
          <p:spPr>
            <a:xfrm>
              <a:off x="5324735" y="2579486"/>
              <a:ext cx="594547" cy="420360"/>
            </a:xfrm>
            <a:prstGeom prst="homePlate">
              <a:avLst/>
            </a:prstGeom>
            <a:solidFill>
              <a:srgbClr val="008000"/>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Arahan</a:t>
              </a:r>
              <a:r>
                <a:rPr lang="en-US" sz="1363" dirty="0">
                  <a:solidFill>
                    <a:prstClr val="white"/>
                  </a:solidFill>
                </a:rPr>
                <a:t> </a:t>
              </a:r>
              <a:r>
                <a:rPr lang="en-US" sz="1363" dirty="0" err="1">
                  <a:solidFill>
                    <a:prstClr val="white"/>
                  </a:solidFill>
                </a:rPr>
                <a:t>strategis</a:t>
              </a:r>
              <a:endParaRPr lang="en-US" sz="1363" dirty="0">
                <a:solidFill>
                  <a:prstClr val="white"/>
                </a:solidFill>
              </a:endParaRPr>
            </a:p>
          </p:txBody>
        </p:sp>
        <p:cxnSp>
          <p:nvCxnSpPr>
            <p:cNvPr id="23" name="Straight Connector 2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25" name="TextBox 24"/>
          <p:cNvSpPr txBox="1"/>
          <p:nvPr/>
        </p:nvSpPr>
        <p:spPr>
          <a:xfrm>
            <a:off x="1652648" y="2662976"/>
            <a:ext cx="6233070" cy="2031325"/>
          </a:xfrm>
          <a:prstGeom prst="rect">
            <a:avLst/>
          </a:prstGeom>
          <a:noFill/>
          <a:ln>
            <a:noFill/>
          </a:ln>
        </p:spPr>
        <p:txBody>
          <a:bodyPr wrap="square" rtlCol="0">
            <a:spAutoFit/>
          </a:bodyPr>
          <a:lstStyle/>
          <a:p>
            <a:endParaRPr lang="en-US" sz="1400" dirty="0">
              <a:latin typeface="Arial" charset="0"/>
            </a:endParaRPr>
          </a:p>
          <a:p>
            <a:pPr marL="198851" indent="-154211">
              <a:buFont typeface="Arial" pitchFamily="34" charset="0"/>
              <a:buChar char="•"/>
            </a:pPr>
            <a:r>
              <a:rPr lang="en-US" sz="1400" dirty="0" err="1">
                <a:latin typeface="Arial" charset="0"/>
              </a:rPr>
              <a:t>Memastikan</a:t>
            </a:r>
            <a:r>
              <a:rPr lang="en-US" sz="1400" dirty="0">
                <a:latin typeface="Arial" charset="0"/>
              </a:rPr>
              <a:t> </a:t>
            </a:r>
            <a:r>
              <a:rPr lang="en-US" sz="1400" dirty="0" err="1">
                <a:latin typeface="Arial" charset="0"/>
              </a:rPr>
              <a:t>kebijakan</a:t>
            </a:r>
            <a:r>
              <a:rPr lang="en-US" sz="1400" dirty="0">
                <a:latin typeface="Arial" charset="0"/>
              </a:rPr>
              <a:t> </a:t>
            </a:r>
            <a:r>
              <a:rPr lang="en-US" sz="1400" dirty="0" err="1">
                <a:latin typeface="Arial" charset="0"/>
              </a:rPr>
              <a:t>dan</a:t>
            </a:r>
            <a:r>
              <a:rPr lang="en-US" sz="1400" dirty="0">
                <a:latin typeface="Arial" charset="0"/>
              </a:rPr>
              <a:t> </a:t>
            </a:r>
            <a:r>
              <a:rPr lang="en-US" sz="1400" dirty="0" err="1">
                <a:latin typeface="Arial" charset="0"/>
              </a:rPr>
              <a:t>sasaran</a:t>
            </a:r>
            <a:r>
              <a:rPr lang="en-US" sz="1400" dirty="0">
                <a:latin typeface="Arial" charset="0"/>
              </a:rPr>
              <a:t> K3L </a:t>
            </a:r>
            <a:r>
              <a:rPr lang="en-US" sz="1400" dirty="0" err="1">
                <a:latin typeface="Arial" charset="0"/>
              </a:rPr>
              <a:t>telah</a:t>
            </a:r>
            <a:r>
              <a:rPr lang="en-US" sz="1400" dirty="0">
                <a:latin typeface="Arial" charset="0"/>
              </a:rPr>
              <a:t> </a:t>
            </a:r>
            <a:r>
              <a:rPr lang="en-US" sz="1400" dirty="0" err="1">
                <a:latin typeface="Arial" charset="0"/>
              </a:rPr>
              <a:t>ditetapkan</a:t>
            </a:r>
            <a:r>
              <a:rPr lang="en-US" sz="1400" dirty="0">
                <a:latin typeface="Arial" charset="0"/>
              </a:rPr>
              <a:t> </a:t>
            </a:r>
            <a:r>
              <a:rPr lang="en-US" sz="1400" dirty="0" err="1">
                <a:latin typeface="Arial" charset="0"/>
              </a:rPr>
              <a:t>dan</a:t>
            </a:r>
            <a:r>
              <a:rPr lang="en-US" sz="1400" dirty="0">
                <a:latin typeface="Arial" charset="0"/>
              </a:rPr>
              <a:t> </a:t>
            </a:r>
            <a:r>
              <a:rPr lang="en-US" sz="1400" dirty="0" err="1">
                <a:latin typeface="Arial" charset="0"/>
              </a:rPr>
              <a:t>sejalan</a:t>
            </a:r>
            <a:r>
              <a:rPr lang="en-US" sz="1400" dirty="0">
                <a:latin typeface="Arial" charset="0"/>
              </a:rPr>
              <a:t> </a:t>
            </a:r>
            <a:r>
              <a:rPr lang="en-US" sz="1400" dirty="0" err="1">
                <a:latin typeface="Arial" charset="0"/>
              </a:rPr>
              <a:t>dengan</a:t>
            </a:r>
            <a:r>
              <a:rPr lang="en-US" sz="1400" dirty="0">
                <a:latin typeface="Arial" charset="0"/>
              </a:rPr>
              <a:t> </a:t>
            </a:r>
            <a:r>
              <a:rPr lang="en-US" sz="1400" dirty="0" err="1">
                <a:latin typeface="Arial" charset="0"/>
              </a:rPr>
              <a:t>arahan</a:t>
            </a:r>
            <a:r>
              <a:rPr lang="en-US" sz="1400" dirty="0">
                <a:latin typeface="Arial" charset="0"/>
              </a:rPr>
              <a:t> </a:t>
            </a:r>
            <a:r>
              <a:rPr lang="en-US" sz="1400" dirty="0" err="1">
                <a:latin typeface="Arial" charset="0"/>
              </a:rPr>
              <a:t>strategi</a:t>
            </a:r>
            <a:r>
              <a:rPr lang="en-US" sz="1400" dirty="0">
                <a:latin typeface="Arial" charset="0"/>
              </a:rPr>
              <a:t> </a:t>
            </a:r>
            <a:r>
              <a:rPr lang="en-US" sz="1400" dirty="0" err="1">
                <a:latin typeface="Arial" charset="0"/>
              </a:rPr>
              <a:t>perusahaan</a:t>
            </a:r>
            <a:r>
              <a:rPr lang="en-US" sz="1400" dirty="0">
                <a:latin typeface="Arial" charset="0"/>
              </a:rPr>
              <a:t> </a:t>
            </a:r>
            <a:r>
              <a:rPr lang="en-US" sz="1400" dirty="0" err="1">
                <a:latin typeface="Arial" charset="0"/>
              </a:rPr>
              <a:t>dan</a:t>
            </a:r>
            <a:r>
              <a:rPr lang="en-US" sz="1400" dirty="0">
                <a:latin typeface="Arial" charset="0"/>
              </a:rPr>
              <a:t> </a:t>
            </a:r>
            <a:r>
              <a:rPr lang="en-US" sz="1400" dirty="0" err="1">
                <a:latin typeface="Arial" charset="0"/>
              </a:rPr>
              <a:t>konteks</a:t>
            </a:r>
            <a:r>
              <a:rPr lang="en-US" sz="1400" dirty="0">
                <a:latin typeface="Arial" charset="0"/>
              </a:rPr>
              <a:t> </a:t>
            </a:r>
            <a:r>
              <a:rPr lang="en-US" sz="1400" dirty="0" err="1">
                <a:latin typeface="Arial" charset="0"/>
              </a:rPr>
              <a:t>organisasi</a:t>
            </a:r>
            <a:endParaRPr lang="en-US" sz="1400" dirty="0">
              <a:latin typeface="Arial" charset="0"/>
            </a:endParaRPr>
          </a:p>
          <a:p>
            <a:pPr marL="198851" indent="-154211">
              <a:buFont typeface="Arial" pitchFamily="34" charset="0"/>
              <a:buChar char="•"/>
            </a:pPr>
            <a:r>
              <a:rPr lang="en-US" sz="1400" dirty="0">
                <a:latin typeface="Arial" charset="0"/>
              </a:rPr>
              <a:t>M</a:t>
            </a:r>
            <a:r>
              <a:rPr lang="id-ID" sz="1400" dirty="0">
                <a:latin typeface="Arial" charset="0"/>
              </a:rPr>
              <a:t>engkomunikasikan pentingnya </a:t>
            </a:r>
            <a:r>
              <a:rPr lang="en-US" sz="1400" dirty="0" err="1">
                <a:latin typeface="Arial" charset="0"/>
              </a:rPr>
              <a:t>Manajemen</a:t>
            </a:r>
            <a:r>
              <a:rPr lang="en-US" sz="1400" dirty="0">
                <a:latin typeface="Arial" charset="0"/>
              </a:rPr>
              <a:t> K3L y</a:t>
            </a:r>
            <a:r>
              <a:rPr lang="id-ID" sz="1400" dirty="0">
                <a:latin typeface="Arial" charset="0"/>
              </a:rPr>
              <a:t>ang efektif dan sesuai dengan persyaratan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K3L</a:t>
            </a:r>
          </a:p>
          <a:p>
            <a:pPr marL="198851" indent="-154211">
              <a:buFont typeface="Arial" pitchFamily="34" charset="0"/>
              <a:buChar char="•"/>
            </a:pPr>
            <a:r>
              <a:rPr lang="en-US" sz="1400" dirty="0" err="1">
                <a:latin typeface="Arial" charset="0"/>
              </a:rPr>
              <a:t>Mengembangkan</a:t>
            </a:r>
            <a:r>
              <a:rPr lang="en-US" sz="1400" dirty="0">
                <a:latin typeface="Arial" charset="0"/>
              </a:rPr>
              <a:t>, </a:t>
            </a:r>
            <a:r>
              <a:rPr lang="en-US" sz="1400" dirty="0" err="1">
                <a:latin typeface="Arial" charset="0"/>
              </a:rPr>
              <a:t>memimpin</a:t>
            </a:r>
            <a:r>
              <a:rPr lang="en-US" sz="1400" dirty="0">
                <a:latin typeface="Arial" charset="0"/>
              </a:rPr>
              <a:t>, </a:t>
            </a:r>
            <a:r>
              <a:rPr lang="en-US" sz="1400" dirty="0" err="1">
                <a:latin typeface="Arial" charset="0"/>
              </a:rPr>
              <a:t>dan</a:t>
            </a:r>
            <a:r>
              <a:rPr lang="en-US" sz="1400" dirty="0">
                <a:latin typeface="Arial" charset="0"/>
              </a:rPr>
              <a:t> </a:t>
            </a:r>
            <a:r>
              <a:rPr lang="en-US" sz="1400" dirty="0" err="1">
                <a:latin typeface="Arial" charset="0"/>
              </a:rPr>
              <a:t>mempromosikan</a:t>
            </a:r>
            <a:r>
              <a:rPr lang="en-US" sz="1400" dirty="0">
                <a:latin typeface="Arial" charset="0"/>
              </a:rPr>
              <a:t> </a:t>
            </a:r>
            <a:r>
              <a:rPr lang="en-US" sz="1400" b="1" u="sng" dirty="0" err="1">
                <a:solidFill>
                  <a:srgbClr val="FF0000"/>
                </a:solidFill>
                <a:latin typeface="Arial" charset="0"/>
              </a:rPr>
              <a:t>budaya</a:t>
            </a:r>
            <a:r>
              <a:rPr lang="en-US" sz="1400" b="1" u="sng" dirty="0">
                <a:solidFill>
                  <a:srgbClr val="FF0000"/>
                </a:solidFill>
                <a:latin typeface="Arial" charset="0"/>
              </a:rPr>
              <a:t> </a:t>
            </a:r>
            <a:r>
              <a:rPr lang="en-US" sz="1400" b="1" u="sng" dirty="0" err="1">
                <a:solidFill>
                  <a:srgbClr val="FF0000"/>
                </a:solidFill>
                <a:latin typeface="Arial" charset="0"/>
              </a:rPr>
              <a:t>organisasi</a:t>
            </a:r>
            <a:r>
              <a:rPr lang="en-US" sz="1400" b="1" u="sng" dirty="0">
                <a:solidFill>
                  <a:srgbClr val="FF0000"/>
                </a:solidFill>
                <a:latin typeface="Arial" charset="0"/>
              </a:rPr>
              <a:t> </a:t>
            </a:r>
            <a:r>
              <a:rPr lang="en-US" sz="1400" dirty="0">
                <a:latin typeface="Arial" charset="0"/>
              </a:rPr>
              <a:t>yang </a:t>
            </a:r>
            <a:r>
              <a:rPr lang="en-US" sz="1400" dirty="0" err="1">
                <a:latin typeface="Arial" charset="0"/>
              </a:rPr>
              <a:t>mendukung</a:t>
            </a:r>
            <a:r>
              <a:rPr lang="en-US" sz="1400" dirty="0">
                <a:latin typeface="Arial" charset="0"/>
              </a:rPr>
              <a:t> </a:t>
            </a:r>
            <a:r>
              <a:rPr lang="en-US" sz="1400" dirty="0" err="1">
                <a:latin typeface="Arial" charset="0"/>
              </a:rPr>
              <a:t>hasil</a:t>
            </a:r>
            <a:r>
              <a:rPr lang="en-US" sz="1400" dirty="0">
                <a:latin typeface="Arial" charset="0"/>
              </a:rPr>
              <a:t> yang </a:t>
            </a:r>
            <a:r>
              <a:rPr lang="en-US" sz="1400" dirty="0" err="1">
                <a:latin typeface="Arial" charset="0"/>
              </a:rPr>
              <a:t>diharapkan</a:t>
            </a:r>
            <a:r>
              <a:rPr lang="en-US" sz="1400" dirty="0">
                <a:latin typeface="Arial" charset="0"/>
              </a:rPr>
              <a:t> </a:t>
            </a:r>
            <a:r>
              <a:rPr lang="en-US" sz="1400" dirty="0" err="1">
                <a:latin typeface="Arial" charset="0"/>
              </a:rPr>
              <a:t>dari</a:t>
            </a:r>
            <a:r>
              <a:rPr lang="en-US" sz="1400" dirty="0">
                <a:latin typeface="Arial" charset="0"/>
              </a:rPr>
              <a:t> </a:t>
            </a:r>
            <a:r>
              <a:rPr lang="en-US" sz="1400" dirty="0" err="1">
                <a:latin typeface="Arial" charset="0"/>
              </a:rPr>
              <a:t>sistem</a:t>
            </a:r>
            <a:r>
              <a:rPr lang="en-US" sz="1400" dirty="0">
                <a:latin typeface="Arial" charset="0"/>
              </a:rPr>
              <a:t> </a:t>
            </a:r>
            <a:r>
              <a:rPr lang="en-US" sz="1400" dirty="0" err="1">
                <a:latin typeface="Arial" charset="0"/>
              </a:rPr>
              <a:t>manajemen</a:t>
            </a:r>
            <a:r>
              <a:rPr lang="en-US" sz="1400" dirty="0">
                <a:latin typeface="Arial" charset="0"/>
              </a:rPr>
              <a:t> K3L</a:t>
            </a:r>
          </a:p>
          <a:p>
            <a:pPr marL="198851" indent="-154211">
              <a:buFont typeface="Arial" pitchFamily="34" charset="0"/>
              <a:buChar char="•"/>
            </a:pPr>
            <a:r>
              <a:rPr lang="en-US" sz="1400" dirty="0" err="1">
                <a:latin typeface="Arial" charset="0"/>
              </a:rPr>
              <a:t>Promosi</a:t>
            </a:r>
            <a:r>
              <a:rPr lang="en-US" sz="1400" dirty="0">
                <a:latin typeface="Arial" charset="0"/>
              </a:rPr>
              <a:t> </a:t>
            </a:r>
            <a:r>
              <a:rPr lang="en-US" sz="1400" dirty="0" err="1">
                <a:latin typeface="Arial" charset="0"/>
              </a:rPr>
              <a:t>Peningkatan</a:t>
            </a:r>
            <a:r>
              <a:rPr lang="en-US" sz="1400" dirty="0">
                <a:latin typeface="Arial" charset="0"/>
              </a:rPr>
              <a:t> </a:t>
            </a:r>
            <a:r>
              <a:rPr lang="en-US" sz="1400" dirty="0" err="1">
                <a:latin typeface="Arial" charset="0"/>
              </a:rPr>
              <a:t>Berkelanjutan</a:t>
            </a:r>
            <a:r>
              <a:rPr lang="en-US" sz="1400" dirty="0">
                <a:latin typeface="Arial" charset="0"/>
              </a:rPr>
              <a:t> </a:t>
            </a:r>
            <a:r>
              <a:rPr lang="en-US" sz="1400" i="1" dirty="0">
                <a:latin typeface="Arial" charset="0"/>
              </a:rPr>
              <a:t>(continual improvement</a:t>
            </a:r>
            <a:r>
              <a:rPr lang="en-US" sz="1400" dirty="0">
                <a:latin typeface="Arial" charset="0"/>
              </a:rPr>
              <a:t>)</a:t>
            </a:r>
          </a:p>
          <a:p>
            <a:pPr marL="198851" indent="-154211">
              <a:buFont typeface="Arial" pitchFamily="34" charset="0"/>
              <a:buChar char="•"/>
            </a:pPr>
            <a:r>
              <a:rPr lang="en-US" sz="1400" dirty="0" err="1">
                <a:latin typeface="Arial" charset="0"/>
              </a:rPr>
              <a:t>Menjamin</a:t>
            </a:r>
            <a:r>
              <a:rPr lang="en-US" sz="1400" dirty="0">
                <a:latin typeface="Arial" charset="0"/>
              </a:rPr>
              <a:t> </a:t>
            </a:r>
            <a:r>
              <a:rPr lang="en-US" sz="1400" dirty="0" err="1">
                <a:latin typeface="Arial" charset="0"/>
              </a:rPr>
              <a:t>integrasi</a:t>
            </a:r>
            <a:r>
              <a:rPr lang="en-US" sz="1400" dirty="0">
                <a:latin typeface="Arial" charset="0"/>
              </a:rPr>
              <a:t> </a:t>
            </a:r>
            <a:r>
              <a:rPr lang="en-US" sz="1400" dirty="0" err="1">
                <a:latin typeface="Arial" charset="0"/>
              </a:rPr>
              <a:t>persyaratan</a:t>
            </a:r>
            <a:r>
              <a:rPr lang="en-US" sz="1400" dirty="0">
                <a:latin typeface="Arial" charset="0"/>
              </a:rPr>
              <a:t> SMK3L </a:t>
            </a:r>
            <a:r>
              <a:rPr lang="en-US" sz="1400" dirty="0" err="1">
                <a:latin typeface="Arial" charset="0"/>
              </a:rPr>
              <a:t>kedalam</a:t>
            </a:r>
            <a:r>
              <a:rPr lang="en-US" sz="1400" dirty="0">
                <a:latin typeface="Arial" charset="0"/>
              </a:rPr>
              <a:t> </a:t>
            </a:r>
            <a:r>
              <a:rPr lang="en-US" sz="1400" dirty="0" err="1">
                <a:latin typeface="Arial" charset="0"/>
              </a:rPr>
              <a:t>bisnis</a:t>
            </a:r>
            <a:r>
              <a:rPr lang="en-US" sz="1400" dirty="0">
                <a:latin typeface="Arial" charset="0"/>
              </a:rPr>
              <a:t> proses </a:t>
            </a:r>
            <a:r>
              <a:rPr lang="en-US" sz="1400" dirty="0" err="1">
                <a:latin typeface="Arial" charset="0"/>
              </a:rPr>
              <a:t>organisasi</a:t>
            </a:r>
            <a:endParaRPr lang="en-US" sz="1400" dirty="0">
              <a:latin typeface="Arial" charset="0"/>
            </a:endParaRPr>
          </a:p>
        </p:txBody>
      </p:sp>
      <p:sp>
        <p:nvSpPr>
          <p:cNvPr id="35" name="TextBox 34"/>
          <p:cNvSpPr txBox="1"/>
          <p:nvPr/>
        </p:nvSpPr>
        <p:spPr>
          <a:xfrm>
            <a:off x="1702203" y="4830074"/>
            <a:ext cx="6525722" cy="954107"/>
          </a:xfrm>
          <a:prstGeom prst="rect">
            <a:avLst/>
          </a:prstGeom>
          <a:noFill/>
          <a:ln>
            <a:solidFill>
              <a:schemeClr val="bg1"/>
            </a:solidFill>
          </a:ln>
        </p:spPr>
        <p:txBody>
          <a:bodyPr wrap="square" rtlCol="0">
            <a:spAutoFit/>
          </a:bodyPr>
          <a:lstStyle/>
          <a:p>
            <a:pPr marL="174625" indent="-174625">
              <a:buFont typeface="Arial" panose="020B0604020202020204" pitchFamily="34" charset="0"/>
              <a:buChar char="•"/>
            </a:pPr>
            <a:r>
              <a:rPr lang="en-US" sz="1400" dirty="0">
                <a:latin typeface="Arial" charset="0"/>
              </a:rPr>
              <a:t>M</a:t>
            </a:r>
            <a:r>
              <a:rPr lang="id-ID" sz="1400" dirty="0">
                <a:latin typeface="Arial" charset="0"/>
              </a:rPr>
              <a:t>engarahkan</a:t>
            </a:r>
            <a:r>
              <a:rPr lang="en-US" sz="1400" dirty="0">
                <a:latin typeface="Arial" charset="0"/>
              </a:rPr>
              <a:t> </a:t>
            </a:r>
            <a:r>
              <a:rPr lang="id-ID" sz="1400" dirty="0">
                <a:latin typeface="Arial" charset="0"/>
              </a:rPr>
              <a:t>dan mendukung orang-orang untuk berkontribusi pada keefektifan sistem manajemen </a:t>
            </a:r>
            <a:r>
              <a:rPr lang="en-US" sz="1400" dirty="0">
                <a:latin typeface="Arial" charset="0"/>
              </a:rPr>
              <a:t>K3L</a:t>
            </a:r>
          </a:p>
          <a:p>
            <a:pPr marL="174625" indent="-174625">
              <a:buFont typeface="Arial" panose="020B0604020202020204" pitchFamily="34" charset="0"/>
              <a:buChar char="•"/>
            </a:pPr>
            <a:r>
              <a:rPr lang="en-US" sz="1400" dirty="0">
                <a:latin typeface="Arial" charset="0"/>
              </a:rPr>
              <a:t>M</a:t>
            </a:r>
            <a:r>
              <a:rPr lang="id-ID" sz="1400" dirty="0">
                <a:latin typeface="Arial" charset="0"/>
              </a:rPr>
              <a:t>endukung</a:t>
            </a:r>
            <a:r>
              <a:rPr lang="en-US" sz="1400" dirty="0">
                <a:latin typeface="Arial" charset="0"/>
              </a:rPr>
              <a:t> </a:t>
            </a:r>
            <a:r>
              <a:rPr lang="en-US" sz="1400" dirty="0" err="1">
                <a:latin typeface="Arial" charset="0"/>
              </a:rPr>
              <a:t>peran</a:t>
            </a:r>
            <a:r>
              <a:rPr lang="id-ID" sz="1400" dirty="0">
                <a:latin typeface="Arial" charset="0"/>
              </a:rPr>
              <a:t> </a:t>
            </a:r>
            <a:r>
              <a:rPr lang="en-US" sz="1400" dirty="0" err="1">
                <a:latin typeface="Arial" charset="0"/>
              </a:rPr>
              <a:t>manajemen</a:t>
            </a:r>
            <a:r>
              <a:rPr lang="en-US" sz="1400" dirty="0">
                <a:latin typeface="Arial" charset="0"/>
              </a:rPr>
              <a:t> </a:t>
            </a:r>
            <a:r>
              <a:rPr lang="en-US" sz="1400" dirty="0" err="1">
                <a:latin typeface="Arial" charset="0"/>
              </a:rPr>
              <a:t>lainnya</a:t>
            </a:r>
            <a:r>
              <a:rPr lang="en-US" sz="1400" dirty="0">
                <a:latin typeface="Arial" charset="0"/>
              </a:rPr>
              <a:t> </a:t>
            </a:r>
            <a:r>
              <a:rPr lang="id-ID" sz="1400" dirty="0">
                <a:latin typeface="Arial" charset="0"/>
              </a:rPr>
              <a:t>untuk menunjukkan kepemimpinan</a:t>
            </a:r>
            <a:r>
              <a:rPr lang="en-US" sz="1400" dirty="0" err="1">
                <a:latin typeface="Arial" charset="0"/>
              </a:rPr>
              <a:t>nya</a:t>
            </a:r>
            <a:r>
              <a:rPr lang="en-US" sz="1400" dirty="0">
                <a:latin typeface="Arial" charset="0"/>
              </a:rPr>
              <a:t> </a:t>
            </a:r>
            <a:r>
              <a:rPr lang="en-US" sz="1400" dirty="0" err="1">
                <a:latin typeface="Arial" charset="0"/>
              </a:rPr>
              <a:t>terhadap</a:t>
            </a:r>
            <a:r>
              <a:rPr lang="en-US" sz="1400" dirty="0">
                <a:latin typeface="Arial" charset="0"/>
              </a:rPr>
              <a:t> area yang </a:t>
            </a:r>
            <a:r>
              <a:rPr lang="en-US" sz="1400" dirty="0" err="1">
                <a:latin typeface="Arial" charset="0"/>
              </a:rPr>
              <a:t>menjadi</a:t>
            </a:r>
            <a:r>
              <a:rPr lang="en-US" sz="1400" dirty="0">
                <a:latin typeface="Arial" charset="0"/>
              </a:rPr>
              <a:t> </a:t>
            </a:r>
            <a:r>
              <a:rPr lang="en-US" sz="1400" dirty="0" err="1">
                <a:latin typeface="Arial" charset="0"/>
              </a:rPr>
              <a:t>tanggung</a:t>
            </a:r>
            <a:r>
              <a:rPr lang="en-US" sz="1400" dirty="0">
                <a:latin typeface="Arial" charset="0"/>
              </a:rPr>
              <a:t> </a:t>
            </a:r>
            <a:r>
              <a:rPr lang="en-US" sz="1400" dirty="0" err="1">
                <a:latin typeface="Arial" charset="0"/>
              </a:rPr>
              <a:t>jawabnya</a:t>
            </a:r>
            <a:endParaRPr lang="en-US" sz="1400" dirty="0">
              <a:latin typeface="Arial" charset="0"/>
            </a:endParaRPr>
          </a:p>
        </p:txBody>
      </p:sp>
      <p:grpSp>
        <p:nvGrpSpPr>
          <p:cNvPr id="37" name="Group 36"/>
          <p:cNvGrpSpPr/>
          <p:nvPr/>
        </p:nvGrpSpPr>
        <p:grpSpPr>
          <a:xfrm>
            <a:off x="195092" y="4934863"/>
            <a:ext cx="1433335" cy="603600"/>
            <a:chOff x="5313040" y="2579486"/>
            <a:chExt cx="606242" cy="420360"/>
          </a:xfrm>
        </p:grpSpPr>
        <p:sp>
          <p:nvSpPr>
            <p:cNvPr id="38" name="Pentagon 37"/>
            <p:cNvSpPr/>
            <p:nvPr/>
          </p:nvSpPr>
          <p:spPr>
            <a:xfrm>
              <a:off x="5324735" y="2579486"/>
              <a:ext cx="594547" cy="420360"/>
            </a:xfrm>
            <a:prstGeom prst="homePlate">
              <a:avLst/>
            </a:prstGeom>
            <a:solidFill>
              <a:schemeClr val="accent6">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Pemberdayaan</a:t>
              </a:r>
              <a:endParaRPr lang="en-US" sz="1363" dirty="0">
                <a:solidFill>
                  <a:prstClr val="white"/>
                </a:solidFill>
              </a:endParaRPr>
            </a:p>
          </p:txBody>
        </p:sp>
        <p:cxnSp>
          <p:nvCxnSpPr>
            <p:cNvPr id="39" name="Straight Connector 38"/>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0" name="Freeform 39"/>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grpSp>
        <p:nvGrpSpPr>
          <p:cNvPr id="41" name="Group 40"/>
          <p:cNvGrpSpPr/>
          <p:nvPr/>
        </p:nvGrpSpPr>
        <p:grpSpPr>
          <a:xfrm>
            <a:off x="219313" y="5906475"/>
            <a:ext cx="1433335" cy="603600"/>
            <a:chOff x="5313040" y="2579486"/>
            <a:chExt cx="606242" cy="420360"/>
          </a:xfrm>
        </p:grpSpPr>
        <p:sp>
          <p:nvSpPr>
            <p:cNvPr id="42" name="Pentagon 41"/>
            <p:cNvSpPr/>
            <p:nvPr/>
          </p:nvSpPr>
          <p:spPr>
            <a:xfrm>
              <a:off x="5324735" y="2579486"/>
              <a:ext cx="594547" cy="420360"/>
            </a:xfrm>
            <a:prstGeom prst="homePlate">
              <a:avLst/>
            </a:prstGeom>
            <a:solidFill>
              <a:schemeClr val="accent1">
                <a:lumMod val="75000"/>
              </a:schemeClr>
            </a:solidFill>
            <a:ln>
              <a:noFill/>
            </a:ln>
            <a:effectLst>
              <a:outerShdw blurRad="25400" dist="38100" dir="5100000" sx="97000" sy="97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63" dirty="0" err="1">
                  <a:solidFill>
                    <a:prstClr val="white"/>
                  </a:solidFill>
                </a:rPr>
                <a:t>Evaluasi</a:t>
              </a:r>
              <a:r>
                <a:rPr lang="en-US" sz="1363" dirty="0">
                  <a:solidFill>
                    <a:prstClr val="white"/>
                  </a:solidFill>
                </a:rPr>
                <a:t> </a:t>
              </a:r>
              <a:r>
                <a:rPr lang="en-US" sz="1363" dirty="0" err="1">
                  <a:solidFill>
                    <a:prstClr val="white"/>
                  </a:solidFill>
                </a:rPr>
                <a:t>Hasil</a:t>
              </a:r>
              <a:endParaRPr lang="en-US" sz="1363" dirty="0">
                <a:solidFill>
                  <a:prstClr val="white"/>
                </a:solidFill>
              </a:endParaRPr>
            </a:p>
          </p:txBody>
        </p:sp>
        <p:cxnSp>
          <p:nvCxnSpPr>
            <p:cNvPr id="43" name="Straight Connector 42"/>
            <p:cNvCxnSpPr/>
            <p:nvPr/>
          </p:nvCxnSpPr>
          <p:spPr>
            <a:xfrm>
              <a:off x="5313040" y="2579486"/>
              <a:ext cx="0" cy="420360"/>
            </a:xfrm>
            <a:prstGeom prst="line">
              <a:avLst/>
            </a:prstGeom>
            <a:ln>
              <a:solidFill>
                <a:schemeClr val="tx2">
                  <a:lumMod val="50000"/>
                </a:schemeClr>
              </a:solidFill>
            </a:ln>
            <a:effectLst>
              <a:outerShdw blurRad="63500" dist="101600" dir="5400000" sx="123000" sy="123000" rotWithShape="0">
                <a:srgbClr val="000000"/>
              </a:outerShdw>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5334000" y="2607299"/>
              <a:ext cx="552996" cy="356753"/>
            </a:xfrm>
            <a:custGeom>
              <a:avLst/>
              <a:gdLst>
                <a:gd name="connsiteX0" fmla="*/ 21771 w 566057"/>
                <a:gd name="connsiteY0" fmla="*/ 0 h 359228"/>
                <a:gd name="connsiteX1" fmla="*/ 413657 w 566057"/>
                <a:gd name="connsiteY1" fmla="*/ 0 h 359228"/>
                <a:gd name="connsiteX2" fmla="*/ 566057 w 566057"/>
                <a:gd name="connsiteY2" fmla="*/ 174171 h 359228"/>
                <a:gd name="connsiteX3" fmla="*/ 381000 w 566057"/>
                <a:gd name="connsiteY3" fmla="*/ 359228 h 359228"/>
                <a:gd name="connsiteX4" fmla="*/ 0 w 566057"/>
                <a:gd name="connsiteY4" fmla="*/ 359228 h 359228"/>
                <a:gd name="connsiteX0" fmla="*/ 21771 w 566057"/>
                <a:gd name="connsiteY0" fmla="*/ 0 h 359228"/>
                <a:gd name="connsiteX1" fmla="*/ 413657 w 566057"/>
                <a:gd name="connsiteY1" fmla="*/ 0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59228"/>
                <a:gd name="connsiteX1" fmla="*/ 493965 w 566057"/>
                <a:gd name="connsiteY1" fmla="*/ 19909 h 359228"/>
                <a:gd name="connsiteX2" fmla="*/ 566057 w 566057"/>
                <a:gd name="connsiteY2" fmla="*/ 174171 h 359228"/>
                <a:gd name="connsiteX3" fmla="*/ 485400 w 566057"/>
                <a:gd name="connsiteY3" fmla="*/ 349274 h 359228"/>
                <a:gd name="connsiteX4" fmla="*/ 0 w 566057"/>
                <a:gd name="connsiteY4" fmla="*/ 359228 h 359228"/>
                <a:gd name="connsiteX0" fmla="*/ 21771 w 566057"/>
                <a:gd name="connsiteY0" fmla="*/ 0 h 369182"/>
                <a:gd name="connsiteX1" fmla="*/ 493965 w 566057"/>
                <a:gd name="connsiteY1" fmla="*/ 19909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93431 w 566057"/>
                <a:gd name="connsiteY3" fmla="*/ 369182 h 369182"/>
                <a:gd name="connsiteX4" fmla="*/ 0 w 566057"/>
                <a:gd name="connsiteY4" fmla="*/ 359228 h 369182"/>
                <a:gd name="connsiteX0" fmla="*/ 21771 w 566057"/>
                <a:gd name="connsiteY0" fmla="*/ 0 h 369182"/>
                <a:gd name="connsiteX1" fmla="*/ 497980 w 566057"/>
                <a:gd name="connsiteY1" fmla="*/ 9953 h 369182"/>
                <a:gd name="connsiteX2" fmla="*/ 566057 w 566057"/>
                <a:gd name="connsiteY2" fmla="*/ 174171 h 369182"/>
                <a:gd name="connsiteX3" fmla="*/ 469890 w 566057"/>
                <a:gd name="connsiteY3" fmla="*/ 369182 h 369182"/>
                <a:gd name="connsiteX4" fmla="*/ 0 w 566057"/>
                <a:gd name="connsiteY4" fmla="*/ 359228 h 369182"/>
                <a:gd name="connsiteX0" fmla="*/ 21771 w 566057"/>
                <a:gd name="connsiteY0" fmla="*/ 0 h 360912"/>
                <a:gd name="connsiteX1" fmla="*/ 497980 w 566057"/>
                <a:gd name="connsiteY1" fmla="*/ 9953 h 360912"/>
                <a:gd name="connsiteX2" fmla="*/ 566057 w 566057"/>
                <a:gd name="connsiteY2" fmla="*/ 174171 h 360912"/>
                <a:gd name="connsiteX3" fmla="*/ 451057 w 566057"/>
                <a:gd name="connsiteY3" fmla="*/ 360912 h 360912"/>
                <a:gd name="connsiteX4" fmla="*/ 0 w 566057"/>
                <a:gd name="connsiteY4" fmla="*/ 359228 h 360912"/>
                <a:gd name="connsiteX0" fmla="*/ 21771 w 547224"/>
                <a:gd name="connsiteY0" fmla="*/ 0 h 360912"/>
                <a:gd name="connsiteX1" fmla="*/ 497980 w 547224"/>
                <a:gd name="connsiteY1" fmla="*/ 9953 h 360912"/>
                <a:gd name="connsiteX2" fmla="*/ 547224 w 547224"/>
                <a:gd name="connsiteY2" fmla="*/ 182441 h 360912"/>
                <a:gd name="connsiteX3" fmla="*/ 451057 w 547224"/>
                <a:gd name="connsiteY3" fmla="*/ 360912 h 360912"/>
                <a:gd name="connsiteX4" fmla="*/ 0 w 547224"/>
                <a:gd name="connsiteY4" fmla="*/ 359228 h 360912"/>
                <a:gd name="connsiteX0" fmla="*/ 21771 w 547224"/>
                <a:gd name="connsiteY0" fmla="*/ 6587 h 367499"/>
                <a:gd name="connsiteX1" fmla="*/ 455606 w 547224"/>
                <a:gd name="connsiteY1" fmla="*/ 0 h 367499"/>
                <a:gd name="connsiteX2" fmla="*/ 547224 w 547224"/>
                <a:gd name="connsiteY2" fmla="*/ 189028 h 367499"/>
                <a:gd name="connsiteX3" fmla="*/ 451057 w 547224"/>
                <a:gd name="connsiteY3" fmla="*/ 367499 h 367499"/>
                <a:gd name="connsiteX4" fmla="*/ 0 w 547224"/>
                <a:gd name="connsiteY4" fmla="*/ 365815 h 367499"/>
                <a:gd name="connsiteX0" fmla="*/ 21771 w 547224"/>
                <a:gd name="connsiteY0" fmla="*/ 6587 h 365815"/>
                <a:gd name="connsiteX1" fmla="*/ 455606 w 547224"/>
                <a:gd name="connsiteY1" fmla="*/ 0 h 365815"/>
                <a:gd name="connsiteX2" fmla="*/ 547224 w 547224"/>
                <a:gd name="connsiteY2" fmla="*/ 189028 h 365815"/>
                <a:gd name="connsiteX3" fmla="*/ 465182 w 547224"/>
                <a:gd name="connsiteY3" fmla="*/ 359229 h 365815"/>
                <a:gd name="connsiteX4" fmla="*/ 0 w 547224"/>
                <a:gd name="connsiteY4" fmla="*/ 365815 h 365815"/>
                <a:gd name="connsiteX0" fmla="*/ 21771 w 571374"/>
                <a:gd name="connsiteY0" fmla="*/ 6587 h 365815"/>
                <a:gd name="connsiteX1" fmla="*/ 455606 w 571374"/>
                <a:gd name="connsiteY1" fmla="*/ 0 h 365815"/>
                <a:gd name="connsiteX2" fmla="*/ 571374 w 571374"/>
                <a:gd name="connsiteY2" fmla="*/ 195652 h 365815"/>
                <a:gd name="connsiteX3" fmla="*/ 465182 w 571374"/>
                <a:gd name="connsiteY3" fmla="*/ 359229 h 365815"/>
                <a:gd name="connsiteX4" fmla="*/ 0 w 571374"/>
                <a:gd name="connsiteY4" fmla="*/ 365815 h 365815"/>
                <a:gd name="connsiteX0" fmla="*/ 21771 w 567349"/>
                <a:gd name="connsiteY0" fmla="*/ 6587 h 365815"/>
                <a:gd name="connsiteX1" fmla="*/ 455606 w 567349"/>
                <a:gd name="connsiteY1" fmla="*/ 0 h 365815"/>
                <a:gd name="connsiteX2" fmla="*/ 567349 w 567349"/>
                <a:gd name="connsiteY2" fmla="*/ 175781 h 365815"/>
                <a:gd name="connsiteX3" fmla="*/ 465182 w 567349"/>
                <a:gd name="connsiteY3" fmla="*/ 359229 h 365815"/>
                <a:gd name="connsiteX4" fmla="*/ 0 w 567349"/>
                <a:gd name="connsiteY4" fmla="*/ 365815 h 36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49" h="365815">
                  <a:moveTo>
                    <a:pt x="21771" y="6587"/>
                  </a:moveTo>
                  <a:lnTo>
                    <a:pt x="455606" y="0"/>
                  </a:lnTo>
                  <a:lnTo>
                    <a:pt x="567349" y="175781"/>
                  </a:lnTo>
                  <a:lnTo>
                    <a:pt x="465182" y="359229"/>
                  </a:lnTo>
                  <a:lnTo>
                    <a:pt x="0" y="365815"/>
                  </a:lnTo>
                </a:path>
              </a:pathLst>
            </a:custGeom>
            <a:ln w="9525">
              <a:solidFill>
                <a:schemeClr val="bg1"/>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en-US" sz="1534">
                <a:solidFill>
                  <a:prstClr val="black"/>
                </a:solidFill>
              </a:endParaRPr>
            </a:p>
          </p:txBody>
        </p:sp>
      </p:grpSp>
      <p:sp>
        <p:nvSpPr>
          <p:cNvPr id="48" name="TextBox 47"/>
          <p:cNvSpPr txBox="1"/>
          <p:nvPr/>
        </p:nvSpPr>
        <p:spPr>
          <a:xfrm>
            <a:off x="1702203" y="6040301"/>
            <a:ext cx="6233070" cy="307777"/>
          </a:xfrm>
          <a:prstGeom prst="rect">
            <a:avLst/>
          </a:prstGeom>
          <a:noFill/>
          <a:ln>
            <a:solidFill>
              <a:schemeClr val="bg1"/>
            </a:solidFill>
          </a:ln>
        </p:spPr>
        <p:txBody>
          <a:bodyPr wrap="square" rtlCol="0">
            <a:spAutoFit/>
          </a:bodyPr>
          <a:lstStyle>
            <a:defPPr>
              <a:defRPr lang="en-US"/>
            </a:defPPr>
            <a:lvl1pPr marL="174625" indent="-174625">
              <a:buFont typeface="Arial" panose="020B0604020202020204" pitchFamily="34" charset="0"/>
              <a:buChar char="•"/>
              <a:defRPr sz="1400">
                <a:solidFill>
                  <a:srgbClr val="F79646">
                    <a:lumMod val="50000"/>
                  </a:srgbClr>
                </a:solidFill>
                <a:latin typeface="Arial" charset="0"/>
              </a:defRPr>
            </a:lvl1pPr>
          </a:lstStyle>
          <a:p>
            <a:r>
              <a:rPr lang="en-US" dirty="0" err="1">
                <a:solidFill>
                  <a:schemeClr val="tx1"/>
                </a:solidFill>
              </a:rPr>
              <a:t>Memastikan</a:t>
            </a:r>
            <a:r>
              <a:rPr lang="en-US" dirty="0">
                <a:solidFill>
                  <a:schemeClr val="tx1"/>
                </a:solidFill>
              </a:rPr>
              <a:t> </a:t>
            </a:r>
            <a:r>
              <a:rPr lang="en-US" dirty="0" err="1">
                <a:solidFill>
                  <a:schemeClr val="tx1"/>
                </a:solidFill>
              </a:rPr>
              <a:t>bahwa</a:t>
            </a:r>
            <a:r>
              <a:rPr lang="en-US" dirty="0">
                <a:solidFill>
                  <a:schemeClr val="tx1"/>
                </a:solidFill>
              </a:rPr>
              <a:t> </a:t>
            </a:r>
            <a:r>
              <a:rPr lang="en-US" dirty="0" err="1">
                <a:solidFill>
                  <a:schemeClr val="tx1"/>
                </a:solidFill>
              </a:rPr>
              <a:t>pencapaian</a:t>
            </a:r>
            <a:r>
              <a:rPr lang="en-US" dirty="0">
                <a:solidFill>
                  <a:schemeClr val="tx1"/>
                </a:solidFill>
              </a:rPr>
              <a:t> SMK3L </a:t>
            </a:r>
            <a:r>
              <a:rPr lang="en-US" dirty="0" err="1">
                <a:solidFill>
                  <a:schemeClr val="tx1"/>
                </a:solidFill>
              </a:rPr>
              <a:t>mencapai</a:t>
            </a:r>
            <a:r>
              <a:rPr lang="en-US" dirty="0">
                <a:solidFill>
                  <a:schemeClr val="tx1"/>
                </a:solidFill>
              </a:rPr>
              <a:t> </a:t>
            </a:r>
            <a:r>
              <a:rPr lang="en-US" dirty="0" err="1">
                <a:solidFill>
                  <a:schemeClr val="tx1"/>
                </a:solidFill>
              </a:rPr>
              <a:t>hasil</a:t>
            </a:r>
            <a:r>
              <a:rPr lang="en-US" dirty="0">
                <a:solidFill>
                  <a:schemeClr val="tx1"/>
                </a:solidFill>
              </a:rPr>
              <a:t> yang </a:t>
            </a:r>
            <a:r>
              <a:rPr lang="en-US" dirty="0" err="1">
                <a:solidFill>
                  <a:schemeClr val="tx1"/>
                </a:solidFill>
              </a:rPr>
              <a:t>diinginkan</a:t>
            </a:r>
            <a:endParaRPr lang="en-US" dirty="0">
              <a:solidFill>
                <a:schemeClr val="tx1"/>
              </a:solidFill>
            </a:endParaRPr>
          </a:p>
        </p:txBody>
      </p:sp>
      <p:sp>
        <p:nvSpPr>
          <p:cNvPr id="49" name="Rectangle 48"/>
          <p:cNvSpPr/>
          <p:nvPr/>
        </p:nvSpPr>
        <p:spPr>
          <a:xfrm>
            <a:off x="195092" y="123978"/>
            <a:ext cx="6231257" cy="523220"/>
          </a:xfrm>
          <a:prstGeom prst="rect">
            <a:avLst/>
          </a:prstGeom>
        </p:spPr>
        <p:txBody>
          <a:bodyPr wrap="none">
            <a:spAutoFit/>
          </a:bodyPr>
          <a:lstStyle/>
          <a:p>
            <a:pPr algn="ctr"/>
            <a:r>
              <a:rPr lang="en-US" sz="2800" dirty="0">
                <a:solidFill>
                  <a:srgbClr val="002060"/>
                </a:solidFill>
                <a:latin typeface="Impact" panose="020B0806030902050204" pitchFamily="34" charset="0"/>
              </a:rPr>
              <a:t>5. </a:t>
            </a:r>
            <a:r>
              <a:rPr lang="en-US" sz="2800" dirty="0" err="1">
                <a:solidFill>
                  <a:srgbClr val="002060"/>
                </a:solidFill>
                <a:latin typeface="Impact" panose="020B0806030902050204" pitchFamily="34" charset="0"/>
              </a:rPr>
              <a:t>Kepemimpinan</a:t>
            </a:r>
            <a:r>
              <a:rPr lang="en-US" sz="2800" dirty="0">
                <a:solidFill>
                  <a:srgbClr val="002060"/>
                </a:solidFill>
                <a:latin typeface="Impact" panose="020B0806030902050204" pitchFamily="34" charset="0"/>
              </a:rPr>
              <a:t> </a:t>
            </a:r>
            <a:r>
              <a:rPr lang="en-US" sz="2800" dirty="0" err="1">
                <a:solidFill>
                  <a:srgbClr val="002060"/>
                </a:solidFill>
                <a:latin typeface="Impact" panose="020B0806030902050204" pitchFamily="34" charset="0"/>
              </a:rPr>
              <a:t>dan</a:t>
            </a:r>
            <a:r>
              <a:rPr lang="en-US" sz="2800" dirty="0">
                <a:solidFill>
                  <a:srgbClr val="002060"/>
                </a:solidFill>
                <a:latin typeface="Impact" panose="020B0806030902050204" pitchFamily="34" charset="0"/>
              </a:rPr>
              <a:t> </a:t>
            </a:r>
            <a:r>
              <a:rPr lang="en-US" sz="2800" dirty="0" err="1">
                <a:solidFill>
                  <a:srgbClr val="002060"/>
                </a:solidFill>
                <a:latin typeface="Impact" panose="020B0806030902050204" pitchFamily="34" charset="0"/>
              </a:rPr>
              <a:t>partisipasi</a:t>
            </a:r>
            <a:r>
              <a:rPr lang="en-US" sz="2800" dirty="0">
                <a:solidFill>
                  <a:srgbClr val="002060"/>
                </a:solidFill>
                <a:latin typeface="Impact" panose="020B0806030902050204" pitchFamily="34" charset="0"/>
              </a:rPr>
              <a:t> </a:t>
            </a:r>
            <a:r>
              <a:rPr lang="en-US" sz="2800" dirty="0" err="1">
                <a:solidFill>
                  <a:srgbClr val="002060"/>
                </a:solidFill>
                <a:latin typeface="Impact" panose="020B0806030902050204" pitchFamily="34" charset="0"/>
              </a:rPr>
              <a:t>pekerja</a:t>
            </a:r>
            <a:endParaRPr lang="en-US" sz="2800" dirty="0">
              <a:solidFill>
                <a:srgbClr val="002060"/>
              </a:solidFill>
              <a:latin typeface="Impact" panose="020B0806030902050204" pitchFamily="34" charset="0"/>
            </a:endParaRPr>
          </a:p>
        </p:txBody>
      </p:sp>
      <p:sp>
        <p:nvSpPr>
          <p:cNvPr id="26" name="Rectangle 25"/>
          <p:cNvSpPr/>
          <p:nvPr/>
        </p:nvSpPr>
        <p:spPr>
          <a:xfrm>
            <a:off x="307652" y="705467"/>
            <a:ext cx="7920274" cy="369332"/>
          </a:xfrm>
          <a:prstGeom prst="rect">
            <a:avLst/>
          </a:prstGeom>
          <a:solidFill>
            <a:schemeClr val="bg1"/>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sz="1800" dirty="0" err="1">
                <a:solidFill>
                  <a:srgbClr val="FF0000"/>
                </a:solidFill>
                <a:latin typeface="Calibri"/>
              </a:rPr>
              <a:t>Manajemen</a:t>
            </a:r>
            <a:r>
              <a:rPr lang="en-US" sz="1800" dirty="0">
                <a:solidFill>
                  <a:srgbClr val="FF0000"/>
                </a:solidFill>
                <a:latin typeface="Calibri"/>
              </a:rPr>
              <a:t> </a:t>
            </a:r>
            <a:r>
              <a:rPr lang="en-US" sz="1800" dirty="0" err="1">
                <a:solidFill>
                  <a:srgbClr val="FF0000"/>
                </a:solidFill>
                <a:latin typeface="Calibri"/>
              </a:rPr>
              <a:t>puncak</a:t>
            </a:r>
            <a:r>
              <a:rPr lang="en-US" sz="1800" dirty="0">
                <a:solidFill>
                  <a:srgbClr val="FF0000"/>
                </a:solidFill>
                <a:latin typeface="Calibri"/>
              </a:rPr>
              <a:t> </a:t>
            </a:r>
            <a:r>
              <a:rPr lang="en-US" sz="1800" dirty="0" err="1">
                <a:solidFill>
                  <a:srgbClr val="FF0000"/>
                </a:solidFill>
                <a:latin typeface="Calibri"/>
              </a:rPr>
              <a:t>harus</a:t>
            </a:r>
            <a:r>
              <a:rPr lang="en-US" sz="1800" dirty="0">
                <a:solidFill>
                  <a:srgbClr val="FF0000"/>
                </a:solidFill>
                <a:latin typeface="Calibri"/>
              </a:rPr>
              <a:t> </a:t>
            </a:r>
            <a:r>
              <a:rPr lang="en-US" sz="1800" dirty="0" err="1">
                <a:solidFill>
                  <a:srgbClr val="FF0000"/>
                </a:solidFill>
                <a:latin typeface="Calibri"/>
              </a:rPr>
              <a:t>memperagakan</a:t>
            </a:r>
            <a:r>
              <a:rPr lang="en-US" sz="1800" dirty="0">
                <a:solidFill>
                  <a:srgbClr val="FF0000"/>
                </a:solidFill>
                <a:latin typeface="Calibri"/>
              </a:rPr>
              <a:t> KEPEMIMPINAN DAN KOMITMEN (5.1)</a:t>
            </a:r>
            <a:endParaRPr lang="en-US" sz="1800" b="1" dirty="0">
              <a:solidFill>
                <a:srgbClr val="FF0000"/>
              </a:solidFill>
              <a:latin typeface="Calibri"/>
            </a:endParaRPr>
          </a:p>
        </p:txBody>
      </p:sp>
      <p:sp>
        <p:nvSpPr>
          <p:cNvPr id="2" name="Footer Placeholder 1">
            <a:extLst>
              <a:ext uri="{FF2B5EF4-FFF2-40B4-BE49-F238E27FC236}">
                <a16:creationId xmlns:a16="http://schemas.microsoft.com/office/drawing/2014/main" id="{7C3CDC08-07DA-49EB-AC55-E4D4FA01401B}"/>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927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35" grpId="0" animBg="1"/>
      <p:bldP spid="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6B483EA-79FC-4CFB-9D49-A6CB5216843E}" type="slidenum">
              <a:rPr lang="en-US" smtClean="0"/>
              <a:pPr>
                <a:defRPr/>
              </a:pPr>
              <a:t>25</a:t>
            </a:fld>
            <a:endParaRPr lang="en-US"/>
          </a:p>
        </p:txBody>
      </p:sp>
      <p:sp>
        <p:nvSpPr>
          <p:cNvPr id="7" name="TextBox 6"/>
          <p:cNvSpPr txBox="1"/>
          <p:nvPr/>
        </p:nvSpPr>
        <p:spPr>
          <a:xfrm>
            <a:off x="200775" y="2144689"/>
            <a:ext cx="4142626" cy="4278094"/>
          </a:xfrm>
          <a:prstGeom prst="rect">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menyediakan</a:t>
            </a:r>
            <a:r>
              <a:rPr lang="en-US" sz="1700" dirty="0">
                <a:latin typeface="Calibri"/>
              </a:rPr>
              <a:t> </a:t>
            </a:r>
            <a:r>
              <a:rPr lang="en-US" sz="1700" dirty="0" err="1">
                <a:latin typeface="Calibri"/>
              </a:rPr>
              <a:t>lingkungan</a:t>
            </a:r>
            <a:r>
              <a:rPr lang="en-US" sz="1700" dirty="0">
                <a:latin typeface="Calibri"/>
              </a:rPr>
              <a:t> </a:t>
            </a:r>
            <a:r>
              <a:rPr lang="en-US" sz="1700" dirty="0" err="1">
                <a:latin typeface="Calibri"/>
              </a:rPr>
              <a:t>kerja</a:t>
            </a:r>
            <a:r>
              <a:rPr lang="en-US" sz="1700" dirty="0">
                <a:latin typeface="Calibri"/>
              </a:rPr>
              <a:t> yang </a:t>
            </a:r>
            <a:r>
              <a:rPr lang="en-US" sz="1700" dirty="0" err="1">
                <a:latin typeface="Calibri"/>
              </a:rPr>
              <a:t>aman</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sehat</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mencegah</a:t>
            </a:r>
            <a:r>
              <a:rPr lang="en-US" sz="1700" dirty="0">
                <a:latin typeface="Calibri"/>
              </a:rPr>
              <a:t> </a:t>
            </a:r>
            <a:r>
              <a:rPr lang="en-US" sz="1700" dirty="0" err="1">
                <a:latin typeface="Calibri"/>
              </a:rPr>
              <a:t>kecelakaan</a:t>
            </a:r>
            <a:r>
              <a:rPr lang="en-US" sz="1700" dirty="0">
                <a:latin typeface="Calibri"/>
              </a:rPr>
              <a:t> </a:t>
            </a:r>
            <a:r>
              <a:rPr lang="en-US" sz="1700" dirty="0" err="1">
                <a:latin typeface="Calibri"/>
              </a:rPr>
              <a:t>dan</a:t>
            </a:r>
            <a:r>
              <a:rPr lang="en-US" sz="1700" dirty="0">
                <a:latin typeface="Calibri"/>
              </a:rPr>
              <a:t> PAK, </a:t>
            </a:r>
            <a:r>
              <a:rPr lang="en-US" sz="1700" dirty="0" err="1">
                <a:latin typeface="Calibri"/>
              </a:rPr>
              <a:t>sesuai</a:t>
            </a:r>
            <a:r>
              <a:rPr lang="en-US" sz="1700" dirty="0">
                <a:latin typeface="Calibri"/>
              </a:rPr>
              <a:t> </a:t>
            </a:r>
            <a:r>
              <a:rPr lang="en-US" sz="1700" dirty="0" err="1">
                <a:latin typeface="Calibri"/>
              </a:rPr>
              <a:t>dengan</a:t>
            </a:r>
            <a:r>
              <a:rPr lang="en-US" sz="1700" dirty="0">
                <a:latin typeface="Calibri"/>
              </a:rPr>
              <a:t> </a:t>
            </a:r>
            <a:r>
              <a:rPr lang="en-US" sz="1700" dirty="0" err="1">
                <a:latin typeface="Calibri"/>
              </a:rPr>
              <a:t>tujuan</a:t>
            </a:r>
            <a:r>
              <a:rPr lang="en-US" sz="1700" dirty="0">
                <a:latin typeface="Calibri"/>
              </a:rPr>
              <a:t>, </a:t>
            </a:r>
            <a:r>
              <a:rPr lang="en-US" sz="1700" dirty="0" err="1">
                <a:latin typeface="Calibri"/>
              </a:rPr>
              <a:t>ukuran</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konteks</a:t>
            </a:r>
            <a:r>
              <a:rPr lang="en-US" sz="1700" dirty="0">
                <a:latin typeface="Calibri"/>
              </a:rPr>
              <a:t> </a:t>
            </a:r>
            <a:r>
              <a:rPr lang="en-US" sz="1700" dirty="0" err="1">
                <a:latin typeface="Calibri"/>
              </a:rPr>
              <a:t>organisasi</a:t>
            </a:r>
            <a:endParaRPr lang="en-US" sz="1700" dirty="0">
              <a:latin typeface="Calibri"/>
            </a:endParaRPr>
          </a:p>
          <a:p>
            <a:pPr marL="156801" indent="-156801" fontAlgn="auto">
              <a:spcBef>
                <a:spcPts val="0"/>
              </a:spcBef>
              <a:spcAft>
                <a:spcPts val="0"/>
              </a:spcAft>
              <a:buFont typeface="Arial" pitchFamily="34" charset="0"/>
              <a:buChar char="•"/>
            </a:pPr>
            <a:r>
              <a:rPr lang="en-US" sz="1700" dirty="0" err="1">
                <a:latin typeface="Calibri"/>
              </a:rPr>
              <a:t>Menyediakan</a:t>
            </a:r>
            <a:r>
              <a:rPr lang="en-US" sz="1700" dirty="0">
                <a:latin typeface="Calibri"/>
              </a:rPr>
              <a:t> </a:t>
            </a:r>
            <a:r>
              <a:rPr lang="en-US" sz="1700" dirty="0" err="1">
                <a:latin typeface="Calibri"/>
              </a:rPr>
              <a:t>kerangka</a:t>
            </a:r>
            <a:r>
              <a:rPr lang="en-US" sz="1700" dirty="0">
                <a:latin typeface="Calibri"/>
              </a:rPr>
              <a:t> </a:t>
            </a:r>
            <a:r>
              <a:rPr lang="en-US" sz="1700" dirty="0" err="1">
                <a:latin typeface="Calibri"/>
              </a:rPr>
              <a:t>kerja</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menetapkan</a:t>
            </a:r>
            <a:r>
              <a:rPr lang="en-US" sz="1700" dirty="0">
                <a:latin typeface="Calibri"/>
              </a:rPr>
              <a:t> </a:t>
            </a:r>
            <a:r>
              <a:rPr lang="en-US" sz="1700" dirty="0" err="1">
                <a:latin typeface="Calibri"/>
              </a:rPr>
              <a:t>sasaran</a:t>
            </a:r>
            <a:r>
              <a:rPr lang="en-US" sz="1700" dirty="0">
                <a:latin typeface="Calibri"/>
              </a:rPr>
              <a:t> K3</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pemenuhan</a:t>
            </a:r>
            <a:r>
              <a:rPr lang="en-US" sz="1700" dirty="0">
                <a:latin typeface="Calibri"/>
              </a:rPr>
              <a:t> </a:t>
            </a:r>
            <a:r>
              <a:rPr lang="en-US" sz="1700" dirty="0" err="1">
                <a:latin typeface="Calibri"/>
              </a:rPr>
              <a:t>persyaratan</a:t>
            </a:r>
            <a:r>
              <a:rPr lang="en-US" sz="1700" dirty="0">
                <a:latin typeface="Calibri"/>
              </a:rPr>
              <a:t> </a:t>
            </a:r>
            <a:r>
              <a:rPr lang="en-US" sz="1700" dirty="0" err="1">
                <a:latin typeface="Calibri"/>
              </a:rPr>
              <a:t>hukum</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persyaratan</a:t>
            </a:r>
            <a:r>
              <a:rPr lang="en-US" sz="1700" dirty="0">
                <a:latin typeface="Calibri"/>
              </a:rPr>
              <a:t> lain</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menghilangkan</a:t>
            </a:r>
            <a:r>
              <a:rPr lang="en-US" sz="1700" dirty="0">
                <a:latin typeface="Calibri"/>
              </a:rPr>
              <a:t> </a:t>
            </a:r>
            <a:r>
              <a:rPr lang="en-US" sz="1700" dirty="0" err="1">
                <a:latin typeface="Calibri"/>
              </a:rPr>
              <a:t>bahaya</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mengurangi</a:t>
            </a:r>
            <a:r>
              <a:rPr lang="en-US" sz="1700" dirty="0">
                <a:latin typeface="Calibri"/>
              </a:rPr>
              <a:t> </a:t>
            </a:r>
            <a:r>
              <a:rPr lang="en-US" sz="1700" dirty="0" err="1">
                <a:latin typeface="Calibri"/>
              </a:rPr>
              <a:t>risiko</a:t>
            </a:r>
            <a:r>
              <a:rPr lang="en-US" sz="1700" dirty="0">
                <a:latin typeface="Calibri"/>
              </a:rPr>
              <a:t> K3</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perbaikan</a:t>
            </a:r>
            <a:r>
              <a:rPr lang="en-US" sz="1700" dirty="0">
                <a:latin typeface="Calibri"/>
              </a:rPr>
              <a:t> </a:t>
            </a:r>
            <a:r>
              <a:rPr lang="en-US" sz="1700" dirty="0" err="1">
                <a:latin typeface="Calibri"/>
              </a:rPr>
              <a:t>berkelanjutan</a:t>
            </a:r>
            <a:r>
              <a:rPr lang="en-US" sz="1700" dirty="0">
                <a:latin typeface="Calibri"/>
              </a:rPr>
              <a:t> </a:t>
            </a:r>
            <a:r>
              <a:rPr lang="en-US" sz="1700" dirty="0" err="1">
                <a:latin typeface="Calibri"/>
              </a:rPr>
              <a:t>dari</a:t>
            </a:r>
            <a:r>
              <a:rPr lang="en-US" sz="1700" dirty="0">
                <a:latin typeface="Calibri"/>
              </a:rPr>
              <a:t> </a:t>
            </a:r>
            <a:r>
              <a:rPr lang="en-US" sz="1700" dirty="0" err="1">
                <a:latin typeface="Calibri"/>
              </a:rPr>
              <a:t>sistem</a:t>
            </a:r>
            <a:r>
              <a:rPr lang="en-US" sz="1700" dirty="0">
                <a:latin typeface="Calibri"/>
              </a:rPr>
              <a:t> </a:t>
            </a:r>
            <a:r>
              <a:rPr lang="en-US" sz="1700" dirty="0" err="1">
                <a:latin typeface="Calibri"/>
              </a:rPr>
              <a:t>manajemen</a:t>
            </a:r>
            <a:r>
              <a:rPr lang="en-US" sz="1700" dirty="0">
                <a:latin typeface="Calibri"/>
              </a:rPr>
              <a:t> K3</a:t>
            </a:r>
          </a:p>
          <a:p>
            <a:pPr marL="156801" indent="-156801" fontAlgn="auto">
              <a:spcBef>
                <a:spcPts val="0"/>
              </a:spcBef>
              <a:spcAft>
                <a:spcPts val="0"/>
              </a:spcAft>
              <a:buFont typeface="Arial" pitchFamily="34" charset="0"/>
              <a:buChar char="•"/>
            </a:pPr>
            <a:r>
              <a:rPr lang="en-US" sz="1700" dirty="0" err="1">
                <a:latin typeface="Calibri"/>
              </a:rPr>
              <a:t>Komitmen</a:t>
            </a:r>
            <a:r>
              <a:rPr lang="en-US" sz="1700" dirty="0">
                <a:latin typeface="Calibri"/>
              </a:rPr>
              <a:t> </a:t>
            </a:r>
            <a:r>
              <a:rPr lang="en-US" sz="1700" dirty="0" err="1">
                <a:latin typeface="Calibri"/>
              </a:rPr>
              <a:t>untuk</a:t>
            </a:r>
            <a:r>
              <a:rPr lang="en-US" sz="1700" dirty="0">
                <a:latin typeface="Calibri"/>
              </a:rPr>
              <a:t> </a:t>
            </a:r>
            <a:r>
              <a:rPr lang="en-US" sz="1700" dirty="0" err="1">
                <a:latin typeface="Calibri"/>
              </a:rPr>
              <a:t>konsultasi</a:t>
            </a:r>
            <a:r>
              <a:rPr lang="en-US" sz="1700" dirty="0">
                <a:latin typeface="Calibri"/>
              </a:rPr>
              <a:t> </a:t>
            </a:r>
            <a:r>
              <a:rPr lang="en-US" sz="1700" dirty="0" err="1">
                <a:latin typeface="Calibri"/>
              </a:rPr>
              <a:t>dan</a:t>
            </a:r>
            <a:r>
              <a:rPr lang="en-US" sz="1700" dirty="0">
                <a:latin typeface="Calibri"/>
              </a:rPr>
              <a:t> </a:t>
            </a:r>
            <a:r>
              <a:rPr lang="en-US" sz="1700" dirty="0" err="1">
                <a:latin typeface="Calibri"/>
              </a:rPr>
              <a:t>partisipasi</a:t>
            </a:r>
            <a:r>
              <a:rPr lang="en-US" sz="1700" dirty="0">
                <a:latin typeface="Calibri"/>
              </a:rPr>
              <a:t> </a:t>
            </a:r>
            <a:r>
              <a:rPr lang="en-US" sz="1700" dirty="0" err="1">
                <a:latin typeface="Calibri"/>
              </a:rPr>
              <a:t>pekerja</a:t>
            </a:r>
            <a:r>
              <a:rPr lang="en-US" sz="1700" dirty="0">
                <a:latin typeface="Calibri"/>
              </a:rPr>
              <a:t>, </a:t>
            </a:r>
            <a:r>
              <a:rPr lang="en-US" sz="1700" dirty="0" err="1">
                <a:latin typeface="Calibri"/>
              </a:rPr>
              <a:t>dimana</a:t>
            </a:r>
            <a:r>
              <a:rPr lang="en-US" sz="1700" dirty="0">
                <a:latin typeface="Calibri"/>
              </a:rPr>
              <a:t> </a:t>
            </a:r>
            <a:r>
              <a:rPr lang="en-US" sz="1700" dirty="0" err="1">
                <a:latin typeface="Calibri"/>
              </a:rPr>
              <a:t>mereka</a:t>
            </a:r>
            <a:r>
              <a:rPr lang="en-US" sz="1700" dirty="0">
                <a:latin typeface="Calibri"/>
              </a:rPr>
              <a:t> </a:t>
            </a:r>
            <a:r>
              <a:rPr lang="en-US" sz="1700" dirty="0" err="1">
                <a:latin typeface="Calibri"/>
              </a:rPr>
              <a:t>bekerja</a:t>
            </a:r>
            <a:r>
              <a:rPr lang="en-US" sz="1700" dirty="0">
                <a:latin typeface="Calibri"/>
              </a:rPr>
              <a:t>, </a:t>
            </a:r>
            <a:r>
              <a:rPr lang="en-US" sz="1700" dirty="0" err="1">
                <a:latin typeface="Calibri"/>
              </a:rPr>
              <a:t>perwakilan</a:t>
            </a:r>
            <a:r>
              <a:rPr lang="en-US" sz="1700" dirty="0">
                <a:latin typeface="Calibri"/>
              </a:rPr>
              <a:t> </a:t>
            </a:r>
            <a:r>
              <a:rPr lang="en-US" sz="1700" dirty="0" err="1">
                <a:latin typeface="Calibri"/>
              </a:rPr>
              <a:t>pekerja</a:t>
            </a:r>
            <a:endParaRPr lang="en-US" sz="1700" dirty="0">
              <a:latin typeface="Calibri"/>
            </a:endParaRPr>
          </a:p>
        </p:txBody>
      </p:sp>
      <p:sp>
        <p:nvSpPr>
          <p:cNvPr id="8" name="TextBox 7"/>
          <p:cNvSpPr txBox="1"/>
          <p:nvPr/>
        </p:nvSpPr>
        <p:spPr>
          <a:xfrm>
            <a:off x="4513456" y="2142652"/>
            <a:ext cx="4469180" cy="4278094"/>
          </a:xfrm>
          <a:prstGeom prst="rect">
            <a:avLst/>
          </a:prstGeom>
          <a:solidFill>
            <a:schemeClr val="accent3">
              <a:lumMod val="60000"/>
              <a:lumOff val="4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156801" indent="-156801" fontAlgn="auto">
              <a:spcBef>
                <a:spcPts val="0"/>
              </a:spcBef>
              <a:spcAft>
                <a:spcPts val="0"/>
              </a:spcAft>
              <a:buFont typeface="Arial" pitchFamily="34" charset="0"/>
              <a:buChar char="•"/>
            </a:pPr>
            <a:r>
              <a:rPr lang="en-US" sz="1600" dirty="0" err="1">
                <a:solidFill>
                  <a:prstClr val="black"/>
                </a:solidFill>
                <a:latin typeface="Calibri"/>
              </a:rPr>
              <a:t>Sejalan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tujuan</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sifat</a:t>
            </a:r>
            <a:r>
              <a:rPr lang="en-US" sz="1600" dirty="0">
                <a:solidFill>
                  <a:prstClr val="black"/>
                </a:solidFill>
                <a:latin typeface="Calibri"/>
              </a:rPr>
              <a:t>, </a:t>
            </a:r>
            <a:r>
              <a:rPr lang="en-US" sz="1600" dirty="0" err="1">
                <a:solidFill>
                  <a:prstClr val="black"/>
                </a:solidFill>
                <a:latin typeface="Calibri"/>
              </a:rPr>
              <a:t>skala</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dampak</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dari</a:t>
            </a:r>
            <a:r>
              <a:rPr lang="en-US" sz="1600" dirty="0">
                <a:solidFill>
                  <a:prstClr val="black"/>
                </a:solidFill>
                <a:latin typeface="Calibri"/>
              </a:rPr>
              <a:t> </a:t>
            </a:r>
            <a:r>
              <a:rPr lang="en-US" sz="1600" dirty="0" err="1">
                <a:solidFill>
                  <a:prstClr val="black"/>
                </a:solidFill>
                <a:latin typeface="Calibri"/>
              </a:rPr>
              <a:t>kegiatan</a:t>
            </a:r>
            <a:r>
              <a:rPr lang="en-US" sz="1600" dirty="0">
                <a:solidFill>
                  <a:prstClr val="black"/>
                </a:solidFill>
                <a:latin typeface="Calibri"/>
              </a:rPr>
              <a:t>, </a:t>
            </a:r>
            <a:r>
              <a:rPr lang="en-US" sz="1600" dirty="0" err="1">
                <a:solidFill>
                  <a:prstClr val="black"/>
                </a:solidFill>
                <a:latin typeface="Calibri"/>
              </a:rPr>
              <a:t>produk</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jasa</a:t>
            </a:r>
            <a:r>
              <a:rPr lang="en-US" sz="1600" dirty="0">
                <a:solidFill>
                  <a:prstClr val="black"/>
                </a:solidFill>
                <a:latin typeface="Calibri"/>
              </a:rPr>
              <a:t> </a:t>
            </a:r>
            <a:r>
              <a:rPr lang="en-US" sz="1600" dirty="0" err="1">
                <a:solidFill>
                  <a:prstClr val="black"/>
                </a:solidFill>
                <a:latin typeface="Calibri"/>
              </a:rPr>
              <a:t>organisasi</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Menyediakan</a:t>
            </a:r>
            <a:r>
              <a:rPr lang="en-US" sz="1600" dirty="0">
                <a:solidFill>
                  <a:prstClr val="black"/>
                </a:solidFill>
                <a:latin typeface="Calibri"/>
              </a:rPr>
              <a:t> </a:t>
            </a:r>
            <a:r>
              <a:rPr lang="en-US" sz="1600" dirty="0" err="1">
                <a:solidFill>
                  <a:prstClr val="black"/>
                </a:solidFill>
                <a:latin typeface="Calibri"/>
              </a:rPr>
              <a:t>kerangka</a:t>
            </a:r>
            <a:r>
              <a:rPr lang="en-US" sz="1600" dirty="0">
                <a:solidFill>
                  <a:prstClr val="black"/>
                </a:solidFill>
                <a:latin typeface="Calibri"/>
              </a:rPr>
              <a:t> </a:t>
            </a:r>
            <a:r>
              <a:rPr lang="en-US" sz="1600" dirty="0" err="1">
                <a:solidFill>
                  <a:prstClr val="black"/>
                </a:solidFill>
                <a:latin typeface="Calibri"/>
              </a:rPr>
              <a:t>kerja</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menetapkan</a:t>
            </a:r>
            <a:r>
              <a:rPr lang="en-US" sz="1600" dirty="0">
                <a:solidFill>
                  <a:prstClr val="black"/>
                </a:solidFill>
                <a:latin typeface="Calibri"/>
              </a:rPr>
              <a:t> </a:t>
            </a:r>
            <a:r>
              <a:rPr lang="en-US" sz="1600" dirty="0" err="1">
                <a:solidFill>
                  <a:prstClr val="black"/>
                </a:solidFill>
                <a:latin typeface="Calibri"/>
              </a:rPr>
              <a:t>sasaran</a:t>
            </a:r>
            <a:r>
              <a:rPr lang="en-US" sz="1600" dirty="0">
                <a:solidFill>
                  <a:prstClr val="black"/>
                </a:solidFill>
                <a:latin typeface="Calibri"/>
              </a:rPr>
              <a:t> </a:t>
            </a:r>
            <a:r>
              <a:rPr lang="en-US" sz="1600" dirty="0" err="1">
                <a:solidFill>
                  <a:prstClr val="black"/>
                </a:solidFill>
                <a:latin typeface="Calibri"/>
              </a:rPr>
              <a:t>lingkungan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perlindungan</a:t>
            </a:r>
            <a:r>
              <a:rPr lang="en-US" sz="1600" dirty="0">
                <a:solidFill>
                  <a:prstClr val="black"/>
                </a:solidFill>
                <a:latin typeface="Calibri"/>
              </a:rPr>
              <a:t> </a:t>
            </a:r>
            <a:r>
              <a:rPr lang="en-US" sz="1600" dirty="0" err="1">
                <a:solidFill>
                  <a:prstClr val="black"/>
                </a:solidFill>
                <a:latin typeface="Calibri"/>
              </a:rPr>
              <a:t>lingkungan</a:t>
            </a:r>
            <a:r>
              <a:rPr lang="en-US" sz="1600" dirty="0">
                <a:solidFill>
                  <a:prstClr val="black"/>
                </a:solidFill>
                <a:latin typeface="Calibri"/>
              </a:rPr>
              <a:t> (</a:t>
            </a:r>
            <a:r>
              <a:rPr lang="en-US" sz="1600" dirty="0" err="1">
                <a:solidFill>
                  <a:prstClr val="black"/>
                </a:solidFill>
                <a:latin typeface="Calibri"/>
              </a:rPr>
              <a:t>termasuk</a:t>
            </a:r>
            <a:r>
              <a:rPr lang="en-US" sz="1600" dirty="0">
                <a:solidFill>
                  <a:prstClr val="black"/>
                </a:solidFill>
                <a:latin typeface="Calibri"/>
              </a:rPr>
              <a:t> </a:t>
            </a:r>
            <a:r>
              <a:rPr lang="en-US" sz="1600" dirty="0" err="1">
                <a:solidFill>
                  <a:prstClr val="black"/>
                </a:solidFill>
                <a:latin typeface="Calibri"/>
              </a:rPr>
              <a:t>pencegahan</a:t>
            </a:r>
            <a:r>
              <a:rPr lang="en-US" sz="1600" dirty="0">
                <a:solidFill>
                  <a:prstClr val="black"/>
                </a:solidFill>
                <a:latin typeface="Calibri"/>
              </a:rPr>
              <a:t> </a:t>
            </a:r>
            <a:r>
              <a:rPr lang="en-US" sz="1600" dirty="0" err="1">
                <a:solidFill>
                  <a:prstClr val="black"/>
                </a:solidFill>
                <a:latin typeface="Calibri"/>
              </a:rPr>
              <a:t>pencemaran</a:t>
            </a:r>
            <a:r>
              <a:rPr lang="en-US" sz="1600" dirty="0">
                <a:solidFill>
                  <a:prstClr val="black"/>
                </a:solidFill>
                <a:latin typeface="Calibri"/>
              </a:rPr>
              <a:t>) &amp;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khusus</a:t>
            </a:r>
            <a:r>
              <a:rPr lang="en-US" sz="1600" dirty="0">
                <a:solidFill>
                  <a:prstClr val="black"/>
                </a:solidFill>
                <a:latin typeface="Calibri"/>
              </a:rPr>
              <a:t> </a:t>
            </a:r>
            <a:r>
              <a:rPr lang="en-US" sz="1600" dirty="0" err="1">
                <a:solidFill>
                  <a:prstClr val="black"/>
                </a:solidFill>
                <a:latin typeface="Calibri"/>
              </a:rPr>
              <a:t>lainnya</a:t>
            </a:r>
            <a:r>
              <a:rPr lang="en-US" sz="1600" dirty="0">
                <a:solidFill>
                  <a:prstClr val="black"/>
                </a:solidFill>
                <a:latin typeface="Calibri"/>
              </a:rPr>
              <a:t> yang </a:t>
            </a:r>
            <a:r>
              <a:rPr lang="en-US" sz="1600" dirty="0" err="1">
                <a:solidFill>
                  <a:prstClr val="black"/>
                </a:solidFill>
                <a:latin typeface="Calibri"/>
              </a:rPr>
              <a:t>relevan</a:t>
            </a:r>
            <a:r>
              <a:rPr lang="en-US" sz="1600" dirty="0">
                <a:solidFill>
                  <a:prstClr val="black"/>
                </a:solidFill>
                <a:latin typeface="Calibri"/>
              </a:rPr>
              <a:t> </a:t>
            </a:r>
            <a:r>
              <a:rPr lang="en-US" sz="1600" dirty="0" err="1">
                <a:solidFill>
                  <a:prstClr val="black"/>
                </a:solidFill>
                <a:latin typeface="Calibri"/>
              </a:rPr>
              <a:t>dengan</a:t>
            </a:r>
            <a:r>
              <a:rPr lang="en-US" sz="1600" dirty="0">
                <a:solidFill>
                  <a:prstClr val="black"/>
                </a:solidFill>
                <a:latin typeface="Calibri"/>
              </a:rPr>
              <a:t> </a:t>
            </a:r>
            <a:r>
              <a:rPr lang="en-US" sz="1600" dirty="0" err="1">
                <a:solidFill>
                  <a:prstClr val="black"/>
                </a:solidFill>
                <a:latin typeface="Calibri"/>
              </a:rPr>
              <a:t>konteks</a:t>
            </a:r>
            <a:r>
              <a:rPr lang="en-US" sz="1600" dirty="0">
                <a:solidFill>
                  <a:prstClr val="black"/>
                </a:solidFill>
                <a:latin typeface="Calibri"/>
              </a:rPr>
              <a:t> </a:t>
            </a:r>
            <a:r>
              <a:rPr lang="en-US" sz="1600" dirty="0" err="1">
                <a:solidFill>
                  <a:prstClr val="black"/>
                </a:solidFill>
                <a:latin typeface="Calibri"/>
              </a:rPr>
              <a:t>organisasi</a:t>
            </a:r>
            <a:r>
              <a:rPr lang="en-US" sz="1600" dirty="0">
                <a:solidFill>
                  <a:prstClr val="black"/>
                </a:solidFill>
                <a:latin typeface="Calibri"/>
              </a:rPr>
              <a:t>, </a:t>
            </a:r>
            <a:r>
              <a:rPr lang="en-US" sz="1600" dirty="0" err="1">
                <a:solidFill>
                  <a:prstClr val="black"/>
                </a:solidFill>
                <a:latin typeface="Calibri"/>
              </a:rPr>
              <a:t>seperti</a:t>
            </a:r>
            <a:r>
              <a:rPr lang="en-US" sz="1600" dirty="0">
                <a:solidFill>
                  <a:prstClr val="black"/>
                </a:solidFill>
                <a:latin typeface="Calibri"/>
              </a:rPr>
              <a:t> : </a:t>
            </a:r>
            <a:r>
              <a:rPr lang="en-US" sz="1600" dirty="0" err="1">
                <a:solidFill>
                  <a:prstClr val="black"/>
                </a:solidFill>
                <a:latin typeface="Calibri"/>
              </a:rPr>
              <a:t>adaptasi</a:t>
            </a:r>
            <a:r>
              <a:rPr lang="en-US" sz="1600" dirty="0">
                <a:solidFill>
                  <a:prstClr val="black"/>
                </a:solidFill>
                <a:latin typeface="Calibri"/>
              </a:rPr>
              <a:t> </a:t>
            </a:r>
            <a:r>
              <a:rPr lang="en-US" sz="1600" dirty="0" err="1">
                <a:solidFill>
                  <a:prstClr val="black"/>
                </a:solidFill>
                <a:latin typeface="Calibri"/>
              </a:rPr>
              <a:t>dan</a:t>
            </a:r>
            <a:r>
              <a:rPr lang="en-US" sz="1600" dirty="0">
                <a:solidFill>
                  <a:prstClr val="black"/>
                </a:solidFill>
                <a:latin typeface="Calibri"/>
              </a:rPr>
              <a:t> </a:t>
            </a:r>
            <a:r>
              <a:rPr lang="en-US" sz="1600" dirty="0" err="1">
                <a:solidFill>
                  <a:prstClr val="black"/>
                </a:solidFill>
                <a:latin typeface="Calibri"/>
              </a:rPr>
              <a:t>mitigasi</a:t>
            </a:r>
            <a:r>
              <a:rPr lang="en-US" sz="1600" dirty="0">
                <a:solidFill>
                  <a:prstClr val="black"/>
                </a:solidFill>
                <a:latin typeface="Calibri"/>
              </a:rPr>
              <a:t> </a:t>
            </a:r>
            <a:r>
              <a:rPr lang="en-US" sz="1600" dirty="0" err="1">
                <a:solidFill>
                  <a:prstClr val="black"/>
                </a:solidFill>
                <a:latin typeface="Calibri"/>
              </a:rPr>
              <a:t>perubahan</a:t>
            </a:r>
            <a:r>
              <a:rPr lang="en-US" sz="1600" dirty="0">
                <a:solidFill>
                  <a:prstClr val="black"/>
                </a:solidFill>
                <a:latin typeface="Calibri"/>
              </a:rPr>
              <a:t> </a:t>
            </a:r>
            <a:r>
              <a:rPr lang="en-US" sz="1600" dirty="0" err="1">
                <a:solidFill>
                  <a:prstClr val="black"/>
                </a:solidFill>
                <a:latin typeface="Calibri"/>
              </a:rPr>
              <a:t>iklim</a:t>
            </a:r>
            <a:r>
              <a:rPr lang="en-US" sz="1600" dirty="0">
                <a:solidFill>
                  <a:prstClr val="black"/>
                </a:solidFill>
                <a:latin typeface="Calibri"/>
              </a:rPr>
              <a:t>, </a:t>
            </a:r>
            <a:r>
              <a:rPr lang="en-US" sz="1600" dirty="0" err="1">
                <a:solidFill>
                  <a:prstClr val="black"/>
                </a:solidFill>
                <a:latin typeface="Calibri"/>
              </a:rPr>
              <a:t>perlindungan</a:t>
            </a:r>
            <a:r>
              <a:rPr lang="en-US" sz="1600" dirty="0">
                <a:solidFill>
                  <a:prstClr val="black"/>
                </a:solidFill>
                <a:latin typeface="Calibri"/>
              </a:rPr>
              <a:t> </a:t>
            </a:r>
            <a:r>
              <a:rPr lang="en-US" sz="1600" dirty="0" err="1">
                <a:solidFill>
                  <a:prstClr val="black"/>
                </a:solidFill>
                <a:latin typeface="Calibri"/>
              </a:rPr>
              <a:t>keanekaragaman</a:t>
            </a:r>
            <a:r>
              <a:rPr lang="en-US" sz="1600" dirty="0">
                <a:solidFill>
                  <a:prstClr val="black"/>
                </a:solidFill>
                <a:latin typeface="Calibri"/>
              </a:rPr>
              <a:t> </a:t>
            </a:r>
            <a:r>
              <a:rPr lang="en-US" sz="1600" dirty="0" err="1">
                <a:solidFill>
                  <a:prstClr val="black"/>
                </a:solidFill>
                <a:latin typeface="Calibri"/>
              </a:rPr>
              <a:t>hayati</a:t>
            </a:r>
            <a:r>
              <a:rPr lang="en-US" sz="1600" dirty="0">
                <a:solidFill>
                  <a:prstClr val="black"/>
                </a:solidFill>
                <a:latin typeface="Calibri"/>
              </a:rPr>
              <a:t>, </a:t>
            </a:r>
            <a:r>
              <a:rPr lang="en-US" sz="1600" dirty="0" err="1">
                <a:solidFill>
                  <a:prstClr val="black"/>
                </a:solidFill>
                <a:latin typeface="Calibri"/>
              </a:rPr>
              <a:t>pemakaian</a:t>
            </a:r>
            <a:r>
              <a:rPr lang="en-US" sz="1600" dirty="0">
                <a:solidFill>
                  <a:prstClr val="black"/>
                </a:solidFill>
                <a:latin typeface="Calibri"/>
              </a:rPr>
              <a:t> </a:t>
            </a:r>
            <a:r>
              <a:rPr lang="en-US" sz="1600" dirty="0" err="1">
                <a:solidFill>
                  <a:prstClr val="black"/>
                </a:solidFill>
                <a:latin typeface="Calibri"/>
              </a:rPr>
              <a:t>sumberdaya</a:t>
            </a:r>
            <a:r>
              <a:rPr lang="en-US" sz="1600" dirty="0">
                <a:solidFill>
                  <a:prstClr val="black"/>
                </a:solidFill>
                <a:latin typeface="Calibri"/>
              </a:rPr>
              <a:t> yang </a:t>
            </a:r>
            <a:r>
              <a:rPr lang="en-US" sz="1600" dirty="0" err="1">
                <a:solidFill>
                  <a:prstClr val="black"/>
                </a:solidFill>
                <a:latin typeface="Calibri"/>
              </a:rPr>
              <a:t>berkelanjutan</a:t>
            </a:r>
            <a:r>
              <a:rPr lang="en-US" sz="1600" dirty="0">
                <a:solidFill>
                  <a:prstClr val="black"/>
                </a:solidFill>
                <a:latin typeface="Calibri"/>
              </a:rPr>
              <a:t>.</a:t>
            </a: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memenuhi</a:t>
            </a:r>
            <a:r>
              <a:rPr lang="en-US" sz="1600" dirty="0">
                <a:solidFill>
                  <a:prstClr val="black"/>
                </a:solidFill>
                <a:latin typeface="Calibri"/>
              </a:rPr>
              <a:t> </a:t>
            </a:r>
            <a:r>
              <a:rPr lang="en-US" sz="1600" dirty="0" err="1">
                <a:solidFill>
                  <a:prstClr val="black"/>
                </a:solidFill>
                <a:latin typeface="Calibri"/>
              </a:rPr>
              <a:t>kewajiban</a:t>
            </a:r>
            <a:r>
              <a:rPr lang="en-US" sz="1600" dirty="0">
                <a:solidFill>
                  <a:prstClr val="black"/>
                </a:solidFill>
                <a:latin typeface="Calibri"/>
              </a:rPr>
              <a:t> </a:t>
            </a:r>
            <a:r>
              <a:rPr lang="en-US" sz="1600" dirty="0" err="1">
                <a:solidFill>
                  <a:prstClr val="black"/>
                </a:solidFill>
                <a:latin typeface="Calibri"/>
              </a:rPr>
              <a:t>penaatan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r>
              <a:rPr lang="en-US" sz="1600" dirty="0" err="1">
                <a:solidFill>
                  <a:prstClr val="black"/>
                </a:solidFill>
                <a:latin typeface="Calibri"/>
              </a:rPr>
              <a:t>Mencakup</a:t>
            </a:r>
            <a:r>
              <a:rPr lang="en-US" sz="1600" dirty="0">
                <a:solidFill>
                  <a:prstClr val="black"/>
                </a:solidFill>
                <a:latin typeface="Calibri"/>
              </a:rPr>
              <a:t> </a:t>
            </a:r>
            <a:r>
              <a:rPr lang="en-US" sz="1600" dirty="0" err="1">
                <a:solidFill>
                  <a:prstClr val="black"/>
                </a:solidFill>
                <a:latin typeface="Calibri"/>
              </a:rPr>
              <a:t>komitmen</a:t>
            </a:r>
            <a:r>
              <a:rPr lang="en-US" sz="1600" dirty="0">
                <a:solidFill>
                  <a:prstClr val="black"/>
                </a:solidFill>
                <a:latin typeface="Calibri"/>
              </a:rPr>
              <a:t> </a:t>
            </a:r>
            <a:r>
              <a:rPr lang="en-US" sz="1600" dirty="0" err="1">
                <a:solidFill>
                  <a:prstClr val="black"/>
                </a:solidFill>
                <a:latin typeface="Calibri"/>
              </a:rPr>
              <a:t>untuk</a:t>
            </a:r>
            <a:r>
              <a:rPr lang="en-US" sz="1600" dirty="0">
                <a:solidFill>
                  <a:prstClr val="black"/>
                </a:solidFill>
                <a:latin typeface="Calibri"/>
              </a:rPr>
              <a:t> </a:t>
            </a:r>
            <a:r>
              <a:rPr lang="en-US" sz="1600" dirty="0" err="1">
                <a:solidFill>
                  <a:prstClr val="black"/>
                </a:solidFill>
                <a:latin typeface="Calibri"/>
              </a:rPr>
              <a:t>terus</a:t>
            </a:r>
            <a:r>
              <a:rPr lang="en-US" sz="1600" dirty="0">
                <a:solidFill>
                  <a:prstClr val="black"/>
                </a:solidFill>
                <a:latin typeface="Calibri"/>
              </a:rPr>
              <a:t> </a:t>
            </a:r>
            <a:r>
              <a:rPr lang="en-US" sz="1600" dirty="0" err="1">
                <a:solidFill>
                  <a:prstClr val="black"/>
                </a:solidFill>
                <a:latin typeface="Calibri"/>
              </a:rPr>
              <a:t>meningkatkan</a:t>
            </a:r>
            <a:r>
              <a:rPr lang="en-US" sz="1600" dirty="0">
                <a:solidFill>
                  <a:prstClr val="black"/>
                </a:solidFill>
                <a:latin typeface="Calibri"/>
              </a:rPr>
              <a:t> SML </a:t>
            </a:r>
            <a:r>
              <a:rPr lang="en-US" sz="1600" dirty="0" err="1">
                <a:solidFill>
                  <a:prstClr val="black"/>
                </a:solidFill>
                <a:latin typeface="Calibri"/>
              </a:rPr>
              <a:t>sesuai</a:t>
            </a:r>
            <a:r>
              <a:rPr lang="en-US" sz="1600" dirty="0">
                <a:solidFill>
                  <a:prstClr val="black"/>
                </a:solidFill>
                <a:latin typeface="Calibri"/>
              </a:rPr>
              <a:t> </a:t>
            </a:r>
            <a:r>
              <a:rPr lang="en-US" sz="1600" dirty="0" err="1">
                <a:solidFill>
                  <a:prstClr val="black"/>
                </a:solidFill>
                <a:latin typeface="Calibri"/>
              </a:rPr>
              <a:t>kinerja</a:t>
            </a:r>
            <a:r>
              <a:rPr lang="en-US" sz="1600" dirty="0">
                <a:solidFill>
                  <a:prstClr val="black"/>
                </a:solidFill>
                <a:latin typeface="Calibri"/>
              </a:rPr>
              <a:t> yang </a:t>
            </a:r>
            <a:r>
              <a:rPr lang="en-US" sz="1600" dirty="0" err="1">
                <a:solidFill>
                  <a:prstClr val="black"/>
                </a:solidFill>
                <a:latin typeface="Calibri"/>
              </a:rPr>
              <a:t>diharapkan</a:t>
            </a:r>
            <a:endParaRPr lang="en-US" sz="1600" dirty="0">
              <a:solidFill>
                <a:prstClr val="black"/>
              </a:solidFill>
              <a:latin typeface="Calibri"/>
            </a:endParaRPr>
          </a:p>
          <a:p>
            <a:pPr marL="156801" indent="-156801" fontAlgn="auto">
              <a:spcBef>
                <a:spcPts val="0"/>
              </a:spcBef>
              <a:spcAft>
                <a:spcPts val="0"/>
              </a:spcAft>
              <a:buFont typeface="Arial" pitchFamily="34" charset="0"/>
              <a:buChar char="•"/>
            </a:pPr>
            <a:endParaRPr lang="en-US" sz="1600" dirty="0">
              <a:solidFill>
                <a:prstClr val="black"/>
              </a:solidFill>
              <a:latin typeface="Calibri"/>
            </a:endParaRPr>
          </a:p>
        </p:txBody>
      </p:sp>
      <p:pic>
        <p:nvPicPr>
          <p:cNvPr id="2" name="Picture 1">
            <a:extLst>
              <a:ext uri="{FF2B5EF4-FFF2-40B4-BE49-F238E27FC236}">
                <a16:creationId xmlns:a16="http://schemas.microsoft.com/office/drawing/2014/main" id="{A27DF4D2-8733-41E5-AFFA-BE38A366C975}"/>
              </a:ext>
            </a:extLst>
          </p:cNvPr>
          <p:cNvPicPr>
            <a:picLocks noChangeAspect="1"/>
          </p:cNvPicPr>
          <p:nvPr/>
        </p:nvPicPr>
        <p:blipFill>
          <a:blip r:embed="rId2"/>
          <a:stretch>
            <a:fillRect/>
          </a:stretch>
        </p:blipFill>
        <p:spPr>
          <a:xfrm>
            <a:off x="211926" y="696854"/>
            <a:ext cx="4131475" cy="1392079"/>
          </a:xfrm>
          <a:prstGeom prst="rect">
            <a:avLst/>
          </a:prstGeom>
          <a:ln w="19050">
            <a:solidFill>
              <a:schemeClr val="tx1"/>
            </a:solidFill>
          </a:ln>
        </p:spPr>
      </p:pic>
      <p:pic>
        <p:nvPicPr>
          <p:cNvPr id="4" name="Picture 3">
            <a:extLst>
              <a:ext uri="{FF2B5EF4-FFF2-40B4-BE49-F238E27FC236}">
                <a16:creationId xmlns:a16="http://schemas.microsoft.com/office/drawing/2014/main" id="{919EC513-B22F-48B1-AB94-FF5F3804E9F7}"/>
              </a:ext>
            </a:extLst>
          </p:cNvPr>
          <p:cNvPicPr>
            <a:picLocks noChangeAspect="1"/>
          </p:cNvPicPr>
          <p:nvPr/>
        </p:nvPicPr>
        <p:blipFill>
          <a:blip r:embed="rId3"/>
          <a:stretch>
            <a:fillRect/>
          </a:stretch>
        </p:blipFill>
        <p:spPr>
          <a:xfrm>
            <a:off x="4513456" y="696854"/>
            <a:ext cx="4469180" cy="1392078"/>
          </a:xfrm>
          <a:prstGeom prst="rect">
            <a:avLst/>
          </a:prstGeom>
          <a:ln w="19050">
            <a:solidFill>
              <a:schemeClr val="tx1"/>
            </a:solidFill>
          </a:ln>
        </p:spPr>
      </p:pic>
      <p:sp>
        <p:nvSpPr>
          <p:cNvPr id="13" name="TextBox 12">
            <a:extLst>
              <a:ext uri="{FF2B5EF4-FFF2-40B4-BE49-F238E27FC236}">
                <a16:creationId xmlns:a16="http://schemas.microsoft.com/office/drawing/2014/main" id="{68C1D3C1-8E3C-44F0-B37A-AE53CE3A69AA}"/>
              </a:ext>
            </a:extLst>
          </p:cNvPr>
          <p:cNvSpPr txBox="1"/>
          <p:nvPr/>
        </p:nvSpPr>
        <p:spPr>
          <a:xfrm>
            <a:off x="6773722" y="1100505"/>
            <a:ext cx="2165786" cy="584775"/>
          </a:xfrm>
          <a:prstGeom prst="rect">
            <a:avLst/>
          </a:prstGeom>
          <a:noFill/>
        </p:spPr>
        <p:txBody>
          <a:bodyPr wrap="none" rtlCol="0">
            <a:spAutoFit/>
          </a:bodyPr>
          <a:lstStyle/>
          <a:p>
            <a:r>
              <a:rPr lang="en-US" sz="3200" dirty="0">
                <a:solidFill>
                  <a:schemeClr val="bg1"/>
                </a:solidFill>
                <a:effectLst>
                  <a:outerShdw blurRad="38100" dist="38100" dir="2700000" algn="tl">
                    <a:srgbClr val="000000">
                      <a:alpha val="43137"/>
                    </a:srgbClr>
                  </a:outerShdw>
                </a:effectLst>
                <a:latin typeface="Bernard MT Condensed" panose="02050806060905020404" pitchFamily="18" charset="0"/>
              </a:rPr>
              <a:t>Environment</a:t>
            </a:r>
          </a:p>
        </p:txBody>
      </p:sp>
      <p:sp>
        <p:nvSpPr>
          <p:cNvPr id="14" name="Arrow: Left-Right 13">
            <a:extLst>
              <a:ext uri="{FF2B5EF4-FFF2-40B4-BE49-F238E27FC236}">
                <a16:creationId xmlns:a16="http://schemas.microsoft.com/office/drawing/2014/main" id="{EF84D27D-3EC1-4CA6-A7B4-5C887789B7DD}"/>
              </a:ext>
            </a:extLst>
          </p:cNvPr>
          <p:cNvSpPr/>
          <p:nvPr/>
        </p:nvSpPr>
        <p:spPr>
          <a:xfrm>
            <a:off x="3278458" y="118724"/>
            <a:ext cx="2308303" cy="1100505"/>
          </a:xfrm>
          <a:prstGeom prst="lef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KEBIJAKAN</a:t>
            </a:r>
            <a:endParaRPr lang="en-US" sz="2400" b="1" dirty="0"/>
          </a:p>
        </p:txBody>
      </p:sp>
      <p:sp>
        <p:nvSpPr>
          <p:cNvPr id="15" name="Footer Placeholder 14">
            <a:extLst>
              <a:ext uri="{FF2B5EF4-FFF2-40B4-BE49-F238E27FC236}">
                <a16:creationId xmlns:a16="http://schemas.microsoft.com/office/drawing/2014/main" id="{BA2490EF-EF18-4D17-A62F-6C38DA1571D4}"/>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302294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1A8E78-1734-4571-896F-DA6CF45C5023}"/>
              </a:ext>
            </a:extLst>
          </p:cNvPr>
          <p:cNvPicPr>
            <a:picLocks noChangeAspect="1"/>
          </p:cNvPicPr>
          <p:nvPr/>
        </p:nvPicPr>
        <p:blipFill rotWithShape="1">
          <a:blip r:embed="rId2"/>
          <a:srcRect t="14316" b="32618"/>
          <a:stretch/>
        </p:blipFill>
        <p:spPr>
          <a:xfrm>
            <a:off x="-1" y="0"/>
            <a:ext cx="9144001" cy="3100040"/>
          </a:xfrm>
          <a:prstGeom prst="rect">
            <a:avLst/>
          </a:prstGeom>
        </p:spPr>
      </p:pic>
      <p:sp>
        <p:nvSpPr>
          <p:cNvPr id="7" name="Rectangle 6"/>
          <p:cNvSpPr/>
          <p:nvPr/>
        </p:nvSpPr>
        <p:spPr>
          <a:xfrm>
            <a:off x="-1" y="3292814"/>
            <a:ext cx="9144001" cy="707886"/>
          </a:xfrm>
          <a:prstGeom prst="rect">
            <a:avLst/>
          </a:prstGeom>
          <a:solidFill>
            <a:schemeClr val="accent3">
              <a:lumMod val="50000"/>
            </a:schemeClr>
          </a:solidFill>
          <a:ln>
            <a:solidFill>
              <a:schemeClr val="accent3">
                <a:lumMod val="50000"/>
              </a:schemeClr>
            </a:solidFill>
          </a:ln>
        </p:spPr>
        <p:txBody>
          <a:bodyPr wrap="square">
            <a:spAutoFit/>
          </a:bodyPr>
          <a:lstStyle/>
          <a:p>
            <a:pPr marL="357188" fontAlgn="auto">
              <a:spcBef>
                <a:spcPts val="0"/>
              </a:spcBef>
              <a:spcAft>
                <a:spcPts val="0"/>
              </a:spcAft>
            </a:pPr>
            <a:r>
              <a:rPr lang="en-US" sz="2000" dirty="0" err="1">
                <a:solidFill>
                  <a:prstClr val="white"/>
                </a:solidFill>
                <a:latin typeface="Calibri"/>
              </a:rPr>
              <a:t>Manajemen</a:t>
            </a:r>
            <a:r>
              <a:rPr lang="en-US" sz="2000" dirty="0">
                <a:solidFill>
                  <a:prstClr val="white"/>
                </a:solidFill>
                <a:latin typeface="Calibri"/>
              </a:rPr>
              <a:t> </a:t>
            </a:r>
            <a:r>
              <a:rPr lang="en-US" sz="2000" dirty="0" err="1">
                <a:solidFill>
                  <a:prstClr val="white"/>
                </a:solidFill>
                <a:latin typeface="Calibri"/>
              </a:rPr>
              <a:t>puncak</a:t>
            </a:r>
            <a:r>
              <a:rPr lang="en-US" sz="2000" dirty="0">
                <a:solidFill>
                  <a:prstClr val="white"/>
                </a:solidFill>
                <a:latin typeface="Calibri"/>
              </a:rPr>
              <a:t> </a:t>
            </a:r>
            <a:r>
              <a:rPr lang="en-US" sz="2000" dirty="0" err="1">
                <a:solidFill>
                  <a:prstClr val="white"/>
                </a:solidFill>
                <a:latin typeface="Calibri"/>
              </a:rPr>
              <a:t>harus</a:t>
            </a:r>
            <a:r>
              <a:rPr lang="en-US" sz="2000" dirty="0">
                <a:solidFill>
                  <a:prstClr val="white"/>
                </a:solidFill>
                <a:latin typeface="Calibri"/>
              </a:rPr>
              <a:t> </a:t>
            </a:r>
            <a:r>
              <a:rPr lang="en-US" sz="2000" dirty="0" err="1">
                <a:solidFill>
                  <a:prstClr val="white"/>
                </a:solidFill>
                <a:latin typeface="Calibri"/>
              </a:rPr>
              <a:t>memastikan</a:t>
            </a:r>
            <a:r>
              <a:rPr lang="en-US" sz="2000" dirty="0">
                <a:solidFill>
                  <a:prstClr val="white"/>
                </a:solidFill>
                <a:latin typeface="Calibri"/>
              </a:rPr>
              <a:t> PERAN, TANGGUNGJAWAB DAN KEWENANGAN (5.3)</a:t>
            </a:r>
          </a:p>
        </p:txBody>
      </p:sp>
      <p:sp>
        <p:nvSpPr>
          <p:cNvPr id="15" name="TextBox 14"/>
          <p:cNvSpPr txBox="1"/>
          <p:nvPr/>
        </p:nvSpPr>
        <p:spPr>
          <a:xfrm>
            <a:off x="0" y="4109581"/>
            <a:ext cx="9144000" cy="2862322"/>
          </a:xfrm>
          <a:prstGeom prst="rect">
            <a:avLst/>
          </a:prstGeom>
          <a:solidFill>
            <a:schemeClr val="accent2">
              <a:lumMod val="40000"/>
              <a:lumOff val="60000"/>
            </a:schemeClr>
          </a:solidFill>
          <a:ln>
            <a:solidFill>
              <a:schemeClr val="accent2">
                <a:lumMod val="50000"/>
              </a:schemeClr>
            </a:solidFill>
          </a:ln>
        </p:spPr>
        <p:txBody>
          <a:bodyPr wrap="square" rtlCol="0">
            <a:spAutoFit/>
          </a:bodyPr>
          <a:lstStyle/>
          <a:p>
            <a:pPr marL="357188" fontAlgn="auto">
              <a:spcBef>
                <a:spcPts val="0"/>
              </a:spcBef>
              <a:spcAft>
                <a:spcPts val="0"/>
              </a:spcAft>
            </a:pPr>
            <a:endParaRPr lang="en-US" sz="2000" dirty="0">
              <a:solidFill>
                <a:prstClr val="black"/>
              </a:solidFill>
              <a:latin typeface="Calibri"/>
            </a:endParaRPr>
          </a:p>
          <a:p>
            <a:pPr marL="357188" fontAlgn="auto">
              <a:spcBef>
                <a:spcPts val="0"/>
              </a:spcBef>
              <a:spcAft>
                <a:spcPts val="0"/>
              </a:spcAft>
            </a:pPr>
            <a:r>
              <a:rPr lang="en-US" sz="2000" dirty="0" err="1">
                <a:solidFill>
                  <a:prstClr val="black"/>
                </a:solidFill>
                <a:latin typeface="Calibri"/>
              </a:rPr>
              <a:t>Menetapkan</a:t>
            </a:r>
            <a:r>
              <a:rPr lang="en-US" sz="2000" dirty="0">
                <a:solidFill>
                  <a:prstClr val="black"/>
                </a:solidFill>
                <a:latin typeface="Calibri"/>
              </a:rPr>
              <a:t> </a:t>
            </a:r>
            <a:r>
              <a:rPr lang="en-US" sz="2000" dirty="0" err="1">
                <a:solidFill>
                  <a:prstClr val="black"/>
                </a:solidFill>
                <a:latin typeface="Calibri"/>
              </a:rPr>
              <a:t>tanggung</a:t>
            </a:r>
            <a:r>
              <a:rPr lang="en-US" sz="2000" dirty="0">
                <a:solidFill>
                  <a:prstClr val="black"/>
                </a:solidFill>
                <a:latin typeface="Calibri"/>
              </a:rPr>
              <a:t> </a:t>
            </a:r>
            <a:r>
              <a:rPr lang="en-US" sz="2000" dirty="0" err="1">
                <a:solidFill>
                  <a:prstClr val="black"/>
                </a:solidFill>
                <a:latin typeface="Calibri"/>
              </a:rPr>
              <a:t>jawab</a:t>
            </a:r>
            <a:r>
              <a:rPr lang="en-US" sz="2000" dirty="0">
                <a:solidFill>
                  <a:prstClr val="black"/>
                </a:solidFill>
                <a:latin typeface="Calibri"/>
              </a:rPr>
              <a:t> dan </a:t>
            </a:r>
            <a:r>
              <a:rPr lang="en-US" sz="2000" dirty="0" err="1">
                <a:solidFill>
                  <a:prstClr val="black"/>
                </a:solidFill>
                <a:latin typeface="Calibri"/>
              </a:rPr>
              <a:t>kewenangan</a:t>
            </a:r>
            <a:r>
              <a:rPr lang="en-US" sz="2000" dirty="0">
                <a:solidFill>
                  <a:prstClr val="black"/>
                </a:solidFill>
                <a:latin typeface="Calibri"/>
              </a:rPr>
              <a:t> </a:t>
            </a:r>
            <a:r>
              <a:rPr lang="en-US" sz="2000" dirty="0" err="1">
                <a:solidFill>
                  <a:prstClr val="black"/>
                </a:solidFill>
                <a:latin typeface="Calibri"/>
              </a:rPr>
              <a:t>peran</a:t>
            </a:r>
            <a:r>
              <a:rPr lang="en-US" sz="2000" dirty="0">
                <a:solidFill>
                  <a:prstClr val="black"/>
                </a:solidFill>
                <a:latin typeface="Calibri"/>
              </a:rPr>
              <a:t> yang </a:t>
            </a:r>
            <a:r>
              <a:rPr lang="en-US" sz="2000" dirty="0" err="1">
                <a:solidFill>
                  <a:prstClr val="black"/>
                </a:solidFill>
                <a:latin typeface="Calibri"/>
              </a:rPr>
              <a:t>relevan</a:t>
            </a:r>
            <a:r>
              <a:rPr lang="en-US" sz="2000" dirty="0">
                <a:solidFill>
                  <a:prstClr val="black"/>
                </a:solidFill>
                <a:latin typeface="Calibri"/>
              </a:rPr>
              <a:t> </a:t>
            </a:r>
            <a:r>
              <a:rPr lang="en-US" sz="2000" dirty="0" err="1">
                <a:solidFill>
                  <a:prstClr val="black"/>
                </a:solidFill>
                <a:latin typeface="Calibri"/>
              </a:rPr>
              <a:t>dengan</a:t>
            </a:r>
            <a:r>
              <a:rPr lang="en-US" sz="2000" dirty="0">
                <a:solidFill>
                  <a:prstClr val="black"/>
                </a:solidFill>
                <a:latin typeface="Calibri"/>
              </a:rPr>
              <a:t> </a:t>
            </a:r>
            <a:r>
              <a:rPr lang="en-US" sz="2000" dirty="0" err="1">
                <a:solidFill>
                  <a:prstClr val="black"/>
                </a:solidFill>
                <a:latin typeface="Calibri"/>
              </a:rPr>
              <a:t>sistem</a:t>
            </a:r>
            <a:r>
              <a:rPr lang="en-US" sz="2000" dirty="0">
                <a:solidFill>
                  <a:prstClr val="black"/>
                </a:solidFill>
                <a:latin typeface="Calibri"/>
              </a:rPr>
              <a:t> </a:t>
            </a:r>
            <a:r>
              <a:rPr lang="en-US" sz="2000" dirty="0" err="1">
                <a:solidFill>
                  <a:prstClr val="black"/>
                </a:solidFill>
                <a:latin typeface="Calibri"/>
              </a:rPr>
              <a:t>manajemen</a:t>
            </a:r>
            <a:r>
              <a:rPr lang="en-US" sz="2000" dirty="0">
                <a:solidFill>
                  <a:prstClr val="black"/>
                </a:solidFill>
                <a:latin typeface="Calibri"/>
              </a:rPr>
              <a:t> K3L dan </a:t>
            </a:r>
            <a:r>
              <a:rPr lang="en-US" sz="2000" dirty="0" err="1">
                <a:solidFill>
                  <a:prstClr val="black"/>
                </a:solidFill>
                <a:latin typeface="Calibri"/>
              </a:rPr>
              <a:t>telah</a:t>
            </a:r>
            <a:r>
              <a:rPr lang="en-US" sz="2000" dirty="0">
                <a:solidFill>
                  <a:prstClr val="black"/>
                </a:solidFill>
                <a:latin typeface="Calibri"/>
              </a:rPr>
              <a:t> </a:t>
            </a:r>
            <a:r>
              <a:rPr lang="en-US" sz="2000" dirty="0" err="1">
                <a:solidFill>
                  <a:prstClr val="black"/>
                </a:solidFill>
                <a:latin typeface="Calibri"/>
              </a:rPr>
              <a:t>dikomunikasikan</a:t>
            </a:r>
            <a:r>
              <a:rPr lang="en-US" sz="2000" dirty="0">
                <a:solidFill>
                  <a:prstClr val="black"/>
                </a:solidFill>
                <a:latin typeface="Calibri"/>
              </a:rPr>
              <a:t>. </a:t>
            </a:r>
            <a:r>
              <a:rPr lang="en-US" sz="2000" dirty="0" err="1">
                <a:solidFill>
                  <a:prstClr val="black"/>
                </a:solidFill>
                <a:latin typeface="Calibri"/>
              </a:rPr>
              <a:t>Manajemen</a:t>
            </a:r>
            <a:r>
              <a:rPr lang="en-US" sz="2000" dirty="0">
                <a:solidFill>
                  <a:prstClr val="black"/>
                </a:solidFill>
                <a:latin typeface="Calibri"/>
              </a:rPr>
              <a:t> </a:t>
            </a:r>
            <a:r>
              <a:rPr lang="en-US" sz="2000" dirty="0" err="1">
                <a:solidFill>
                  <a:prstClr val="black"/>
                </a:solidFill>
                <a:latin typeface="Calibri"/>
              </a:rPr>
              <a:t>puncak</a:t>
            </a:r>
            <a:r>
              <a:rPr lang="en-US" sz="2000" dirty="0">
                <a:solidFill>
                  <a:prstClr val="black"/>
                </a:solidFill>
                <a:latin typeface="Calibri"/>
              </a:rPr>
              <a:t> </a:t>
            </a:r>
            <a:r>
              <a:rPr lang="en-US" sz="2000" dirty="0" err="1">
                <a:solidFill>
                  <a:prstClr val="black"/>
                </a:solidFill>
                <a:latin typeface="Calibri"/>
              </a:rPr>
              <a:t>harus</a:t>
            </a:r>
            <a:r>
              <a:rPr lang="en-US" sz="2000" dirty="0">
                <a:solidFill>
                  <a:prstClr val="black"/>
                </a:solidFill>
                <a:latin typeface="Calibri"/>
              </a:rPr>
              <a:t> </a:t>
            </a:r>
            <a:r>
              <a:rPr lang="en-US" sz="2000" dirty="0" err="1">
                <a:solidFill>
                  <a:prstClr val="black"/>
                </a:solidFill>
                <a:latin typeface="Calibri"/>
              </a:rPr>
              <a:t>menunjuk</a:t>
            </a:r>
            <a:r>
              <a:rPr lang="en-US" sz="2000" dirty="0">
                <a:solidFill>
                  <a:prstClr val="black"/>
                </a:solidFill>
                <a:latin typeface="Calibri"/>
              </a:rPr>
              <a:t> </a:t>
            </a:r>
            <a:r>
              <a:rPr lang="en-US" sz="2000" dirty="0" err="1">
                <a:solidFill>
                  <a:prstClr val="black"/>
                </a:solidFill>
                <a:latin typeface="Calibri"/>
              </a:rPr>
              <a:t>tanggungjawab</a:t>
            </a:r>
            <a:r>
              <a:rPr lang="en-US" sz="2000" dirty="0">
                <a:solidFill>
                  <a:prstClr val="black"/>
                </a:solidFill>
                <a:latin typeface="Calibri"/>
              </a:rPr>
              <a:t> </a:t>
            </a:r>
            <a:r>
              <a:rPr lang="en-US" sz="2000" dirty="0" err="1">
                <a:solidFill>
                  <a:prstClr val="black"/>
                </a:solidFill>
                <a:latin typeface="Calibri"/>
              </a:rPr>
              <a:t>dan</a:t>
            </a:r>
            <a:r>
              <a:rPr lang="en-US" sz="2000" dirty="0">
                <a:solidFill>
                  <a:prstClr val="black"/>
                </a:solidFill>
                <a:latin typeface="Calibri"/>
              </a:rPr>
              <a:t> </a:t>
            </a:r>
            <a:r>
              <a:rPr lang="en-US" sz="2000" dirty="0" err="1">
                <a:solidFill>
                  <a:prstClr val="black"/>
                </a:solidFill>
                <a:latin typeface="Calibri"/>
              </a:rPr>
              <a:t>kewenangan</a:t>
            </a:r>
            <a:r>
              <a:rPr lang="en-US" sz="2000" dirty="0">
                <a:solidFill>
                  <a:prstClr val="black"/>
                </a:solidFill>
                <a:latin typeface="Calibri"/>
              </a:rPr>
              <a:t> </a:t>
            </a:r>
            <a:r>
              <a:rPr lang="en-US" sz="2000" dirty="0" err="1">
                <a:solidFill>
                  <a:prstClr val="black"/>
                </a:solidFill>
                <a:latin typeface="Calibri"/>
              </a:rPr>
              <a:t>untuk</a:t>
            </a:r>
            <a:r>
              <a:rPr lang="en-US" sz="2000" dirty="0">
                <a:solidFill>
                  <a:prstClr val="black"/>
                </a:solidFill>
                <a:latin typeface="Calibri"/>
              </a:rPr>
              <a:t> :</a:t>
            </a:r>
          </a:p>
          <a:p>
            <a:pPr marL="714375" indent="-357188" fontAlgn="auto">
              <a:spcBef>
                <a:spcPts val="0"/>
              </a:spcBef>
              <a:spcAft>
                <a:spcPts val="0"/>
              </a:spcAft>
              <a:buFont typeface="Arial" pitchFamily="34" charset="0"/>
              <a:buChar char="•"/>
            </a:pPr>
            <a:r>
              <a:rPr lang="en-US" sz="2000" dirty="0" err="1">
                <a:solidFill>
                  <a:prstClr val="black"/>
                </a:solidFill>
                <a:latin typeface="Calibri"/>
              </a:rPr>
              <a:t>Memastikan</a:t>
            </a:r>
            <a:r>
              <a:rPr lang="en-US" sz="2000" dirty="0">
                <a:solidFill>
                  <a:prstClr val="black"/>
                </a:solidFill>
                <a:latin typeface="Calibri"/>
              </a:rPr>
              <a:t> </a:t>
            </a:r>
            <a:r>
              <a:rPr lang="en-US" sz="2000" dirty="0" err="1">
                <a:solidFill>
                  <a:prstClr val="black"/>
                </a:solidFill>
                <a:latin typeface="Calibri"/>
              </a:rPr>
              <a:t>bahwa</a:t>
            </a:r>
            <a:r>
              <a:rPr lang="en-US" sz="2000" dirty="0">
                <a:solidFill>
                  <a:prstClr val="black"/>
                </a:solidFill>
                <a:latin typeface="Calibri"/>
              </a:rPr>
              <a:t> Sistem </a:t>
            </a:r>
            <a:r>
              <a:rPr lang="en-US" sz="2000" dirty="0" err="1">
                <a:solidFill>
                  <a:prstClr val="black"/>
                </a:solidFill>
                <a:latin typeface="Calibri"/>
              </a:rPr>
              <a:t>Manajemen</a:t>
            </a:r>
            <a:r>
              <a:rPr lang="en-US" sz="2000" dirty="0">
                <a:solidFill>
                  <a:prstClr val="black"/>
                </a:solidFill>
                <a:latin typeface="Calibri"/>
              </a:rPr>
              <a:t> K3L </a:t>
            </a:r>
            <a:r>
              <a:rPr lang="en-US" sz="2000" dirty="0" err="1">
                <a:solidFill>
                  <a:prstClr val="black"/>
                </a:solidFill>
                <a:latin typeface="Calibri"/>
              </a:rPr>
              <a:t>memenuhi</a:t>
            </a:r>
            <a:r>
              <a:rPr lang="en-US" sz="2000" dirty="0">
                <a:solidFill>
                  <a:prstClr val="black"/>
                </a:solidFill>
                <a:latin typeface="Calibri"/>
              </a:rPr>
              <a:t> </a:t>
            </a:r>
            <a:r>
              <a:rPr lang="en-US" sz="2000" dirty="0" err="1">
                <a:solidFill>
                  <a:prstClr val="black"/>
                </a:solidFill>
                <a:latin typeface="Calibri"/>
              </a:rPr>
              <a:t>persyaratan</a:t>
            </a:r>
            <a:r>
              <a:rPr lang="en-US" sz="2000" dirty="0">
                <a:solidFill>
                  <a:prstClr val="black"/>
                </a:solidFill>
                <a:latin typeface="Calibri"/>
              </a:rPr>
              <a:t> </a:t>
            </a:r>
            <a:r>
              <a:rPr lang="en-US" sz="2000" dirty="0" err="1">
                <a:solidFill>
                  <a:prstClr val="black"/>
                </a:solidFill>
                <a:latin typeface="Calibri"/>
              </a:rPr>
              <a:t>Standar</a:t>
            </a:r>
            <a:r>
              <a:rPr lang="en-US" sz="2000" dirty="0">
                <a:solidFill>
                  <a:prstClr val="black"/>
                </a:solidFill>
                <a:latin typeface="Calibri"/>
              </a:rPr>
              <a:t> ISO 45001:2018 </a:t>
            </a:r>
            <a:r>
              <a:rPr lang="en-US" sz="2000" dirty="0" err="1">
                <a:solidFill>
                  <a:prstClr val="black"/>
                </a:solidFill>
                <a:latin typeface="Calibri"/>
              </a:rPr>
              <a:t>dan</a:t>
            </a:r>
            <a:r>
              <a:rPr lang="en-US" sz="2000" dirty="0">
                <a:solidFill>
                  <a:prstClr val="black"/>
                </a:solidFill>
                <a:latin typeface="Calibri"/>
              </a:rPr>
              <a:t> ISO 14001:2015</a:t>
            </a:r>
          </a:p>
          <a:p>
            <a:pPr marL="714375" indent="-357188" fontAlgn="auto">
              <a:spcBef>
                <a:spcPts val="0"/>
              </a:spcBef>
              <a:spcAft>
                <a:spcPts val="0"/>
              </a:spcAft>
              <a:buFont typeface="Arial" pitchFamily="34" charset="0"/>
              <a:buChar char="•"/>
            </a:pPr>
            <a:r>
              <a:rPr lang="en-US" sz="2000" dirty="0" err="1">
                <a:solidFill>
                  <a:prstClr val="black"/>
                </a:solidFill>
                <a:latin typeface="Calibri"/>
              </a:rPr>
              <a:t>Melaporkan</a:t>
            </a:r>
            <a:r>
              <a:rPr lang="en-US" sz="2000" dirty="0">
                <a:solidFill>
                  <a:prstClr val="black"/>
                </a:solidFill>
                <a:latin typeface="Calibri"/>
              </a:rPr>
              <a:t> </a:t>
            </a:r>
            <a:r>
              <a:rPr lang="en-US" sz="2000" dirty="0" err="1">
                <a:solidFill>
                  <a:prstClr val="black"/>
                </a:solidFill>
                <a:latin typeface="Calibri"/>
              </a:rPr>
              <a:t>kinerja</a:t>
            </a:r>
            <a:r>
              <a:rPr lang="en-US" sz="2000" dirty="0">
                <a:solidFill>
                  <a:prstClr val="black"/>
                </a:solidFill>
                <a:latin typeface="Calibri"/>
              </a:rPr>
              <a:t> K3L dan Sistem </a:t>
            </a:r>
            <a:r>
              <a:rPr lang="en-US" sz="2000" dirty="0" err="1">
                <a:solidFill>
                  <a:prstClr val="black"/>
                </a:solidFill>
                <a:latin typeface="Calibri"/>
              </a:rPr>
              <a:t>Manajemen</a:t>
            </a:r>
            <a:r>
              <a:rPr lang="en-US" sz="2000" dirty="0">
                <a:solidFill>
                  <a:prstClr val="black"/>
                </a:solidFill>
                <a:latin typeface="Calibri"/>
              </a:rPr>
              <a:t> K3L </a:t>
            </a:r>
            <a:r>
              <a:rPr lang="en-US" sz="2000" dirty="0" err="1">
                <a:solidFill>
                  <a:prstClr val="black"/>
                </a:solidFill>
                <a:latin typeface="Calibri"/>
              </a:rPr>
              <a:t>kepada</a:t>
            </a:r>
            <a:r>
              <a:rPr lang="en-US" sz="2000" dirty="0">
                <a:solidFill>
                  <a:prstClr val="black"/>
                </a:solidFill>
                <a:latin typeface="Calibri"/>
              </a:rPr>
              <a:t> </a:t>
            </a:r>
            <a:r>
              <a:rPr lang="en-US" sz="2000" dirty="0" err="1">
                <a:solidFill>
                  <a:prstClr val="black"/>
                </a:solidFill>
                <a:latin typeface="Calibri"/>
              </a:rPr>
              <a:t>Manajemen</a:t>
            </a:r>
            <a:r>
              <a:rPr lang="en-US" sz="2000" dirty="0">
                <a:solidFill>
                  <a:prstClr val="black"/>
                </a:solidFill>
                <a:latin typeface="Calibri"/>
              </a:rPr>
              <a:t> </a:t>
            </a:r>
            <a:r>
              <a:rPr lang="en-US" sz="2000" dirty="0" err="1">
                <a:solidFill>
                  <a:prstClr val="black"/>
                </a:solidFill>
                <a:latin typeface="Calibri"/>
              </a:rPr>
              <a:t>Puncak</a:t>
            </a:r>
            <a:endParaRPr lang="en-US" sz="2000" dirty="0">
              <a:solidFill>
                <a:prstClr val="black"/>
              </a:solidFill>
              <a:latin typeface="Calibri"/>
            </a:endParaRPr>
          </a:p>
          <a:p>
            <a:pPr marL="156801" indent="-156801" fontAlgn="auto">
              <a:spcBef>
                <a:spcPts val="0"/>
              </a:spcBef>
              <a:spcAft>
                <a:spcPts val="0"/>
              </a:spcAft>
              <a:buFont typeface="Arial" pitchFamily="34" charset="0"/>
              <a:buChar char="•"/>
            </a:pPr>
            <a:endParaRPr lang="en-US" sz="2000" dirty="0">
              <a:solidFill>
                <a:prstClr val="black"/>
              </a:solidFill>
              <a:latin typeface="Calibri"/>
            </a:endParaRPr>
          </a:p>
        </p:txBody>
      </p:sp>
      <p:sp>
        <p:nvSpPr>
          <p:cNvPr id="3" name="Slide Number Placeholder 2">
            <a:extLst>
              <a:ext uri="{FF2B5EF4-FFF2-40B4-BE49-F238E27FC236}">
                <a16:creationId xmlns:a16="http://schemas.microsoft.com/office/drawing/2014/main" id="{4EED7C13-B354-4FB3-B30C-19390232F325}"/>
              </a:ext>
            </a:extLst>
          </p:cNvPr>
          <p:cNvSpPr>
            <a:spLocks noGrp="1"/>
          </p:cNvSpPr>
          <p:nvPr>
            <p:ph type="sldNum" sz="quarter" idx="12"/>
          </p:nvPr>
        </p:nvSpPr>
        <p:spPr/>
        <p:txBody>
          <a:bodyPr/>
          <a:lstStyle/>
          <a:p>
            <a:pPr>
              <a:defRPr/>
            </a:pPr>
            <a:fld id="{76B483EA-79FC-4CFB-9D49-A6CB5216843E}" type="slidenum">
              <a:rPr lang="en-US" smtClean="0"/>
              <a:pPr>
                <a:defRPr/>
              </a:pPr>
              <a:t>26</a:t>
            </a:fld>
            <a:endParaRPr lang="en-US"/>
          </a:p>
        </p:txBody>
      </p:sp>
      <p:sp>
        <p:nvSpPr>
          <p:cNvPr id="11" name="Rectangle 10"/>
          <p:cNvSpPr/>
          <p:nvPr/>
        </p:nvSpPr>
        <p:spPr>
          <a:xfrm>
            <a:off x="950947" y="333974"/>
            <a:ext cx="6954533" cy="584775"/>
          </a:xfrm>
          <a:prstGeom prst="rect">
            <a:avLst/>
          </a:prstGeom>
        </p:spPr>
        <p:txBody>
          <a:bodyPr wrap="none">
            <a:spAutoFit/>
          </a:bodyPr>
          <a:lstStyle/>
          <a:p>
            <a:pPr algn="ctr"/>
            <a:r>
              <a:rPr lang="en-US" sz="3200" dirty="0" err="1">
                <a:solidFill>
                  <a:srgbClr val="002060"/>
                </a:solidFill>
                <a:latin typeface="Impact" panose="020B0806030902050204" pitchFamily="34" charset="0"/>
              </a:rPr>
              <a:t>Peran</a:t>
            </a:r>
            <a:r>
              <a:rPr lang="en-US" sz="3200" dirty="0">
                <a:solidFill>
                  <a:srgbClr val="002060"/>
                </a:solidFill>
                <a:latin typeface="Impact" panose="020B0806030902050204" pitchFamily="34" charset="0"/>
              </a:rPr>
              <a:t>, </a:t>
            </a:r>
            <a:r>
              <a:rPr lang="en-US" sz="3200" dirty="0" err="1">
                <a:solidFill>
                  <a:srgbClr val="002060"/>
                </a:solidFill>
                <a:latin typeface="Impact" panose="020B0806030902050204" pitchFamily="34" charset="0"/>
              </a:rPr>
              <a:t>Tanggungjawab</a:t>
            </a:r>
            <a:r>
              <a:rPr lang="en-US" sz="3200" dirty="0">
                <a:solidFill>
                  <a:srgbClr val="002060"/>
                </a:solidFill>
                <a:latin typeface="Impact" panose="020B0806030902050204" pitchFamily="34" charset="0"/>
              </a:rPr>
              <a:t> </a:t>
            </a:r>
            <a:r>
              <a:rPr lang="en-US" sz="3200" dirty="0" err="1">
                <a:solidFill>
                  <a:srgbClr val="002060"/>
                </a:solidFill>
                <a:latin typeface="Impact" panose="020B0806030902050204" pitchFamily="34" charset="0"/>
              </a:rPr>
              <a:t>dan</a:t>
            </a:r>
            <a:r>
              <a:rPr lang="en-US" sz="3200" dirty="0">
                <a:solidFill>
                  <a:srgbClr val="002060"/>
                </a:solidFill>
                <a:latin typeface="Impact" panose="020B0806030902050204" pitchFamily="34" charset="0"/>
              </a:rPr>
              <a:t> </a:t>
            </a:r>
            <a:r>
              <a:rPr lang="en-US" sz="3200" dirty="0" err="1">
                <a:solidFill>
                  <a:srgbClr val="002060"/>
                </a:solidFill>
                <a:latin typeface="Impact" panose="020B0806030902050204" pitchFamily="34" charset="0"/>
              </a:rPr>
              <a:t>Kewenangan</a:t>
            </a:r>
            <a:endParaRPr lang="en-US" sz="3200" dirty="0">
              <a:solidFill>
                <a:srgbClr val="002060"/>
              </a:solidFill>
              <a:latin typeface="Impact" panose="020B0806030902050204" pitchFamily="34" charset="0"/>
            </a:endParaRPr>
          </a:p>
        </p:txBody>
      </p:sp>
      <p:sp>
        <p:nvSpPr>
          <p:cNvPr id="4" name="Footer Placeholder 3">
            <a:extLst>
              <a:ext uri="{FF2B5EF4-FFF2-40B4-BE49-F238E27FC236}">
                <a16:creationId xmlns:a16="http://schemas.microsoft.com/office/drawing/2014/main" id="{020BD1D0-3002-43FC-9F78-925364592121}"/>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993390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6518" y="2283603"/>
            <a:ext cx="4155141" cy="4278094"/>
          </a:xfrm>
          <a:prstGeom prst="rect">
            <a:avLst/>
          </a:prstGeom>
          <a:solidFill>
            <a:schemeClr val="accent2">
              <a:lumMod val="40000"/>
              <a:lumOff val="60000"/>
            </a:schemeClr>
          </a:solidFill>
          <a:ln>
            <a:solidFill>
              <a:srgbClr val="C00000"/>
            </a:solidFill>
          </a:ln>
        </p:spPr>
        <p:txBody>
          <a:bodyPr wrap="square" rtlCol="0">
            <a:spAutoFit/>
          </a:bodyPr>
          <a:lstStyle/>
          <a:p>
            <a:pPr fontAlgn="auto">
              <a:spcBef>
                <a:spcPts val="0"/>
              </a:spcBef>
              <a:spcAft>
                <a:spcPts val="0"/>
              </a:spcAft>
            </a:pPr>
            <a:r>
              <a:rPr lang="en-US" sz="1700" dirty="0" err="1">
                <a:solidFill>
                  <a:prstClr val="black"/>
                </a:solidFill>
                <a:latin typeface="Calibri"/>
              </a:rPr>
              <a:t>Konsultasi</a:t>
            </a:r>
            <a:r>
              <a:rPr lang="en-US" sz="1700" dirty="0">
                <a:solidFill>
                  <a:prstClr val="black"/>
                </a:solidFill>
                <a:latin typeface="Calibri"/>
              </a:rPr>
              <a:t> </a:t>
            </a:r>
            <a:r>
              <a:rPr lang="en-US" sz="1700" dirty="0" err="1">
                <a:solidFill>
                  <a:prstClr val="black"/>
                </a:solidFill>
                <a:latin typeface="Calibri"/>
              </a:rPr>
              <a:t>adalah</a:t>
            </a:r>
            <a:r>
              <a:rPr lang="en-US" sz="1700" dirty="0">
                <a:solidFill>
                  <a:prstClr val="black"/>
                </a:solidFill>
                <a:latin typeface="Calibri"/>
              </a:rPr>
              <a:t> </a:t>
            </a:r>
            <a:r>
              <a:rPr lang="en-US" sz="1700" dirty="0" err="1">
                <a:solidFill>
                  <a:prstClr val="black"/>
                </a:solidFill>
                <a:latin typeface="Calibri"/>
              </a:rPr>
              <a:t>mencari</a:t>
            </a:r>
            <a:r>
              <a:rPr lang="en-US" sz="1700" dirty="0">
                <a:solidFill>
                  <a:prstClr val="black"/>
                </a:solidFill>
                <a:latin typeface="Calibri"/>
              </a:rPr>
              <a:t> </a:t>
            </a:r>
            <a:r>
              <a:rPr lang="en-US" sz="1700" dirty="0" err="1">
                <a:solidFill>
                  <a:prstClr val="black"/>
                </a:solidFill>
                <a:latin typeface="Calibri"/>
              </a:rPr>
              <a:t>pandangan</a:t>
            </a:r>
            <a:r>
              <a:rPr lang="en-US" sz="1700" dirty="0">
                <a:solidFill>
                  <a:prstClr val="black"/>
                </a:solidFill>
                <a:latin typeface="Calibri"/>
              </a:rPr>
              <a:t> </a:t>
            </a:r>
            <a:r>
              <a:rPr lang="en-US" sz="1700" dirty="0" err="1">
                <a:solidFill>
                  <a:prstClr val="black"/>
                </a:solidFill>
                <a:latin typeface="Calibri"/>
              </a:rPr>
              <a:t>sebelum</a:t>
            </a:r>
            <a:r>
              <a:rPr lang="en-US" sz="1700" dirty="0">
                <a:solidFill>
                  <a:prstClr val="black"/>
                </a:solidFill>
                <a:latin typeface="Calibri"/>
              </a:rPr>
              <a:t> PENGAMBILAN SEBUAH KEPUTUSAN (3.5). </a:t>
            </a:r>
            <a:r>
              <a:rPr lang="en-US" sz="1700" dirty="0" err="1">
                <a:solidFill>
                  <a:prstClr val="black"/>
                </a:solidFill>
                <a:latin typeface="Calibri"/>
              </a:rPr>
              <a:t>Antara</a:t>
            </a:r>
            <a:r>
              <a:rPr lang="en-US" sz="1700" dirty="0">
                <a:solidFill>
                  <a:prstClr val="black"/>
                </a:solidFill>
                <a:latin typeface="Calibri"/>
              </a:rPr>
              <a:t> lain :</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Kebutuhan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harapan</a:t>
            </a:r>
            <a:r>
              <a:rPr lang="en-US" sz="1700" dirty="0">
                <a:solidFill>
                  <a:prstClr val="black"/>
                </a:solidFill>
                <a:latin typeface="Calibri"/>
              </a:rPr>
              <a:t> </a:t>
            </a:r>
            <a:r>
              <a:rPr lang="en-US" sz="1700" dirty="0" err="1">
                <a:solidFill>
                  <a:prstClr val="black"/>
                </a:solidFill>
                <a:latin typeface="Calibri"/>
              </a:rPr>
              <a:t>pihak</a:t>
            </a:r>
            <a:r>
              <a:rPr lang="en-US" sz="1700" dirty="0">
                <a:solidFill>
                  <a:prstClr val="black"/>
                </a:solidFill>
                <a:latin typeface="Calibri"/>
              </a:rPr>
              <a:t> yang </a:t>
            </a:r>
            <a:r>
              <a:rPr lang="en-US" sz="1700" dirty="0" err="1">
                <a:solidFill>
                  <a:prstClr val="black"/>
                </a:solidFill>
                <a:latin typeface="Calibri"/>
              </a:rPr>
              <a:t>berkepentingan</a:t>
            </a:r>
            <a:r>
              <a:rPr lang="en-US" sz="1700" dirty="0">
                <a:solidFill>
                  <a:prstClr val="black"/>
                </a:solidFill>
                <a:latin typeface="Calibri"/>
              </a:rPr>
              <a:t> (4.2)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Penetapan</a:t>
            </a:r>
            <a:r>
              <a:rPr lang="en-US" sz="1700" dirty="0">
                <a:solidFill>
                  <a:prstClr val="black"/>
                </a:solidFill>
                <a:latin typeface="Calibri"/>
              </a:rPr>
              <a:t> </a:t>
            </a:r>
            <a:r>
              <a:rPr lang="en-US" sz="1700" dirty="0" err="1">
                <a:solidFill>
                  <a:prstClr val="black"/>
                </a:solidFill>
                <a:latin typeface="Calibri"/>
              </a:rPr>
              <a:t>kebijakan</a:t>
            </a:r>
            <a:r>
              <a:rPr lang="en-US" sz="1700" dirty="0">
                <a:solidFill>
                  <a:prstClr val="black"/>
                </a:solidFill>
                <a:latin typeface="Calibri"/>
              </a:rPr>
              <a:t> K3 (5.2)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Penetapan</a:t>
            </a:r>
            <a:r>
              <a:rPr lang="en-US" sz="1700" dirty="0">
                <a:solidFill>
                  <a:prstClr val="black"/>
                </a:solidFill>
                <a:latin typeface="Calibri"/>
              </a:rPr>
              <a:t> </a:t>
            </a:r>
            <a:r>
              <a:rPr lang="en-US" sz="1700" dirty="0" err="1">
                <a:solidFill>
                  <a:prstClr val="black"/>
                </a:solidFill>
                <a:latin typeface="Calibri"/>
              </a:rPr>
              <a:t>peran</a:t>
            </a:r>
            <a:r>
              <a:rPr lang="en-US" sz="1700" dirty="0">
                <a:solidFill>
                  <a:prstClr val="black"/>
                </a:solidFill>
                <a:latin typeface="Calibri"/>
              </a:rPr>
              <a:t>, </a:t>
            </a:r>
            <a:r>
              <a:rPr lang="en-US" sz="1700" dirty="0" err="1">
                <a:solidFill>
                  <a:prstClr val="black"/>
                </a:solidFill>
                <a:latin typeface="Calibri"/>
              </a:rPr>
              <a:t>tanggungjawab</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kewenangan</a:t>
            </a:r>
            <a:r>
              <a:rPr lang="en-US" sz="1700" dirty="0">
                <a:solidFill>
                  <a:prstClr val="black"/>
                </a:solidFill>
                <a:latin typeface="Calibri"/>
              </a:rPr>
              <a:t> (5.3)</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Pemenuhan</a:t>
            </a:r>
            <a:r>
              <a:rPr lang="en-US" sz="1700" dirty="0">
                <a:solidFill>
                  <a:prstClr val="black"/>
                </a:solidFill>
                <a:latin typeface="Calibri"/>
              </a:rPr>
              <a:t> </a:t>
            </a:r>
            <a:r>
              <a:rPr lang="en-US" sz="1700" dirty="0" err="1">
                <a:solidFill>
                  <a:prstClr val="black"/>
                </a:solidFill>
                <a:latin typeface="Calibri"/>
              </a:rPr>
              <a:t>persyaratan</a:t>
            </a:r>
            <a:r>
              <a:rPr lang="en-US" sz="1700" dirty="0">
                <a:solidFill>
                  <a:prstClr val="black"/>
                </a:solidFill>
                <a:latin typeface="Calibri"/>
              </a:rPr>
              <a:t> </a:t>
            </a:r>
            <a:r>
              <a:rPr lang="en-US" sz="1700" dirty="0" err="1">
                <a:solidFill>
                  <a:prstClr val="black"/>
                </a:solidFill>
                <a:latin typeface="Calibri"/>
              </a:rPr>
              <a:t>hukum</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persyaratan</a:t>
            </a:r>
            <a:r>
              <a:rPr lang="en-US" sz="1700" dirty="0">
                <a:solidFill>
                  <a:prstClr val="black"/>
                </a:solidFill>
                <a:latin typeface="Calibri"/>
              </a:rPr>
              <a:t> lain (6.1.3)</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Pengendalian</a:t>
            </a:r>
            <a:r>
              <a:rPr lang="en-US" sz="1700" dirty="0">
                <a:solidFill>
                  <a:prstClr val="black"/>
                </a:solidFill>
                <a:latin typeface="Calibri"/>
              </a:rPr>
              <a:t> </a:t>
            </a:r>
            <a:r>
              <a:rPr lang="en-US" sz="1700" dirty="0" err="1">
                <a:solidFill>
                  <a:prstClr val="black"/>
                </a:solidFill>
                <a:latin typeface="Calibri"/>
              </a:rPr>
              <a:t>terhadap</a:t>
            </a:r>
            <a:r>
              <a:rPr lang="en-US" sz="1700" dirty="0">
                <a:solidFill>
                  <a:prstClr val="black"/>
                </a:solidFill>
                <a:latin typeface="Calibri"/>
              </a:rPr>
              <a:t> </a:t>
            </a:r>
            <a:r>
              <a:rPr lang="en-US" sz="1700" dirty="0" err="1">
                <a:solidFill>
                  <a:prstClr val="black"/>
                </a:solidFill>
                <a:latin typeface="Calibri"/>
              </a:rPr>
              <a:t>pengadaan</a:t>
            </a:r>
            <a:r>
              <a:rPr lang="en-US" sz="1700" dirty="0">
                <a:solidFill>
                  <a:prstClr val="black"/>
                </a:solidFill>
                <a:latin typeface="Calibri"/>
              </a:rPr>
              <a:t>, </a:t>
            </a:r>
            <a:r>
              <a:rPr lang="en-US" sz="1700" dirty="0" err="1">
                <a:solidFill>
                  <a:prstClr val="black"/>
                </a:solidFill>
                <a:latin typeface="Calibri"/>
              </a:rPr>
              <a:t>oursourcing</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kontraktor</a:t>
            </a:r>
            <a:r>
              <a:rPr lang="en-US" sz="1700" dirty="0">
                <a:solidFill>
                  <a:prstClr val="black"/>
                </a:solidFill>
                <a:latin typeface="Calibri"/>
              </a:rPr>
              <a:t> (8.1.4)</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Pemantauan</a:t>
            </a:r>
            <a:r>
              <a:rPr lang="en-US" sz="1700" dirty="0">
                <a:solidFill>
                  <a:prstClr val="black"/>
                </a:solidFill>
                <a:latin typeface="Calibri"/>
              </a:rPr>
              <a:t>, </a:t>
            </a:r>
            <a:r>
              <a:rPr lang="en-US" sz="1700" dirty="0" err="1">
                <a:solidFill>
                  <a:prstClr val="black"/>
                </a:solidFill>
                <a:latin typeface="Calibri"/>
              </a:rPr>
              <a:t>pengukuran</a:t>
            </a:r>
            <a:r>
              <a:rPr lang="en-US" sz="1700" dirty="0">
                <a:solidFill>
                  <a:prstClr val="black"/>
                </a:solidFill>
                <a:latin typeface="Calibri"/>
              </a:rPr>
              <a:t>, </a:t>
            </a:r>
            <a:r>
              <a:rPr lang="en-US" sz="1700" dirty="0" err="1">
                <a:solidFill>
                  <a:prstClr val="black"/>
                </a:solidFill>
                <a:latin typeface="Calibri"/>
              </a:rPr>
              <a:t>analisis</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evaluasi</a:t>
            </a:r>
            <a:r>
              <a:rPr lang="en-US" sz="1700" dirty="0">
                <a:solidFill>
                  <a:prstClr val="black"/>
                </a:solidFill>
                <a:latin typeface="Calibri"/>
              </a:rPr>
              <a:t> </a:t>
            </a:r>
            <a:r>
              <a:rPr lang="en-US" sz="1700" dirty="0" err="1">
                <a:solidFill>
                  <a:prstClr val="black"/>
                </a:solidFill>
                <a:latin typeface="Calibri"/>
              </a:rPr>
              <a:t>kinerja</a:t>
            </a:r>
            <a:r>
              <a:rPr lang="en-US" sz="1700" dirty="0">
                <a:solidFill>
                  <a:prstClr val="black"/>
                </a:solidFill>
                <a:latin typeface="Calibri"/>
              </a:rPr>
              <a:t> K3 (9.1.1) </a:t>
            </a:r>
          </a:p>
          <a:p>
            <a:pPr marL="285750" indent="-285750" fontAlgn="auto">
              <a:spcBef>
                <a:spcPts val="0"/>
              </a:spcBef>
              <a:spcAft>
                <a:spcPts val="0"/>
              </a:spcAft>
              <a:buFont typeface="Arial" panose="020B0604020202020204" pitchFamily="34" charset="0"/>
              <a:buChar char="•"/>
            </a:pPr>
            <a:r>
              <a:rPr lang="en-US" sz="1700" dirty="0">
                <a:solidFill>
                  <a:prstClr val="black"/>
                </a:solidFill>
                <a:latin typeface="Calibri"/>
              </a:rPr>
              <a:t>Audit internal (9.2)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Perbaikan</a:t>
            </a:r>
            <a:r>
              <a:rPr lang="en-US" sz="1700" dirty="0">
                <a:solidFill>
                  <a:prstClr val="black"/>
                </a:solidFill>
                <a:latin typeface="Calibri"/>
              </a:rPr>
              <a:t> </a:t>
            </a:r>
            <a:r>
              <a:rPr lang="en-US" sz="1700" dirty="0" err="1">
                <a:solidFill>
                  <a:prstClr val="black"/>
                </a:solidFill>
                <a:latin typeface="Calibri"/>
              </a:rPr>
              <a:t>berkelanjutan</a:t>
            </a:r>
            <a:r>
              <a:rPr lang="en-US" sz="1700" dirty="0">
                <a:solidFill>
                  <a:prstClr val="black"/>
                </a:solidFill>
                <a:latin typeface="Calibri"/>
              </a:rPr>
              <a:t> (10.3)</a:t>
            </a:r>
          </a:p>
        </p:txBody>
      </p:sp>
      <p:sp>
        <p:nvSpPr>
          <p:cNvPr id="7" name="TextBox 6"/>
          <p:cNvSpPr txBox="1"/>
          <p:nvPr/>
        </p:nvSpPr>
        <p:spPr>
          <a:xfrm>
            <a:off x="4652683" y="2283603"/>
            <a:ext cx="4289611" cy="4278094"/>
          </a:xfrm>
          <a:prstGeom prst="rect">
            <a:avLst/>
          </a:prstGeom>
          <a:solidFill>
            <a:srgbClr val="92D050"/>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fontAlgn="auto">
              <a:spcBef>
                <a:spcPts val="0"/>
              </a:spcBef>
              <a:spcAft>
                <a:spcPts val="0"/>
              </a:spcAft>
            </a:pPr>
            <a:r>
              <a:rPr lang="en-US" sz="1700" dirty="0" err="1">
                <a:solidFill>
                  <a:prstClr val="black"/>
                </a:solidFill>
                <a:latin typeface="Calibri"/>
              </a:rPr>
              <a:t>Partisipasi</a:t>
            </a:r>
            <a:r>
              <a:rPr lang="en-US" sz="1700" dirty="0">
                <a:solidFill>
                  <a:prstClr val="black"/>
                </a:solidFill>
                <a:latin typeface="Calibri"/>
              </a:rPr>
              <a:t> </a:t>
            </a:r>
            <a:r>
              <a:rPr lang="en-US" sz="1700" dirty="0" err="1">
                <a:solidFill>
                  <a:prstClr val="black"/>
                </a:solidFill>
                <a:latin typeface="Calibri"/>
              </a:rPr>
              <a:t>adalah</a:t>
            </a:r>
            <a:r>
              <a:rPr lang="en-US" sz="1700" dirty="0">
                <a:solidFill>
                  <a:prstClr val="black"/>
                </a:solidFill>
                <a:latin typeface="Calibri"/>
              </a:rPr>
              <a:t> </a:t>
            </a:r>
            <a:r>
              <a:rPr lang="en-US" sz="1700" dirty="0" err="1">
                <a:solidFill>
                  <a:prstClr val="black"/>
                </a:solidFill>
                <a:latin typeface="Calibri"/>
              </a:rPr>
              <a:t>keterlibatan</a:t>
            </a:r>
            <a:r>
              <a:rPr lang="en-US" sz="1700" dirty="0">
                <a:solidFill>
                  <a:prstClr val="black"/>
                </a:solidFill>
                <a:latin typeface="Calibri"/>
              </a:rPr>
              <a:t> </a:t>
            </a:r>
            <a:r>
              <a:rPr lang="en-US" sz="1700" dirty="0" err="1">
                <a:solidFill>
                  <a:prstClr val="black"/>
                </a:solidFill>
                <a:latin typeface="Calibri"/>
              </a:rPr>
              <a:t>dalam</a:t>
            </a:r>
            <a:r>
              <a:rPr lang="en-US" sz="1700" dirty="0">
                <a:solidFill>
                  <a:prstClr val="black"/>
                </a:solidFill>
                <a:latin typeface="Calibri"/>
              </a:rPr>
              <a:t> PENGAMBILAN KEPUTUSAN (3.4). </a:t>
            </a:r>
            <a:r>
              <a:rPr lang="en-US" sz="1700" dirty="0" err="1">
                <a:solidFill>
                  <a:prstClr val="black"/>
                </a:solidFill>
                <a:latin typeface="Calibri"/>
              </a:rPr>
              <a:t>Antara</a:t>
            </a:r>
            <a:r>
              <a:rPr lang="en-US" sz="1700" dirty="0">
                <a:solidFill>
                  <a:prstClr val="black"/>
                </a:solidFill>
                <a:latin typeface="Calibri"/>
              </a:rPr>
              <a:t> lain :</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Mekanisme</a:t>
            </a:r>
            <a:r>
              <a:rPr lang="en-US" sz="1700" dirty="0">
                <a:solidFill>
                  <a:prstClr val="black"/>
                </a:solidFill>
                <a:latin typeface="Calibri"/>
              </a:rPr>
              <a:t> </a:t>
            </a:r>
            <a:r>
              <a:rPr lang="en-US" sz="1700" dirty="0" err="1">
                <a:solidFill>
                  <a:prstClr val="black"/>
                </a:solidFill>
                <a:latin typeface="Calibri"/>
              </a:rPr>
              <a:t>konsultasi</a:t>
            </a:r>
            <a:r>
              <a:rPr lang="en-US" sz="1700" dirty="0">
                <a:solidFill>
                  <a:prstClr val="black"/>
                </a:solidFill>
                <a:latin typeface="Calibri"/>
              </a:rPr>
              <a:t> &amp; </a:t>
            </a:r>
            <a:r>
              <a:rPr lang="en-US" sz="1700" dirty="0" err="1">
                <a:solidFill>
                  <a:prstClr val="black"/>
                </a:solidFill>
                <a:latin typeface="Calibri"/>
              </a:rPr>
              <a:t>partisipasi</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Identifikasi</a:t>
            </a:r>
            <a:r>
              <a:rPr lang="en-US" sz="1700" dirty="0">
                <a:solidFill>
                  <a:prstClr val="black"/>
                </a:solidFill>
                <a:latin typeface="Calibri"/>
              </a:rPr>
              <a:t> </a:t>
            </a:r>
            <a:r>
              <a:rPr lang="en-US" sz="1700" dirty="0" err="1">
                <a:solidFill>
                  <a:prstClr val="black"/>
                </a:solidFill>
                <a:latin typeface="Calibri"/>
              </a:rPr>
              <a:t>bahaya</a:t>
            </a:r>
            <a:r>
              <a:rPr lang="en-US" sz="1700" dirty="0">
                <a:solidFill>
                  <a:prstClr val="black"/>
                </a:solidFill>
                <a:latin typeface="Calibri"/>
              </a:rPr>
              <a:t>, </a:t>
            </a:r>
            <a:r>
              <a:rPr lang="en-US" sz="1700" dirty="0" err="1">
                <a:solidFill>
                  <a:prstClr val="black"/>
                </a:solidFill>
                <a:latin typeface="Calibri"/>
              </a:rPr>
              <a:t>menilai</a:t>
            </a:r>
            <a:r>
              <a:rPr lang="en-US" sz="1700" dirty="0">
                <a:solidFill>
                  <a:prstClr val="black"/>
                </a:solidFill>
                <a:latin typeface="Calibri"/>
              </a:rPr>
              <a:t> </a:t>
            </a:r>
            <a:r>
              <a:rPr lang="en-US" sz="1700" dirty="0" err="1">
                <a:solidFill>
                  <a:prstClr val="black"/>
                </a:solidFill>
                <a:latin typeface="Calibri"/>
              </a:rPr>
              <a:t>risiko</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peluang</a:t>
            </a:r>
            <a:r>
              <a:rPr lang="en-US" sz="1700" dirty="0">
                <a:solidFill>
                  <a:prstClr val="black"/>
                </a:solidFill>
                <a:latin typeface="Calibri"/>
              </a:rPr>
              <a:t> (6.1.2)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Menentukan</a:t>
            </a:r>
            <a:r>
              <a:rPr lang="en-US" sz="1700" dirty="0">
                <a:solidFill>
                  <a:prstClr val="black"/>
                </a:solidFill>
                <a:latin typeface="Calibri"/>
              </a:rPr>
              <a:t> </a:t>
            </a:r>
            <a:r>
              <a:rPr lang="en-US" sz="1700" dirty="0" err="1">
                <a:solidFill>
                  <a:prstClr val="black"/>
                </a:solidFill>
                <a:latin typeface="Calibri"/>
              </a:rPr>
              <a:t>tindakan</a:t>
            </a:r>
            <a:r>
              <a:rPr lang="en-US" sz="1700" dirty="0">
                <a:solidFill>
                  <a:prstClr val="black"/>
                </a:solidFill>
                <a:latin typeface="Calibri"/>
              </a:rPr>
              <a:t> </a:t>
            </a:r>
            <a:r>
              <a:rPr lang="en-US" sz="1700" dirty="0" err="1">
                <a:solidFill>
                  <a:prstClr val="black"/>
                </a:solidFill>
                <a:latin typeface="Calibri"/>
              </a:rPr>
              <a:t>untuk</a:t>
            </a:r>
            <a:r>
              <a:rPr lang="en-US" sz="1700" dirty="0">
                <a:solidFill>
                  <a:prstClr val="black"/>
                </a:solidFill>
                <a:latin typeface="Calibri"/>
              </a:rPr>
              <a:t> </a:t>
            </a:r>
            <a:r>
              <a:rPr lang="en-US" sz="1700" dirty="0" err="1">
                <a:solidFill>
                  <a:prstClr val="black"/>
                </a:solidFill>
                <a:latin typeface="Calibri"/>
              </a:rPr>
              <a:t>menghilangkan</a:t>
            </a:r>
            <a:r>
              <a:rPr lang="en-US" sz="1700" dirty="0">
                <a:solidFill>
                  <a:prstClr val="black"/>
                </a:solidFill>
                <a:latin typeface="Calibri"/>
              </a:rPr>
              <a:t> </a:t>
            </a:r>
            <a:r>
              <a:rPr lang="en-US" sz="1700" dirty="0" err="1">
                <a:solidFill>
                  <a:prstClr val="black"/>
                </a:solidFill>
                <a:latin typeface="Calibri"/>
              </a:rPr>
              <a:t>bahaya</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mengurangi</a:t>
            </a:r>
            <a:r>
              <a:rPr lang="en-US" sz="1700" dirty="0">
                <a:solidFill>
                  <a:prstClr val="black"/>
                </a:solidFill>
                <a:latin typeface="Calibri"/>
              </a:rPr>
              <a:t> </a:t>
            </a:r>
            <a:r>
              <a:rPr lang="en-US" sz="1700" dirty="0" err="1">
                <a:solidFill>
                  <a:prstClr val="black"/>
                </a:solidFill>
                <a:latin typeface="Calibri"/>
              </a:rPr>
              <a:t>risiko</a:t>
            </a:r>
            <a:r>
              <a:rPr lang="en-US" sz="1700" dirty="0">
                <a:solidFill>
                  <a:prstClr val="black"/>
                </a:solidFill>
                <a:latin typeface="Calibri"/>
              </a:rPr>
              <a:t> K3 (6.1.4)</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Kompetensi</a:t>
            </a:r>
            <a:r>
              <a:rPr lang="en-US" sz="1700" dirty="0">
                <a:solidFill>
                  <a:prstClr val="black"/>
                </a:solidFill>
                <a:latin typeface="Calibri"/>
              </a:rPr>
              <a:t> (7.2)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Komunikasi</a:t>
            </a:r>
            <a:r>
              <a:rPr lang="en-US" sz="1700" dirty="0">
                <a:solidFill>
                  <a:prstClr val="black"/>
                </a:solidFill>
                <a:latin typeface="Calibri"/>
              </a:rPr>
              <a:t> (7.4)</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Pengendalian</a:t>
            </a:r>
            <a:r>
              <a:rPr lang="en-US" sz="1700" dirty="0">
                <a:solidFill>
                  <a:prstClr val="black"/>
                </a:solidFill>
                <a:latin typeface="Calibri"/>
              </a:rPr>
              <a:t> </a:t>
            </a:r>
            <a:r>
              <a:rPr lang="en-US" sz="1700" dirty="0" err="1">
                <a:solidFill>
                  <a:prstClr val="black"/>
                </a:solidFill>
                <a:latin typeface="Calibri"/>
              </a:rPr>
              <a:t>bahaya</a:t>
            </a:r>
            <a:r>
              <a:rPr lang="en-US" sz="1700" dirty="0">
                <a:solidFill>
                  <a:prstClr val="black"/>
                </a:solidFill>
                <a:latin typeface="Calibri"/>
              </a:rPr>
              <a:t> (8.1, 8.1.3, 8.2)</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Investigasi</a:t>
            </a:r>
            <a:r>
              <a:rPr lang="en-US" sz="1700" dirty="0">
                <a:solidFill>
                  <a:prstClr val="black"/>
                </a:solidFill>
                <a:latin typeface="Calibri"/>
              </a:rPr>
              <a:t> </a:t>
            </a:r>
            <a:r>
              <a:rPr lang="en-US" sz="1700" dirty="0" err="1">
                <a:solidFill>
                  <a:prstClr val="black"/>
                </a:solidFill>
                <a:latin typeface="Calibri"/>
              </a:rPr>
              <a:t>insiden</a:t>
            </a:r>
            <a:r>
              <a:rPr lang="en-US" sz="1700" dirty="0">
                <a:solidFill>
                  <a:prstClr val="black"/>
                </a:solidFill>
                <a:latin typeface="Calibri"/>
              </a:rPr>
              <a:t> dan </a:t>
            </a:r>
            <a:r>
              <a:rPr lang="en-US" sz="1700" dirty="0" err="1">
                <a:solidFill>
                  <a:prstClr val="black"/>
                </a:solidFill>
                <a:latin typeface="Calibri"/>
              </a:rPr>
              <a:t>ketidaksesuaian</a:t>
            </a:r>
            <a:r>
              <a:rPr lang="en-US" sz="1700" dirty="0">
                <a:solidFill>
                  <a:prstClr val="black"/>
                </a:solidFill>
                <a:latin typeface="Calibri"/>
              </a:rPr>
              <a:t> dan </a:t>
            </a:r>
            <a:r>
              <a:rPr lang="en-US" sz="1700" dirty="0" err="1">
                <a:solidFill>
                  <a:prstClr val="black"/>
                </a:solidFill>
                <a:latin typeface="Calibri"/>
              </a:rPr>
              <a:t>tindakan</a:t>
            </a:r>
            <a:r>
              <a:rPr lang="en-US" sz="1700" dirty="0">
                <a:solidFill>
                  <a:prstClr val="black"/>
                </a:solidFill>
                <a:latin typeface="Calibri"/>
              </a:rPr>
              <a:t> </a:t>
            </a:r>
            <a:r>
              <a:rPr lang="en-US" sz="1700" dirty="0" err="1">
                <a:solidFill>
                  <a:prstClr val="black"/>
                </a:solidFill>
                <a:latin typeface="Calibri"/>
              </a:rPr>
              <a:t>korektif</a:t>
            </a:r>
            <a:r>
              <a:rPr lang="en-US" sz="1700" dirty="0">
                <a:solidFill>
                  <a:prstClr val="black"/>
                </a:solidFill>
                <a:latin typeface="Calibri"/>
              </a:rPr>
              <a:t> (10.2)</a:t>
            </a:r>
          </a:p>
          <a:p>
            <a:pPr marL="285750" indent="-285750" fontAlgn="auto">
              <a:spcBef>
                <a:spcPts val="0"/>
              </a:spcBef>
              <a:spcAft>
                <a:spcPts val="0"/>
              </a:spcAft>
              <a:buFont typeface="Arial" panose="020B0604020202020204" pitchFamily="34" charset="0"/>
              <a:buChar char="•"/>
            </a:pP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endParaRPr lang="en-US" sz="1700" dirty="0">
              <a:solidFill>
                <a:prstClr val="black"/>
              </a:solidFill>
              <a:latin typeface="Calibri"/>
            </a:endParaRPr>
          </a:p>
        </p:txBody>
      </p:sp>
      <p:sp>
        <p:nvSpPr>
          <p:cNvPr id="8" name="TextBox 7"/>
          <p:cNvSpPr txBox="1"/>
          <p:nvPr/>
        </p:nvSpPr>
        <p:spPr>
          <a:xfrm>
            <a:off x="376518" y="754058"/>
            <a:ext cx="8565776" cy="1400383"/>
          </a:xfrm>
          <a:prstGeom prst="rect">
            <a:avLst/>
          </a:prstGeom>
          <a:solidFill>
            <a:schemeClr val="accent5">
              <a:lumMod val="60000"/>
              <a:lumOff val="40000"/>
            </a:schemeClr>
          </a:solidFill>
          <a:ln>
            <a:solidFill>
              <a:srgbClr val="0070C0"/>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fontAlgn="auto">
              <a:spcBef>
                <a:spcPts val="0"/>
              </a:spcBef>
              <a:spcAft>
                <a:spcPts val="0"/>
              </a:spcAft>
            </a:pP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harus</a:t>
            </a:r>
            <a:r>
              <a:rPr lang="en-US" sz="1700" dirty="0">
                <a:solidFill>
                  <a:prstClr val="black"/>
                </a:solidFill>
                <a:latin typeface="Calibri"/>
              </a:rPr>
              <a:t> </a:t>
            </a:r>
            <a:r>
              <a:rPr lang="en-US" sz="1700" dirty="0" err="1">
                <a:solidFill>
                  <a:prstClr val="black"/>
                </a:solidFill>
                <a:latin typeface="Calibri"/>
              </a:rPr>
              <a:t>menetapkan</a:t>
            </a:r>
            <a:r>
              <a:rPr lang="en-US" sz="1700" dirty="0">
                <a:solidFill>
                  <a:prstClr val="black"/>
                </a:solidFill>
                <a:latin typeface="Calibri"/>
              </a:rPr>
              <a:t>, </a:t>
            </a:r>
            <a:r>
              <a:rPr lang="en-US" sz="1700" dirty="0" err="1">
                <a:solidFill>
                  <a:prstClr val="black"/>
                </a:solidFill>
                <a:latin typeface="Calibri"/>
              </a:rPr>
              <a:t>menerapkan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memelihara</a:t>
            </a:r>
            <a:r>
              <a:rPr lang="en-US" sz="1700" dirty="0">
                <a:solidFill>
                  <a:prstClr val="black"/>
                </a:solidFill>
                <a:latin typeface="Calibri"/>
              </a:rPr>
              <a:t> proses KONSULTASI DAN PARTISIPASI PEKERJA (5.4). </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Menerapkan</a:t>
            </a:r>
            <a:r>
              <a:rPr lang="en-US" sz="1700" dirty="0">
                <a:solidFill>
                  <a:prstClr val="black"/>
                </a:solidFill>
                <a:latin typeface="Calibri"/>
              </a:rPr>
              <a:t> </a:t>
            </a:r>
            <a:r>
              <a:rPr lang="en-US" sz="1700" dirty="0" err="1">
                <a:solidFill>
                  <a:prstClr val="black"/>
                </a:solidFill>
                <a:latin typeface="Calibri"/>
              </a:rPr>
              <a:t>mekanisme</a:t>
            </a:r>
            <a:r>
              <a:rPr lang="en-US" sz="1700" dirty="0">
                <a:solidFill>
                  <a:prstClr val="black"/>
                </a:solidFill>
                <a:latin typeface="Calibri"/>
              </a:rPr>
              <a:t>, </a:t>
            </a:r>
            <a:r>
              <a:rPr lang="en-US" sz="1700" dirty="0" err="1">
                <a:solidFill>
                  <a:prstClr val="black"/>
                </a:solidFill>
                <a:latin typeface="Calibri"/>
              </a:rPr>
              <a:t>waktu</a:t>
            </a:r>
            <a:r>
              <a:rPr lang="en-US" sz="1700" dirty="0">
                <a:solidFill>
                  <a:prstClr val="black"/>
                </a:solidFill>
                <a:latin typeface="Calibri"/>
              </a:rPr>
              <a:t>, </a:t>
            </a:r>
            <a:r>
              <a:rPr lang="en-US" sz="1700" dirty="0" err="1">
                <a:solidFill>
                  <a:prstClr val="black"/>
                </a:solidFill>
                <a:latin typeface="Calibri"/>
              </a:rPr>
              <a:t>pelatihan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sumberdaya</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Menyediakan</a:t>
            </a:r>
            <a:r>
              <a:rPr lang="en-US" sz="1700" dirty="0">
                <a:solidFill>
                  <a:prstClr val="black"/>
                </a:solidFill>
                <a:latin typeface="Calibri"/>
              </a:rPr>
              <a:t> </a:t>
            </a:r>
            <a:r>
              <a:rPr lang="en-US" sz="1700" dirty="0" err="1">
                <a:solidFill>
                  <a:prstClr val="black"/>
                </a:solidFill>
                <a:latin typeface="Calibri"/>
              </a:rPr>
              <a:t>akses</a:t>
            </a:r>
            <a:r>
              <a:rPr lang="en-US" sz="1700" dirty="0">
                <a:solidFill>
                  <a:prstClr val="black"/>
                </a:solidFill>
                <a:latin typeface="Calibri"/>
              </a:rPr>
              <a:t> yang </a:t>
            </a:r>
            <a:r>
              <a:rPr lang="en-US" sz="1700" dirty="0" err="1">
                <a:solidFill>
                  <a:prstClr val="black"/>
                </a:solidFill>
                <a:latin typeface="Calibri"/>
              </a:rPr>
              <a:t>tepat</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Menghilangkan</a:t>
            </a:r>
            <a:r>
              <a:rPr lang="en-US" sz="1700" dirty="0">
                <a:solidFill>
                  <a:prstClr val="black"/>
                </a:solidFill>
                <a:latin typeface="Calibri"/>
              </a:rPr>
              <a:t> </a:t>
            </a:r>
            <a:r>
              <a:rPr lang="en-US" sz="1700" dirty="0" err="1">
                <a:solidFill>
                  <a:prstClr val="black"/>
                </a:solidFill>
                <a:latin typeface="Calibri"/>
              </a:rPr>
              <a:t>hambatan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kendala</a:t>
            </a:r>
            <a:r>
              <a:rPr lang="en-US" sz="1700" dirty="0">
                <a:solidFill>
                  <a:prstClr val="black"/>
                </a:solidFill>
                <a:latin typeface="Calibri"/>
              </a:rPr>
              <a:t> </a:t>
            </a:r>
            <a:r>
              <a:rPr lang="en-US" sz="1700" dirty="0" err="1">
                <a:solidFill>
                  <a:prstClr val="black"/>
                </a:solidFill>
                <a:latin typeface="Calibri"/>
              </a:rPr>
              <a:t>dalam</a:t>
            </a:r>
            <a:r>
              <a:rPr lang="en-US" sz="1700" dirty="0">
                <a:solidFill>
                  <a:prstClr val="black"/>
                </a:solidFill>
                <a:latin typeface="Calibri"/>
              </a:rPr>
              <a:t> </a:t>
            </a:r>
            <a:r>
              <a:rPr lang="en-US" sz="1700" dirty="0" err="1">
                <a:solidFill>
                  <a:prstClr val="black"/>
                </a:solidFill>
                <a:latin typeface="Calibri"/>
              </a:rPr>
              <a:t>berpartisipasi</a:t>
            </a:r>
            <a:endParaRPr lang="en-US" sz="1700" dirty="0">
              <a:solidFill>
                <a:prstClr val="black"/>
              </a:solidFill>
              <a:latin typeface="Calibri"/>
            </a:endParaRPr>
          </a:p>
        </p:txBody>
      </p:sp>
      <p:sp>
        <p:nvSpPr>
          <p:cNvPr id="3" name="Slide Number Placeholder 2">
            <a:extLst>
              <a:ext uri="{FF2B5EF4-FFF2-40B4-BE49-F238E27FC236}">
                <a16:creationId xmlns:a16="http://schemas.microsoft.com/office/drawing/2014/main" id="{5E7A1788-B6B2-40A8-B730-9732D9302CF7}"/>
              </a:ext>
            </a:extLst>
          </p:cNvPr>
          <p:cNvSpPr>
            <a:spLocks noGrp="1"/>
          </p:cNvSpPr>
          <p:nvPr>
            <p:ph type="sldNum" sz="quarter" idx="12"/>
          </p:nvPr>
        </p:nvSpPr>
        <p:spPr/>
        <p:txBody>
          <a:bodyPr/>
          <a:lstStyle/>
          <a:p>
            <a:pPr>
              <a:defRPr/>
            </a:pPr>
            <a:fld id="{76B483EA-79FC-4CFB-9D49-A6CB5216843E}" type="slidenum">
              <a:rPr lang="en-US" smtClean="0"/>
              <a:pPr>
                <a:defRPr/>
              </a:pPr>
              <a:t>27</a:t>
            </a:fld>
            <a:endParaRPr lang="en-US"/>
          </a:p>
        </p:txBody>
      </p:sp>
      <p:sp>
        <p:nvSpPr>
          <p:cNvPr id="9" name="Rectangle 8"/>
          <p:cNvSpPr/>
          <p:nvPr/>
        </p:nvSpPr>
        <p:spPr>
          <a:xfrm>
            <a:off x="281341" y="123978"/>
            <a:ext cx="3692101" cy="523220"/>
          </a:xfrm>
          <a:prstGeom prst="rect">
            <a:avLst/>
          </a:prstGeom>
        </p:spPr>
        <p:txBody>
          <a:bodyPr wrap="none">
            <a:spAutoFit/>
          </a:bodyPr>
          <a:lstStyle/>
          <a:p>
            <a:pPr algn="ctr"/>
            <a:r>
              <a:rPr lang="en-US" sz="2800" dirty="0" err="1">
                <a:solidFill>
                  <a:srgbClr val="C00000"/>
                </a:solidFill>
                <a:latin typeface="Impact" panose="020B0806030902050204" pitchFamily="34" charset="0"/>
              </a:rPr>
              <a:t>Konsultasi</a:t>
            </a:r>
            <a:r>
              <a:rPr lang="en-US" sz="2800" dirty="0">
                <a:solidFill>
                  <a:srgbClr val="C00000"/>
                </a:solidFill>
                <a:latin typeface="Impact" panose="020B0806030902050204" pitchFamily="34" charset="0"/>
              </a:rPr>
              <a:t> &amp; </a:t>
            </a:r>
            <a:r>
              <a:rPr lang="en-US" sz="2800" dirty="0" err="1">
                <a:solidFill>
                  <a:srgbClr val="C00000"/>
                </a:solidFill>
                <a:latin typeface="Impact" panose="020B0806030902050204" pitchFamily="34" charset="0"/>
              </a:rPr>
              <a:t>Partisipasi</a:t>
            </a:r>
            <a:endParaRPr lang="en-US" sz="2800" dirty="0">
              <a:solidFill>
                <a:srgbClr val="C00000"/>
              </a:solidFill>
              <a:latin typeface="Impact" panose="020B0806030902050204" pitchFamily="34" charset="0"/>
            </a:endParaRPr>
          </a:p>
        </p:txBody>
      </p:sp>
      <p:sp>
        <p:nvSpPr>
          <p:cNvPr id="2" name="Footer Placeholder 1">
            <a:extLst>
              <a:ext uri="{FF2B5EF4-FFF2-40B4-BE49-F238E27FC236}">
                <a16:creationId xmlns:a16="http://schemas.microsoft.com/office/drawing/2014/main" id="{56E9600E-31E8-4282-895C-91E3DCC3811C}"/>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906955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FFAC94-CF16-42E8-85B9-E8F9683B3213}"/>
              </a:ext>
            </a:extLst>
          </p:cNvPr>
          <p:cNvPicPr>
            <a:picLocks noChangeAspect="1"/>
          </p:cNvPicPr>
          <p:nvPr/>
        </p:nvPicPr>
        <p:blipFill rotWithShape="1">
          <a:blip r:embed="rId2"/>
          <a:srcRect l="8584"/>
          <a:stretch/>
        </p:blipFill>
        <p:spPr>
          <a:xfrm>
            <a:off x="11149" y="1161736"/>
            <a:ext cx="9144001" cy="5628241"/>
          </a:xfrm>
          <a:prstGeom prst="rect">
            <a:avLst/>
          </a:prstGeom>
        </p:spPr>
      </p:pic>
      <p:sp>
        <p:nvSpPr>
          <p:cNvPr id="5" name="Rectangle 4"/>
          <p:cNvSpPr/>
          <p:nvPr/>
        </p:nvSpPr>
        <p:spPr>
          <a:xfrm>
            <a:off x="2141035" y="164743"/>
            <a:ext cx="5633782" cy="823894"/>
          </a:xfrm>
          <a:prstGeom prst="rect">
            <a:avLst/>
          </a:prstGeom>
          <a:noFill/>
        </p:spPr>
        <p:txBody>
          <a:bodyPr wrap="square" lIns="84406" tIns="42203" rIns="84406" bIns="42203">
            <a:spAutoFit/>
            <a:scene3d>
              <a:camera prst="orthographicFront"/>
              <a:lightRig rig="soft" dir="t">
                <a:rot lat="0" lon="0" rev="15600000"/>
              </a:lightRig>
            </a:scene3d>
            <a:sp3d extrusionH="57150" prstMaterial="softEdge">
              <a:bevelT w="25400" h="38100"/>
            </a:sp3d>
          </a:bodyPr>
          <a:lstStyle/>
          <a:p>
            <a:r>
              <a:rPr lang="en-US" sz="4800" dirty="0">
                <a:ln/>
                <a:solidFill>
                  <a:srgbClr val="002060"/>
                </a:solidFill>
                <a:cs typeface="Impact"/>
              </a:rPr>
              <a:t>6. PERENCANAAN</a:t>
            </a:r>
          </a:p>
        </p:txBody>
      </p:sp>
      <p:sp>
        <p:nvSpPr>
          <p:cNvPr id="7" name="TextBox 6"/>
          <p:cNvSpPr txBox="1"/>
          <p:nvPr/>
        </p:nvSpPr>
        <p:spPr>
          <a:xfrm>
            <a:off x="2955073" y="1312868"/>
            <a:ext cx="5731727" cy="4524315"/>
          </a:xfrm>
          <a:prstGeom prst="rect">
            <a:avLst/>
          </a:prstGeom>
          <a:noFill/>
        </p:spPr>
        <p:txBody>
          <a:bodyPr wrap="square" rtlCol="0">
            <a:spAutoFit/>
          </a:bodyPr>
          <a:lstStyle/>
          <a:p>
            <a:pPr marL="263776" indent="-263776">
              <a:buFont typeface="+mj-lt"/>
              <a:buAutoNum type="arabicPeriod"/>
            </a:pPr>
            <a:r>
              <a:rPr lang="en-US" sz="1600" b="1" dirty="0" err="1"/>
              <a:t>Perencanaan</a:t>
            </a:r>
            <a:r>
              <a:rPr lang="en-US" sz="1600" b="1" dirty="0"/>
              <a:t> </a:t>
            </a:r>
            <a:r>
              <a:rPr lang="en-US" sz="1600" b="1" dirty="0" err="1"/>
              <a:t>untuk</a:t>
            </a:r>
            <a:r>
              <a:rPr lang="en-US" sz="1600" b="1" dirty="0"/>
              <a:t> </a:t>
            </a:r>
            <a:r>
              <a:rPr lang="en-US" sz="1600" b="1" dirty="0" err="1"/>
              <a:t>menangani</a:t>
            </a:r>
            <a:r>
              <a:rPr lang="en-US" sz="1600" b="1" dirty="0"/>
              <a:t> RISIKO &amp;PELUANG</a:t>
            </a:r>
          </a:p>
          <a:p>
            <a:pPr marL="260845" lvl="1"/>
            <a:r>
              <a:rPr lang="en-US" sz="1600" dirty="0"/>
              <a:t>Goal : </a:t>
            </a:r>
            <a:r>
              <a:rPr lang="en-US" sz="1600" dirty="0" err="1"/>
              <a:t>membuat</a:t>
            </a:r>
            <a:r>
              <a:rPr lang="en-US" sz="1600" dirty="0"/>
              <a:t> </a:t>
            </a:r>
            <a:r>
              <a:rPr lang="en-US" sz="1600" dirty="0" err="1"/>
              <a:t>sistem</a:t>
            </a:r>
            <a:r>
              <a:rPr lang="en-US" sz="1600" dirty="0"/>
              <a:t> </a:t>
            </a:r>
            <a:r>
              <a:rPr lang="en-US" sz="1600" dirty="0" err="1"/>
              <a:t>manajemen</a:t>
            </a:r>
            <a:r>
              <a:rPr lang="en-US" sz="1600" dirty="0"/>
              <a:t> K3L </a:t>
            </a:r>
            <a:r>
              <a:rPr lang="en-US" sz="1600" dirty="0" err="1"/>
              <a:t>berbasis</a:t>
            </a:r>
            <a:r>
              <a:rPr lang="en-US" sz="1600" dirty="0"/>
              <a:t> PENCEGAHAN </a:t>
            </a:r>
            <a:r>
              <a:rPr lang="en-US" sz="1600" dirty="0" err="1"/>
              <a:t>dan</a:t>
            </a:r>
            <a:r>
              <a:rPr lang="en-US" sz="1600" dirty="0"/>
              <a:t> </a:t>
            </a:r>
            <a:r>
              <a:rPr lang="en-US" sz="1600" dirty="0" err="1"/>
              <a:t>meningkatkan</a:t>
            </a:r>
            <a:r>
              <a:rPr lang="en-US" sz="1600" dirty="0"/>
              <a:t> KINERJA K3L</a:t>
            </a:r>
          </a:p>
          <a:p>
            <a:pPr marL="260845" lvl="1"/>
            <a:endParaRPr lang="en-US" sz="1600" dirty="0"/>
          </a:p>
          <a:p>
            <a:pPr marL="316531" indent="-316531">
              <a:buFont typeface="+mj-lt"/>
              <a:buAutoNum type="arabicPeriod"/>
            </a:pPr>
            <a:r>
              <a:rPr lang="en-US" sz="1600" b="1" dirty="0" err="1"/>
              <a:t>Perencanaan</a:t>
            </a:r>
            <a:r>
              <a:rPr lang="en-US" sz="1600" b="1" dirty="0"/>
              <a:t> </a:t>
            </a:r>
            <a:r>
              <a:rPr lang="en-US" sz="1600" b="1" dirty="0" err="1"/>
              <a:t>untuk</a:t>
            </a:r>
            <a:r>
              <a:rPr lang="en-US" sz="1600" b="1" dirty="0"/>
              <a:t> </a:t>
            </a:r>
            <a:r>
              <a:rPr lang="en-US" sz="1600" b="1" dirty="0" err="1"/>
              <a:t>menjadi</a:t>
            </a:r>
            <a:r>
              <a:rPr lang="en-US" sz="1600" b="1" dirty="0"/>
              <a:t> </a:t>
            </a:r>
            <a:r>
              <a:rPr lang="en-US" sz="1600" b="1" dirty="0" err="1"/>
              <a:t>lebih</a:t>
            </a:r>
            <a:r>
              <a:rPr lang="en-US" sz="1600" b="1" dirty="0"/>
              <a:t> </a:t>
            </a:r>
            <a:r>
              <a:rPr lang="en-US" sz="1600" b="1" dirty="0" err="1"/>
              <a:t>baik</a:t>
            </a:r>
            <a:endParaRPr lang="en-US" sz="1600" b="1" dirty="0"/>
          </a:p>
          <a:p>
            <a:pPr marL="527552" indent="-263776">
              <a:buFont typeface="Wingdings" charset="2"/>
              <a:buChar char="§"/>
            </a:pPr>
            <a:r>
              <a:rPr lang="en-US" sz="1600" dirty="0" err="1"/>
              <a:t>Mengidentifikasi</a:t>
            </a:r>
            <a:r>
              <a:rPr lang="en-US" sz="1600" dirty="0"/>
              <a:t> RISIKO &amp; PELUANG</a:t>
            </a:r>
          </a:p>
          <a:p>
            <a:pPr marL="527552" indent="-263776">
              <a:buFont typeface="Wingdings" charset="2"/>
              <a:buChar char="§"/>
            </a:pPr>
            <a:r>
              <a:rPr lang="en-US" sz="1600" dirty="0" err="1"/>
              <a:t>Mengidentifikasi</a:t>
            </a:r>
            <a:r>
              <a:rPr lang="en-US" sz="1600" dirty="0"/>
              <a:t> BAHAYA &amp; ASPEK LINGKUNGAN</a:t>
            </a:r>
          </a:p>
          <a:p>
            <a:pPr marL="527552" indent="-263776">
              <a:buFont typeface="Wingdings" charset="2"/>
              <a:buChar char="§"/>
            </a:pPr>
            <a:r>
              <a:rPr lang="en-US" sz="1600" dirty="0" err="1"/>
              <a:t>Menilai</a:t>
            </a:r>
            <a:r>
              <a:rPr lang="en-US" sz="1600" dirty="0"/>
              <a:t> DAMPAK, RISIKO &amp; PELUANG</a:t>
            </a:r>
          </a:p>
          <a:p>
            <a:pPr marL="527552" indent="-263776">
              <a:buFont typeface="Wingdings" charset="2"/>
              <a:buChar char="§"/>
            </a:pPr>
            <a:r>
              <a:rPr lang="en-US" sz="1600" dirty="0" err="1"/>
              <a:t>Menetapkan</a:t>
            </a:r>
            <a:r>
              <a:rPr lang="en-US" sz="1600" dirty="0"/>
              <a:t> PERSYARATAN HUKUM &amp; PERSYARATAN LAIN</a:t>
            </a:r>
          </a:p>
          <a:p>
            <a:pPr marL="527552" indent="-263776">
              <a:buFont typeface="Wingdings" charset="2"/>
              <a:buChar char="§"/>
            </a:pPr>
            <a:r>
              <a:rPr lang="en-US" sz="1600" dirty="0" err="1"/>
              <a:t>Membuat</a:t>
            </a:r>
            <a:r>
              <a:rPr lang="en-US" sz="1600" dirty="0"/>
              <a:t> PROGRAM PENGENDALIAN BAHAYA &amp; DAMPAK</a:t>
            </a:r>
          </a:p>
          <a:p>
            <a:pPr marL="527552" indent="-263776">
              <a:buFont typeface="Wingdings" charset="2"/>
              <a:buChar char="§"/>
            </a:pPr>
            <a:r>
              <a:rPr lang="en-US" sz="1600" dirty="0" err="1"/>
              <a:t>Menetapkan</a:t>
            </a:r>
            <a:r>
              <a:rPr lang="en-US" sz="1600" dirty="0"/>
              <a:t> SASARAN K3L </a:t>
            </a:r>
            <a:r>
              <a:rPr lang="en-US" sz="1600" dirty="0" err="1"/>
              <a:t>pada</a:t>
            </a:r>
            <a:r>
              <a:rPr lang="en-US" sz="1600" dirty="0"/>
              <a:t> </a:t>
            </a:r>
            <a:r>
              <a:rPr lang="en-US" sz="1600" dirty="0" err="1"/>
              <a:t>fungsi</a:t>
            </a:r>
            <a:r>
              <a:rPr lang="en-US" sz="1600" dirty="0"/>
              <a:t> </a:t>
            </a:r>
            <a:r>
              <a:rPr lang="en-US" sz="1600" dirty="0" err="1"/>
              <a:t>dan</a:t>
            </a:r>
            <a:r>
              <a:rPr lang="en-US" sz="1600" dirty="0"/>
              <a:t> </a:t>
            </a:r>
            <a:r>
              <a:rPr lang="en-US" sz="1600" dirty="0" err="1"/>
              <a:t>tingkatan</a:t>
            </a:r>
            <a:r>
              <a:rPr lang="en-US" sz="1600" dirty="0"/>
              <a:t> </a:t>
            </a:r>
            <a:r>
              <a:rPr lang="en-US" sz="1600" dirty="0" err="1"/>
              <a:t>terkait</a:t>
            </a:r>
            <a:r>
              <a:rPr lang="en-US" sz="1600" dirty="0"/>
              <a:t> (</a:t>
            </a:r>
            <a:r>
              <a:rPr lang="en-US" sz="1600" dirty="0" err="1"/>
              <a:t>Fokus</a:t>
            </a:r>
            <a:r>
              <a:rPr lang="en-US" sz="1600" dirty="0"/>
              <a:t> </a:t>
            </a:r>
            <a:r>
              <a:rPr lang="en-US" sz="1600" dirty="0" err="1"/>
              <a:t>pada</a:t>
            </a:r>
            <a:r>
              <a:rPr lang="en-US" sz="1600" dirty="0"/>
              <a:t> IMPROVEMENT)</a:t>
            </a:r>
          </a:p>
          <a:p>
            <a:pPr marL="527552" indent="-263776">
              <a:buFont typeface="Wingdings" charset="2"/>
              <a:buChar char="§"/>
            </a:pPr>
            <a:r>
              <a:rPr lang="en-US" sz="1600" dirty="0" err="1"/>
              <a:t>Membuat</a:t>
            </a:r>
            <a:r>
              <a:rPr lang="en-US" sz="1600" dirty="0"/>
              <a:t> PROGRAM KERJA </a:t>
            </a:r>
            <a:r>
              <a:rPr lang="en-US" sz="1600" dirty="0" err="1"/>
              <a:t>untuk</a:t>
            </a:r>
            <a:r>
              <a:rPr lang="en-US" sz="1600" dirty="0"/>
              <a:t> </a:t>
            </a:r>
            <a:r>
              <a:rPr lang="en-US" sz="1600" dirty="0" err="1"/>
              <a:t>sasaran</a:t>
            </a:r>
            <a:r>
              <a:rPr lang="en-US" sz="1600" dirty="0"/>
              <a:t> K3L</a:t>
            </a:r>
          </a:p>
          <a:p>
            <a:pPr marL="263776"/>
            <a:endParaRPr lang="en-US" sz="1600" dirty="0"/>
          </a:p>
          <a:p>
            <a:pPr marL="263776" indent="-263776">
              <a:buFont typeface="+mj-lt"/>
              <a:buAutoNum type="arabicPeriod" startAt="3"/>
            </a:pPr>
            <a:r>
              <a:rPr lang="en-US" sz="1600" b="1" dirty="0" err="1"/>
              <a:t>Rencana</a:t>
            </a:r>
            <a:r>
              <a:rPr lang="en-US" sz="1600" b="1" dirty="0"/>
              <a:t> </a:t>
            </a:r>
            <a:r>
              <a:rPr lang="en-US" sz="1600" b="1" dirty="0" err="1"/>
              <a:t>tindakan</a:t>
            </a:r>
            <a:r>
              <a:rPr lang="en-US" sz="1600" b="1" dirty="0"/>
              <a:t> </a:t>
            </a:r>
            <a:r>
              <a:rPr lang="en-US" sz="1600" b="1" dirty="0" err="1"/>
              <a:t>untuk</a:t>
            </a:r>
            <a:r>
              <a:rPr lang="en-US" sz="1600" b="1" dirty="0"/>
              <a:t> </a:t>
            </a:r>
            <a:r>
              <a:rPr lang="en-US" sz="1600" b="1" dirty="0" err="1"/>
              <a:t>mengatasi</a:t>
            </a:r>
            <a:r>
              <a:rPr lang="en-US" sz="1600" b="1" dirty="0"/>
              <a:t> :</a:t>
            </a:r>
          </a:p>
          <a:p>
            <a:pPr marL="586169" lvl="1" indent="-316531">
              <a:buFont typeface="Wingdings" panose="05000000000000000000" pitchFamily="2" charset="2"/>
              <a:buChar char="§"/>
            </a:pPr>
            <a:r>
              <a:rPr lang="en-US" sz="1600" dirty="0" err="1"/>
              <a:t>Risiko</a:t>
            </a:r>
            <a:r>
              <a:rPr lang="en-US" sz="1600" dirty="0"/>
              <a:t> </a:t>
            </a:r>
            <a:r>
              <a:rPr lang="en-US" sz="1600" dirty="0" err="1"/>
              <a:t>dan</a:t>
            </a:r>
            <a:r>
              <a:rPr lang="en-US" sz="1600" dirty="0"/>
              <a:t> </a:t>
            </a:r>
            <a:r>
              <a:rPr lang="en-US" sz="1600" dirty="0" err="1"/>
              <a:t>Peluang</a:t>
            </a:r>
            <a:endParaRPr lang="en-US" sz="1600" dirty="0"/>
          </a:p>
          <a:p>
            <a:pPr marL="586169" lvl="1" indent="-316531">
              <a:buFont typeface="Wingdings" panose="05000000000000000000" pitchFamily="2" charset="2"/>
              <a:buChar char="§"/>
            </a:pPr>
            <a:r>
              <a:rPr lang="en-US" sz="1600" dirty="0" err="1"/>
              <a:t>Bahaya</a:t>
            </a:r>
            <a:r>
              <a:rPr lang="en-US" sz="1600" dirty="0"/>
              <a:t> &amp; </a:t>
            </a:r>
            <a:r>
              <a:rPr lang="en-US" sz="1600" dirty="0" err="1"/>
              <a:t>Aspek</a:t>
            </a:r>
            <a:r>
              <a:rPr lang="en-US" sz="1600" dirty="0"/>
              <a:t> </a:t>
            </a:r>
            <a:r>
              <a:rPr lang="en-US" sz="1600" dirty="0" err="1"/>
              <a:t>Penting</a:t>
            </a:r>
            <a:r>
              <a:rPr lang="en-US" sz="1600" dirty="0"/>
              <a:t> </a:t>
            </a:r>
            <a:r>
              <a:rPr lang="en-US" sz="1600" dirty="0" err="1"/>
              <a:t>Lingkungan</a:t>
            </a:r>
            <a:endParaRPr lang="en-US" sz="1600" dirty="0"/>
          </a:p>
          <a:p>
            <a:pPr marL="586169" lvl="1" indent="-316531">
              <a:buFont typeface="Wingdings" panose="05000000000000000000" pitchFamily="2" charset="2"/>
              <a:buChar char="§"/>
            </a:pPr>
            <a:r>
              <a:rPr lang="en-US" sz="1600" dirty="0" err="1"/>
              <a:t>Pemenuhan</a:t>
            </a:r>
            <a:r>
              <a:rPr lang="en-US" sz="1600" dirty="0"/>
              <a:t> </a:t>
            </a:r>
            <a:r>
              <a:rPr lang="en-US" sz="1600" dirty="0" err="1"/>
              <a:t>Persyaratan</a:t>
            </a:r>
            <a:r>
              <a:rPr lang="en-US" sz="1600" dirty="0"/>
              <a:t> </a:t>
            </a:r>
            <a:r>
              <a:rPr lang="en-US" sz="1600" dirty="0" err="1"/>
              <a:t>Hukum</a:t>
            </a:r>
            <a:r>
              <a:rPr lang="en-US" sz="1600" dirty="0"/>
              <a:t> </a:t>
            </a:r>
            <a:r>
              <a:rPr lang="en-US" sz="1600" dirty="0" err="1"/>
              <a:t>dan</a:t>
            </a:r>
            <a:r>
              <a:rPr lang="en-US" sz="1600" dirty="0"/>
              <a:t> </a:t>
            </a:r>
            <a:r>
              <a:rPr lang="en-US" sz="1600" dirty="0" err="1"/>
              <a:t>Persyaratan</a:t>
            </a:r>
            <a:r>
              <a:rPr lang="en-US" sz="1600" dirty="0"/>
              <a:t> Lain</a:t>
            </a:r>
          </a:p>
        </p:txBody>
      </p:sp>
      <p:sp>
        <p:nvSpPr>
          <p:cNvPr id="3" name="Rectangle 2">
            <a:extLst>
              <a:ext uri="{FF2B5EF4-FFF2-40B4-BE49-F238E27FC236}">
                <a16:creationId xmlns:a16="http://schemas.microsoft.com/office/drawing/2014/main" id="{D479197A-4B00-496B-874E-EBB97DBD412A}"/>
              </a:ext>
            </a:extLst>
          </p:cNvPr>
          <p:cNvSpPr/>
          <p:nvPr/>
        </p:nvSpPr>
        <p:spPr>
          <a:xfrm>
            <a:off x="0" y="1127893"/>
            <a:ext cx="9144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D4A3170-835E-4096-8222-428862213A30}"/>
              </a:ext>
            </a:extLst>
          </p:cNvPr>
          <p:cNvSpPr>
            <a:spLocks noGrp="1"/>
          </p:cNvSpPr>
          <p:nvPr>
            <p:ph type="sldNum" sz="quarter" idx="12"/>
          </p:nvPr>
        </p:nvSpPr>
        <p:spPr/>
        <p:txBody>
          <a:bodyPr/>
          <a:lstStyle/>
          <a:p>
            <a:pPr>
              <a:defRPr/>
            </a:pPr>
            <a:fld id="{2E3D3CF9-A8F0-446F-8AA4-23D2A19D86A0}" type="slidenum">
              <a:rPr lang="en-US" smtClean="0"/>
              <a:pPr>
                <a:defRPr/>
              </a:pPr>
              <a:t>28</a:t>
            </a:fld>
            <a:endParaRPr lang="en-US"/>
          </a:p>
        </p:txBody>
      </p:sp>
      <p:sp>
        <p:nvSpPr>
          <p:cNvPr id="8" name="Footer Placeholder 7">
            <a:extLst>
              <a:ext uri="{FF2B5EF4-FFF2-40B4-BE49-F238E27FC236}">
                <a16:creationId xmlns:a16="http://schemas.microsoft.com/office/drawing/2014/main" id="{A2A290C4-EB65-403E-BE03-CC2338978B97}"/>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951337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C34104-CD71-4571-B7B2-EC3FC06ED01B}"/>
              </a:ext>
            </a:extLst>
          </p:cNvPr>
          <p:cNvSpPr/>
          <p:nvPr/>
        </p:nvSpPr>
        <p:spPr>
          <a:xfrm>
            <a:off x="0" y="0"/>
            <a:ext cx="9144000" cy="192079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0926" y="481714"/>
            <a:ext cx="7596554" cy="973917"/>
          </a:xfrm>
        </p:spPr>
        <p:txBody>
          <a:bodyPr>
            <a:noAutofit/>
          </a:bodyPr>
          <a:lstStyle/>
          <a:p>
            <a:pPr algn="ctr"/>
            <a:r>
              <a:rPr lang="en-US" sz="3200" u="sng" dirty="0" err="1">
                <a:solidFill>
                  <a:schemeClr val="bg1"/>
                </a:solidFill>
              </a:rPr>
              <a:t>Konsep</a:t>
            </a:r>
            <a:r>
              <a:rPr lang="en-US" sz="3200" u="sng" dirty="0">
                <a:solidFill>
                  <a:schemeClr val="bg1"/>
                </a:solidFill>
              </a:rPr>
              <a:t> SISTEM PENCEGAHAN:  </a:t>
            </a:r>
            <a:br>
              <a:rPr lang="en-US" sz="3200" u="sng" dirty="0">
                <a:solidFill>
                  <a:schemeClr val="bg1"/>
                </a:solidFill>
              </a:rPr>
            </a:br>
            <a:r>
              <a:rPr lang="en-US" sz="3200" u="sng" dirty="0" err="1">
                <a:solidFill>
                  <a:schemeClr val="bg1"/>
                </a:solidFill>
              </a:rPr>
              <a:t>dari</a:t>
            </a:r>
            <a:r>
              <a:rPr lang="en-US" sz="3200" u="sng" dirty="0">
                <a:solidFill>
                  <a:schemeClr val="bg1"/>
                </a:solidFill>
              </a:rPr>
              <a:t> </a:t>
            </a:r>
            <a:r>
              <a:rPr lang="en-US" sz="3200" u="sng" dirty="0" err="1">
                <a:solidFill>
                  <a:schemeClr val="bg1"/>
                </a:solidFill>
              </a:rPr>
              <a:t>tindakan</a:t>
            </a:r>
            <a:r>
              <a:rPr lang="en-US" sz="3200" u="sng" dirty="0">
                <a:solidFill>
                  <a:schemeClr val="bg1"/>
                </a:solidFill>
              </a:rPr>
              <a:t> </a:t>
            </a:r>
            <a:r>
              <a:rPr lang="en-US" sz="3200" u="sng" dirty="0" err="1">
                <a:solidFill>
                  <a:schemeClr val="bg1"/>
                </a:solidFill>
              </a:rPr>
              <a:t>setelah</a:t>
            </a:r>
            <a:r>
              <a:rPr lang="en-US" sz="3200" u="sng" dirty="0">
                <a:solidFill>
                  <a:schemeClr val="bg1"/>
                </a:solidFill>
              </a:rPr>
              <a:t> </a:t>
            </a:r>
            <a:r>
              <a:rPr lang="en-US" sz="3200" u="sng" dirty="0" err="1">
                <a:solidFill>
                  <a:schemeClr val="bg1"/>
                </a:solidFill>
              </a:rPr>
              <a:t>kejadian</a:t>
            </a:r>
            <a:r>
              <a:rPr lang="en-US" sz="3200" u="sng" dirty="0">
                <a:solidFill>
                  <a:schemeClr val="bg1"/>
                </a:solidFill>
              </a:rPr>
              <a:t>, </a:t>
            </a:r>
            <a:r>
              <a:rPr lang="en-US" sz="3200" u="sng" dirty="0" err="1">
                <a:solidFill>
                  <a:schemeClr val="bg1"/>
                </a:solidFill>
              </a:rPr>
              <a:t>menjadi</a:t>
            </a:r>
            <a:r>
              <a:rPr lang="en-US" sz="3200" u="sng" dirty="0">
                <a:solidFill>
                  <a:schemeClr val="bg1"/>
                </a:solidFill>
              </a:rPr>
              <a:t> </a:t>
            </a:r>
            <a:r>
              <a:rPr lang="en-US" sz="3200" b="1" u="sng" dirty="0" err="1">
                <a:solidFill>
                  <a:schemeClr val="bg1"/>
                </a:solidFill>
              </a:rPr>
              <a:t>tindakan</a:t>
            </a:r>
            <a:r>
              <a:rPr lang="en-US" sz="3200" b="1" u="sng" dirty="0">
                <a:solidFill>
                  <a:schemeClr val="bg1"/>
                </a:solidFill>
              </a:rPr>
              <a:t> </a:t>
            </a:r>
            <a:r>
              <a:rPr lang="en-US" sz="3200" b="1" u="sng" dirty="0" err="1">
                <a:solidFill>
                  <a:schemeClr val="bg1"/>
                </a:solidFill>
              </a:rPr>
              <a:t>sebelum</a:t>
            </a:r>
            <a:r>
              <a:rPr lang="en-US" sz="3200" b="1" u="sng" dirty="0">
                <a:solidFill>
                  <a:schemeClr val="bg1"/>
                </a:solidFill>
              </a:rPr>
              <a:t> </a:t>
            </a:r>
            <a:r>
              <a:rPr lang="en-US" sz="3200" b="1" u="sng" dirty="0" err="1">
                <a:solidFill>
                  <a:schemeClr val="bg1"/>
                </a:solidFill>
              </a:rPr>
              <a:t>kejadian</a:t>
            </a:r>
            <a:r>
              <a:rPr lang="en-US" sz="3200" b="1" u="sng" dirty="0">
                <a:solidFill>
                  <a:schemeClr val="bg1"/>
                </a:solidFill>
              </a:rPr>
              <a:t> </a:t>
            </a:r>
          </a:p>
        </p:txBody>
      </p:sp>
      <p:grpSp>
        <p:nvGrpSpPr>
          <p:cNvPr id="3" name="Group 24"/>
          <p:cNvGrpSpPr>
            <a:grpSpLocks/>
          </p:cNvGrpSpPr>
          <p:nvPr/>
        </p:nvGrpSpPr>
        <p:grpSpPr bwMode="auto">
          <a:xfrm>
            <a:off x="1548804" y="4245291"/>
            <a:ext cx="5182051" cy="60870"/>
            <a:chOff x="1371600" y="4341079"/>
            <a:chExt cx="6172200" cy="131428"/>
          </a:xfrm>
        </p:grpSpPr>
        <p:cxnSp>
          <p:nvCxnSpPr>
            <p:cNvPr id="5" name="Straight Connector 4"/>
            <p:cNvCxnSpPr/>
            <p:nvPr/>
          </p:nvCxnSpPr>
          <p:spPr>
            <a:xfrm>
              <a:off x="1371600" y="4343999"/>
              <a:ext cx="6172200" cy="0"/>
            </a:xfrm>
            <a:prstGeom prst="line">
              <a:avLst/>
            </a:prstGeom>
            <a:ln w="73025">
              <a:solidFill>
                <a:srgbClr val="7030A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75501" y="4343999"/>
              <a:ext cx="16111" cy="0"/>
            </a:xfrm>
            <a:prstGeom prst="line">
              <a:avLst/>
            </a:prstGeom>
            <a:ln w="73025">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4850814" y="4343192"/>
              <a:ext cx="0" cy="1611"/>
            </a:xfrm>
            <a:prstGeom prst="line">
              <a:avLst/>
            </a:prstGeom>
            <a:ln w="73025">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6090911" y="4406794"/>
              <a:ext cx="131428" cy="0"/>
            </a:xfrm>
            <a:prstGeom prst="line">
              <a:avLst/>
            </a:prstGeom>
            <a:ln w="7302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9" name="TextBox 43"/>
          <p:cNvSpPr txBox="1">
            <a:spLocks noChangeArrowheads="1"/>
          </p:cNvSpPr>
          <p:nvPr/>
        </p:nvSpPr>
        <p:spPr bwMode="auto">
          <a:xfrm>
            <a:off x="3926541" y="4621337"/>
            <a:ext cx="1317812" cy="564514"/>
          </a:xfrm>
          <a:prstGeom prst="rect">
            <a:avLst/>
          </a:prstGeom>
          <a:noFill/>
          <a:ln w="9525">
            <a:noFill/>
            <a:miter lim="800000"/>
            <a:headEnd/>
            <a:tailEnd/>
          </a:ln>
        </p:spPr>
        <p:txBody>
          <a:bodyPr wrap="square">
            <a:spAutoFit/>
          </a:bodyPr>
          <a:lstStyle/>
          <a:p>
            <a:r>
              <a:rPr lang="en-US" sz="1534" dirty="0" err="1">
                <a:latin typeface="Berlin Sans FB" pitchFamily="34" charset="0"/>
              </a:rPr>
              <a:t>Kecelakaan</a:t>
            </a:r>
            <a:r>
              <a:rPr lang="en-US" sz="1534" dirty="0">
                <a:latin typeface="Berlin Sans FB" pitchFamily="34" charset="0"/>
              </a:rPr>
              <a:t> / </a:t>
            </a:r>
            <a:r>
              <a:rPr lang="en-US" sz="1534" dirty="0" err="1">
                <a:latin typeface="Berlin Sans FB" pitchFamily="34" charset="0"/>
              </a:rPr>
              <a:t>Pencemaran</a:t>
            </a:r>
            <a:endParaRPr lang="en-US" sz="1534" dirty="0">
              <a:latin typeface="Berlin Sans FB" pitchFamily="34" charset="0"/>
            </a:endParaRPr>
          </a:p>
        </p:txBody>
      </p:sp>
      <p:sp>
        <p:nvSpPr>
          <p:cNvPr id="10" name="TextBox 43"/>
          <p:cNvSpPr txBox="1">
            <a:spLocks noChangeArrowheads="1"/>
          </p:cNvSpPr>
          <p:nvPr/>
        </p:nvSpPr>
        <p:spPr bwMode="auto">
          <a:xfrm>
            <a:off x="6783603" y="4123557"/>
            <a:ext cx="1034788" cy="328423"/>
          </a:xfrm>
          <a:prstGeom prst="rect">
            <a:avLst/>
          </a:prstGeom>
          <a:noFill/>
          <a:ln w="9525">
            <a:noFill/>
            <a:miter lim="800000"/>
            <a:headEnd/>
            <a:tailEnd/>
          </a:ln>
        </p:spPr>
        <p:txBody>
          <a:bodyPr>
            <a:spAutoFit/>
          </a:bodyPr>
          <a:lstStyle/>
          <a:p>
            <a:r>
              <a:rPr lang="id-ID" sz="1534" dirty="0">
                <a:latin typeface="Berlin Sans FB" pitchFamily="34" charset="0"/>
              </a:rPr>
              <a:t>Waktu</a:t>
            </a:r>
            <a:endParaRPr lang="en-US" sz="1534" dirty="0">
              <a:latin typeface="Berlin Sans FB" pitchFamily="34" charset="0"/>
            </a:endParaRPr>
          </a:p>
        </p:txBody>
      </p:sp>
      <p:sp>
        <p:nvSpPr>
          <p:cNvPr id="11" name="TextBox 43"/>
          <p:cNvSpPr txBox="1">
            <a:spLocks noChangeArrowheads="1"/>
          </p:cNvSpPr>
          <p:nvPr/>
        </p:nvSpPr>
        <p:spPr bwMode="auto">
          <a:xfrm>
            <a:off x="4592294" y="3543065"/>
            <a:ext cx="2008705" cy="564514"/>
          </a:xfrm>
          <a:prstGeom prst="rect">
            <a:avLst/>
          </a:prstGeom>
          <a:noFill/>
          <a:ln w="9525">
            <a:noFill/>
            <a:miter lim="800000"/>
            <a:headEnd/>
            <a:tailEnd/>
          </a:ln>
        </p:spPr>
        <p:txBody>
          <a:bodyPr>
            <a:spAutoFit/>
          </a:bodyPr>
          <a:lstStyle/>
          <a:p>
            <a:pPr algn="ctr"/>
            <a:r>
              <a:rPr lang="id-ID" sz="1534" dirty="0">
                <a:latin typeface="Berlin Sans FB" pitchFamily="34" charset="0"/>
              </a:rPr>
              <a:t>Tindakan Perbaikan</a:t>
            </a:r>
          </a:p>
          <a:p>
            <a:pPr algn="ctr"/>
            <a:r>
              <a:rPr lang="id-ID" sz="1534" dirty="0">
                <a:latin typeface="Berlin Sans FB" pitchFamily="34" charset="0"/>
              </a:rPr>
              <a:t>(Corrective Action)</a:t>
            </a:r>
            <a:endParaRPr lang="en-US" sz="1534" dirty="0">
              <a:latin typeface="Berlin Sans FB" pitchFamily="34" charset="0"/>
            </a:endParaRPr>
          </a:p>
        </p:txBody>
      </p:sp>
      <p:sp>
        <p:nvSpPr>
          <p:cNvPr id="12" name="TextBox 43"/>
          <p:cNvSpPr txBox="1">
            <a:spLocks noChangeArrowheads="1"/>
          </p:cNvSpPr>
          <p:nvPr/>
        </p:nvSpPr>
        <p:spPr bwMode="auto">
          <a:xfrm>
            <a:off x="2461851" y="3509435"/>
            <a:ext cx="2191314" cy="564514"/>
          </a:xfrm>
          <a:prstGeom prst="rect">
            <a:avLst/>
          </a:prstGeom>
          <a:noFill/>
          <a:ln w="9525">
            <a:noFill/>
            <a:miter lim="800000"/>
            <a:headEnd/>
            <a:tailEnd/>
          </a:ln>
        </p:spPr>
        <p:txBody>
          <a:bodyPr>
            <a:spAutoFit/>
          </a:bodyPr>
          <a:lstStyle/>
          <a:p>
            <a:pPr algn="ctr"/>
            <a:r>
              <a:rPr lang="id-ID" sz="1534" dirty="0">
                <a:latin typeface="Berlin Sans FB" pitchFamily="34" charset="0"/>
              </a:rPr>
              <a:t>Tindakan Pencegahan</a:t>
            </a:r>
          </a:p>
          <a:p>
            <a:pPr algn="ctr"/>
            <a:r>
              <a:rPr lang="id-ID" sz="1534" dirty="0">
                <a:latin typeface="Berlin Sans FB" pitchFamily="34" charset="0"/>
              </a:rPr>
              <a:t>(Preventive Action)</a:t>
            </a:r>
            <a:endParaRPr lang="en-US" sz="1534" dirty="0">
              <a:latin typeface="Berlin Sans FB" pitchFamily="34" charset="0"/>
            </a:endParaRPr>
          </a:p>
        </p:txBody>
      </p:sp>
      <p:sp>
        <p:nvSpPr>
          <p:cNvPr id="13" name="Text Box 20"/>
          <p:cNvSpPr txBox="1">
            <a:spLocks noChangeArrowheads="1"/>
          </p:cNvSpPr>
          <p:nvPr/>
        </p:nvSpPr>
        <p:spPr bwMode="auto">
          <a:xfrm>
            <a:off x="6454912" y="2971083"/>
            <a:ext cx="2142618" cy="1136208"/>
          </a:xfrm>
          <a:prstGeom prst="rect">
            <a:avLst/>
          </a:prstGeom>
          <a:noFill/>
          <a:ln w="9525">
            <a:noFill/>
            <a:miter lim="800000"/>
            <a:headEnd/>
            <a:tailEnd/>
          </a:ln>
        </p:spPr>
        <p:txBody>
          <a:bodyPr wrap="square">
            <a:spAutoFit/>
          </a:bodyPr>
          <a:lstStyle/>
          <a:p>
            <a:pPr>
              <a:lnSpc>
                <a:spcPct val="105000"/>
              </a:lnSpc>
            </a:pPr>
            <a:r>
              <a:rPr lang="en-US" sz="1292" i="1" dirty="0" err="1">
                <a:solidFill>
                  <a:srgbClr val="000000"/>
                </a:solidFill>
                <a:latin typeface="Tahoma" pitchFamily="34" charset="0"/>
              </a:rPr>
              <a:t>Melakukan</a:t>
            </a:r>
            <a:r>
              <a:rPr lang="en-US" sz="1292" i="1" dirty="0">
                <a:solidFill>
                  <a:srgbClr val="000000"/>
                </a:solidFill>
                <a:latin typeface="Tahoma" pitchFamily="34" charset="0"/>
              </a:rPr>
              <a:t> </a:t>
            </a:r>
            <a:r>
              <a:rPr lang="en-US" sz="1292" i="1" dirty="0" err="1">
                <a:solidFill>
                  <a:srgbClr val="000000"/>
                </a:solidFill>
                <a:latin typeface="Tahoma" pitchFamily="34" charset="0"/>
              </a:rPr>
              <a:t>tindakan</a:t>
            </a:r>
            <a:r>
              <a:rPr lang="en-US" sz="1292" i="1" dirty="0">
                <a:solidFill>
                  <a:srgbClr val="000000"/>
                </a:solidFill>
                <a:latin typeface="Tahoma" pitchFamily="34" charset="0"/>
              </a:rPr>
              <a:t> </a:t>
            </a:r>
            <a:r>
              <a:rPr lang="en-US" sz="1292" i="1" dirty="0" err="1">
                <a:solidFill>
                  <a:srgbClr val="000000"/>
                </a:solidFill>
                <a:latin typeface="Tahoma" pitchFamily="34" charset="0"/>
              </a:rPr>
              <a:t>untuk</a:t>
            </a:r>
            <a:r>
              <a:rPr lang="en-US" sz="1292" i="1" dirty="0">
                <a:solidFill>
                  <a:srgbClr val="000000"/>
                </a:solidFill>
                <a:latin typeface="Tahoma" pitchFamily="34" charset="0"/>
              </a:rPr>
              <a:t> </a:t>
            </a:r>
            <a:r>
              <a:rPr lang="en-US" sz="1292" i="1" dirty="0" err="1">
                <a:solidFill>
                  <a:srgbClr val="000000"/>
                </a:solidFill>
                <a:latin typeface="Tahoma" pitchFamily="34" charset="0"/>
              </a:rPr>
              <a:t>menghilangkan</a:t>
            </a:r>
            <a:r>
              <a:rPr lang="en-US" sz="1292" i="1" dirty="0">
                <a:solidFill>
                  <a:srgbClr val="000000"/>
                </a:solidFill>
                <a:latin typeface="Tahoma" pitchFamily="34" charset="0"/>
              </a:rPr>
              <a:t> </a:t>
            </a:r>
            <a:r>
              <a:rPr lang="en-US" sz="1292" i="1" dirty="0" err="1">
                <a:solidFill>
                  <a:srgbClr val="000000"/>
                </a:solidFill>
                <a:latin typeface="Tahoma" pitchFamily="34" charset="0"/>
              </a:rPr>
              <a:t>penyebab</a:t>
            </a:r>
            <a:r>
              <a:rPr lang="en-US" sz="1292" i="1" dirty="0">
                <a:solidFill>
                  <a:srgbClr val="000000"/>
                </a:solidFill>
                <a:latin typeface="Tahoma" pitchFamily="34" charset="0"/>
              </a:rPr>
              <a:t> </a:t>
            </a:r>
            <a:r>
              <a:rPr lang="en-US" sz="1292" i="1" dirty="0" err="1">
                <a:solidFill>
                  <a:srgbClr val="000000"/>
                </a:solidFill>
                <a:latin typeface="Tahoma" pitchFamily="34" charset="0"/>
              </a:rPr>
              <a:t>kecelakaan</a:t>
            </a:r>
            <a:r>
              <a:rPr lang="en-US" sz="1292" i="1" dirty="0">
                <a:solidFill>
                  <a:srgbClr val="000000"/>
                </a:solidFill>
                <a:latin typeface="Tahoma" pitchFamily="34" charset="0"/>
              </a:rPr>
              <a:t> /</a:t>
            </a:r>
            <a:r>
              <a:rPr lang="en-US" sz="1292" i="1" dirty="0" err="1">
                <a:solidFill>
                  <a:srgbClr val="000000"/>
                </a:solidFill>
                <a:latin typeface="Tahoma" pitchFamily="34" charset="0"/>
              </a:rPr>
              <a:t>pencemaran</a:t>
            </a:r>
            <a:r>
              <a:rPr lang="en-US" sz="1292" i="1" dirty="0">
                <a:solidFill>
                  <a:srgbClr val="000000"/>
                </a:solidFill>
                <a:latin typeface="Tahoma" pitchFamily="34" charset="0"/>
              </a:rPr>
              <a:t> </a:t>
            </a:r>
            <a:r>
              <a:rPr lang="en-US" sz="1292" i="1" dirty="0" err="1">
                <a:solidFill>
                  <a:srgbClr val="000000"/>
                </a:solidFill>
                <a:latin typeface="Tahoma" pitchFamily="34" charset="0"/>
              </a:rPr>
              <a:t>sehingga</a:t>
            </a:r>
            <a:r>
              <a:rPr lang="en-US" sz="1292" i="1" dirty="0">
                <a:solidFill>
                  <a:srgbClr val="000000"/>
                </a:solidFill>
                <a:latin typeface="Tahoma" pitchFamily="34" charset="0"/>
              </a:rPr>
              <a:t> </a:t>
            </a:r>
            <a:r>
              <a:rPr lang="en-US" sz="1292" i="1" dirty="0" err="1">
                <a:solidFill>
                  <a:srgbClr val="000000"/>
                </a:solidFill>
                <a:latin typeface="Tahoma" pitchFamily="34" charset="0"/>
              </a:rPr>
              <a:t>kasus</a:t>
            </a:r>
            <a:r>
              <a:rPr lang="en-US" sz="1292" i="1" dirty="0">
                <a:solidFill>
                  <a:srgbClr val="000000"/>
                </a:solidFill>
                <a:latin typeface="Tahoma" pitchFamily="34" charset="0"/>
              </a:rPr>
              <a:t> yang </a:t>
            </a:r>
            <a:r>
              <a:rPr lang="en-US" sz="1292" i="1" dirty="0" err="1">
                <a:solidFill>
                  <a:srgbClr val="000000"/>
                </a:solidFill>
                <a:latin typeface="Tahoma" pitchFamily="34" charset="0"/>
              </a:rPr>
              <a:t>sama</a:t>
            </a:r>
            <a:r>
              <a:rPr lang="en-US" sz="1292" i="1" dirty="0">
                <a:solidFill>
                  <a:srgbClr val="000000"/>
                </a:solidFill>
                <a:latin typeface="Tahoma" pitchFamily="34" charset="0"/>
              </a:rPr>
              <a:t> </a:t>
            </a:r>
            <a:r>
              <a:rPr lang="en-US" sz="1292" i="1" dirty="0" err="1">
                <a:solidFill>
                  <a:srgbClr val="000000"/>
                </a:solidFill>
                <a:latin typeface="Tahoma" pitchFamily="34" charset="0"/>
              </a:rPr>
              <a:t>tidak</a:t>
            </a:r>
            <a:r>
              <a:rPr lang="en-US" sz="1292" i="1" dirty="0">
                <a:solidFill>
                  <a:srgbClr val="000000"/>
                </a:solidFill>
                <a:latin typeface="Tahoma" pitchFamily="34" charset="0"/>
              </a:rPr>
              <a:t> </a:t>
            </a:r>
            <a:r>
              <a:rPr lang="en-US" sz="1292" i="1" dirty="0" err="1">
                <a:solidFill>
                  <a:srgbClr val="000000"/>
                </a:solidFill>
                <a:latin typeface="Tahoma" pitchFamily="34" charset="0"/>
              </a:rPr>
              <a:t>terulang</a:t>
            </a:r>
            <a:endParaRPr lang="en-US" sz="1292" i="1" dirty="0">
              <a:solidFill>
                <a:srgbClr val="000000"/>
              </a:solidFill>
              <a:latin typeface="Tahoma" pitchFamily="34" charset="0"/>
            </a:endParaRPr>
          </a:p>
        </p:txBody>
      </p:sp>
      <p:sp>
        <p:nvSpPr>
          <p:cNvPr id="14" name="Text Box 20"/>
          <p:cNvSpPr txBox="1">
            <a:spLocks noChangeArrowheads="1"/>
          </p:cNvSpPr>
          <p:nvPr/>
        </p:nvSpPr>
        <p:spPr bwMode="auto">
          <a:xfrm>
            <a:off x="351693" y="3295721"/>
            <a:ext cx="2142622" cy="927433"/>
          </a:xfrm>
          <a:prstGeom prst="rect">
            <a:avLst/>
          </a:prstGeom>
          <a:noFill/>
          <a:ln w="9525">
            <a:noFill/>
            <a:miter lim="800000"/>
            <a:headEnd/>
            <a:tailEnd/>
          </a:ln>
        </p:spPr>
        <p:txBody>
          <a:bodyPr wrap="square">
            <a:spAutoFit/>
          </a:bodyPr>
          <a:lstStyle/>
          <a:p>
            <a:pPr>
              <a:lnSpc>
                <a:spcPct val="105000"/>
              </a:lnSpc>
            </a:pPr>
            <a:r>
              <a:rPr lang="id-ID" sz="1292" i="1" dirty="0">
                <a:solidFill>
                  <a:srgbClr val="000000"/>
                </a:solidFill>
                <a:latin typeface="Tahoma" pitchFamily="34" charset="0"/>
              </a:rPr>
              <a:t>M</a:t>
            </a:r>
            <a:r>
              <a:rPr lang="en-US" sz="1292" i="1" dirty="0" err="1">
                <a:solidFill>
                  <a:srgbClr val="000000"/>
                </a:solidFill>
                <a:latin typeface="Tahoma" pitchFamily="34" charset="0"/>
              </a:rPr>
              <a:t>enghilangkan</a:t>
            </a:r>
            <a:r>
              <a:rPr lang="en-US" sz="1292" i="1" dirty="0">
                <a:solidFill>
                  <a:srgbClr val="000000"/>
                </a:solidFill>
                <a:latin typeface="Tahoma" pitchFamily="34" charset="0"/>
              </a:rPr>
              <a:t> </a:t>
            </a:r>
            <a:r>
              <a:rPr lang="en-US" sz="1292" i="1" dirty="0" err="1">
                <a:solidFill>
                  <a:srgbClr val="000000"/>
                </a:solidFill>
                <a:latin typeface="Tahoma" pitchFamily="34" charset="0"/>
              </a:rPr>
              <a:t>potensi</a:t>
            </a:r>
            <a:r>
              <a:rPr lang="en-US" sz="1292" i="1" dirty="0">
                <a:solidFill>
                  <a:srgbClr val="000000"/>
                </a:solidFill>
                <a:latin typeface="Tahoma" pitchFamily="34" charset="0"/>
              </a:rPr>
              <a:t> </a:t>
            </a:r>
            <a:r>
              <a:rPr lang="en-US" sz="1292" i="1" dirty="0" err="1">
                <a:solidFill>
                  <a:srgbClr val="000000"/>
                </a:solidFill>
                <a:latin typeface="Tahoma" pitchFamily="34" charset="0"/>
              </a:rPr>
              <a:t>bahaya</a:t>
            </a:r>
            <a:r>
              <a:rPr lang="en-US" sz="1292" i="1" dirty="0">
                <a:solidFill>
                  <a:srgbClr val="000000"/>
                </a:solidFill>
                <a:latin typeface="Tahoma" pitchFamily="34" charset="0"/>
              </a:rPr>
              <a:t> /</a:t>
            </a:r>
            <a:r>
              <a:rPr lang="en-US" sz="1292" i="1" dirty="0" err="1">
                <a:solidFill>
                  <a:srgbClr val="000000"/>
                </a:solidFill>
                <a:latin typeface="Tahoma" pitchFamily="34" charset="0"/>
              </a:rPr>
              <a:t>aspek</a:t>
            </a:r>
            <a:r>
              <a:rPr lang="en-US" sz="1292" i="1" dirty="0">
                <a:solidFill>
                  <a:srgbClr val="000000"/>
                </a:solidFill>
                <a:latin typeface="Tahoma" pitchFamily="34" charset="0"/>
              </a:rPr>
              <a:t> </a:t>
            </a:r>
            <a:r>
              <a:rPr lang="en-US" sz="1292" i="1" dirty="0" err="1">
                <a:solidFill>
                  <a:srgbClr val="000000"/>
                </a:solidFill>
                <a:latin typeface="Tahoma" pitchFamily="34" charset="0"/>
              </a:rPr>
              <a:t>sehingga</a:t>
            </a:r>
            <a:r>
              <a:rPr lang="id-ID" sz="1292" i="1" dirty="0">
                <a:solidFill>
                  <a:srgbClr val="000000"/>
                </a:solidFill>
                <a:latin typeface="Tahoma" pitchFamily="34" charset="0"/>
              </a:rPr>
              <a:t> </a:t>
            </a:r>
            <a:r>
              <a:rPr lang="en-US" sz="1292" i="1" dirty="0" err="1">
                <a:solidFill>
                  <a:srgbClr val="000000"/>
                </a:solidFill>
                <a:latin typeface="Tahoma" pitchFamily="34" charset="0"/>
              </a:rPr>
              <a:t>kecelakaan</a:t>
            </a:r>
            <a:r>
              <a:rPr lang="en-US" sz="1292" i="1" dirty="0">
                <a:solidFill>
                  <a:srgbClr val="000000"/>
                </a:solidFill>
                <a:latin typeface="Tahoma" pitchFamily="34" charset="0"/>
              </a:rPr>
              <a:t>/</a:t>
            </a:r>
            <a:r>
              <a:rPr lang="en-US" sz="1292" i="1" dirty="0" err="1">
                <a:solidFill>
                  <a:srgbClr val="000000"/>
                </a:solidFill>
                <a:latin typeface="Tahoma" pitchFamily="34" charset="0"/>
              </a:rPr>
              <a:t>pencemaran</a:t>
            </a:r>
            <a:r>
              <a:rPr lang="en-US" sz="1292" i="1" dirty="0">
                <a:solidFill>
                  <a:srgbClr val="000000"/>
                </a:solidFill>
                <a:latin typeface="Tahoma" pitchFamily="34" charset="0"/>
              </a:rPr>
              <a:t> </a:t>
            </a:r>
            <a:r>
              <a:rPr lang="en-US" sz="1292" i="1" dirty="0" err="1">
                <a:solidFill>
                  <a:srgbClr val="000000"/>
                </a:solidFill>
                <a:latin typeface="Tahoma" pitchFamily="34" charset="0"/>
              </a:rPr>
              <a:t>tidak</a:t>
            </a:r>
            <a:r>
              <a:rPr lang="en-US" sz="1292" i="1" dirty="0">
                <a:solidFill>
                  <a:srgbClr val="000000"/>
                </a:solidFill>
                <a:latin typeface="Tahoma" pitchFamily="34" charset="0"/>
              </a:rPr>
              <a:t> </a:t>
            </a:r>
            <a:r>
              <a:rPr lang="en-US" sz="1292" i="1" dirty="0" err="1">
                <a:solidFill>
                  <a:srgbClr val="000000"/>
                </a:solidFill>
                <a:latin typeface="Tahoma" pitchFamily="34" charset="0"/>
              </a:rPr>
              <a:t>terjadi</a:t>
            </a:r>
            <a:endParaRPr lang="en-US" sz="1292" i="1" dirty="0">
              <a:solidFill>
                <a:srgbClr val="000000"/>
              </a:solidFill>
              <a:latin typeface="Tahoma" pitchFamily="34" charset="0"/>
            </a:endParaRPr>
          </a:p>
        </p:txBody>
      </p:sp>
      <p:sp>
        <p:nvSpPr>
          <p:cNvPr id="15" name="Text Box 20"/>
          <p:cNvSpPr txBox="1">
            <a:spLocks noChangeArrowheads="1"/>
          </p:cNvSpPr>
          <p:nvPr/>
        </p:nvSpPr>
        <p:spPr bwMode="auto">
          <a:xfrm>
            <a:off x="3643685" y="5869167"/>
            <a:ext cx="1704355" cy="509883"/>
          </a:xfrm>
          <a:prstGeom prst="rect">
            <a:avLst/>
          </a:prstGeom>
          <a:noFill/>
          <a:ln w="9525">
            <a:noFill/>
            <a:miter lim="800000"/>
            <a:headEnd/>
            <a:tailEnd/>
          </a:ln>
        </p:spPr>
        <p:txBody>
          <a:bodyPr>
            <a:spAutoFit/>
          </a:bodyPr>
          <a:lstStyle/>
          <a:p>
            <a:pPr marL="148800" indent="-148800" algn="ctr">
              <a:lnSpc>
                <a:spcPct val="105000"/>
              </a:lnSpc>
            </a:pPr>
            <a:r>
              <a:rPr lang="id-ID" sz="1292" dirty="0">
                <a:solidFill>
                  <a:srgbClr val="000000"/>
                </a:solidFill>
                <a:latin typeface="Tahoma" pitchFamily="34" charset="0"/>
              </a:rPr>
              <a:t>Problem Solving</a:t>
            </a:r>
            <a:endParaRPr lang="en-US" sz="1292" dirty="0">
              <a:solidFill>
                <a:srgbClr val="000000"/>
              </a:solidFill>
              <a:latin typeface="Tahoma" pitchFamily="34" charset="0"/>
            </a:endParaRPr>
          </a:p>
          <a:p>
            <a:pPr marL="148800" indent="-148800" algn="ctr">
              <a:lnSpc>
                <a:spcPct val="105000"/>
              </a:lnSpc>
            </a:pPr>
            <a:r>
              <a:rPr lang="en-US" sz="1292" dirty="0">
                <a:solidFill>
                  <a:srgbClr val="000000"/>
                </a:solidFill>
                <a:latin typeface="Tahoma" pitchFamily="34" charset="0"/>
              </a:rPr>
              <a:t>(Investigation)</a:t>
            </a:r>
          </a:p>
        </p:txBody>
      </p:sp>
      <p:cxnSp>
        <p:nvCxnSpPr>
          <p:cNvPr id="16" name="Straight Connector 15"/>
          <p:cNvCxnSpPr/>
          <p:nvPr/>
        </p:nvCxnSpPr>
        <p:spPr bwMode="auto">
          <a:xfrm>
            <a:off x="2509189" y="4256112"/>
            <a:ext cx="13527" cy="0"/>
          </a:xfrm>
          <a:prstGeom prst="line">
            <a:avLst/>
          </a:prstGeom>
          <a:ln w="7302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43"/>
          <p:cNvSpPr txBox="1">
            <a:spLocks noChangeArrowheads="1"/>
          </p:cNvSpPr>
          <p:nvPr/>
        </p:nvSpPr>
        <p:spPr bwMode="auto">
          <a:xfrm>
            <a:off x="1654311" y="4621337"/>
            <a:ext cx="2008705" cy="564514"/>
          </a:xfrm>
          <a:prstGeom prst="rect">
            <a:avLst/>
          </a:prstGeom>
          <a:noFill/>
          <a:ln w="9525">
            <a:noFill/>
            <a:miter lim="800000"/>
            <a:headEnd/>
            <a:tailEnd/>
          </a:ln>
        </p:spPr>
        <p:txBody>
          <a:bodyPr>
            <a:spAutoFit/>
          </a:bodyPr>
          <a:lstStyle/>
          <a:p>
            <a:r>
              <a:rPr lang="id-ID" sz="1534" dirty="0">
                <a:latin typeface="Berlin Sans FB" pitchFamily="34" charset="0"/>
              </a:rPr>
              <a:t>“Potensi” </a:t>
            </a:r>
            <a:r>
              <a:rPr lang="en-US" sz="1534" dirty="0" err="1">
                <a:latin typeface="Berlin Sans FB" pitchFamily="34" charset="0"/>
              </a:rPr>
              <a:t>Bahaya</a:t>
            </a:r>
            <a:r>
              <a:rPr lang="en-US" sz="1534" dirty="0">
                <a:latin typeface="Berlin Sans FB" pitchFamily="34" charset="0"/>
              </a:rPr>
              <a:t> / </a:t>
            </a:r>
            <a:r>
              <a:rPr lang="en-US" sz="1534" dirty="0" err="1">
                <a:latin typeface="Berlin Sans FB" pitchFamily="34" charset="0"/>
              </a:rPr>
              <a:t>Aspek</a:t>
            </a:r>
            <a:endParaRPr lang="en-US" sz="1534" dirty="0">
              <a:latin typeface="Berlin Sans FB" pitchFamily="34" charset="0"/>
            </a:endParaRPr>
          </a:p>
        </p:txBody>
      </p:sp>
      <p:sp>
        <p:nvSpPr>
          <p:cNvPr id="18" name="Down Arrow 17"/>
          <p:cNvSpPr/>
          <p:nvPr/>
        </p:nvSpPr>
        <p:spPr>
          <a:xfrm>
            <a:off x="2340106" y="5321339"/>
            <a:ext cx="365219" cy="547828"/>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34"/>
          </a:p>
        </p:txBody>
      </p:sp>
      <p:sp>
        <p:nvSpPr>
          <p:cNvPr id="19" name="Text Box 20"/>
          <p:cNvSpPr txBox="1">
            <a:spLocks noChangeArrowheads="1"/>
          </p:cNvSpPr>
          <p:nvPr/>
        </p:nvSpPr>
        <p:spPr bwMode="auto">
          <a:xfrm>
            <a:off x="1244454" y="5869167"/>
            <a:ext cx="2313054" cy="718658"/>
          </a:xfrm>
          <a:prstGeom prst="rect">
            <a:avLst/>
          </a:prstGeom>
          <a:noFill/>
          <a:ln w="9525">
            <a:noFill/>
            <a:miter lim="800000"/>
            <a:headEnd/>
            <a:tailEnd/>
          </a:ln>
        </p:spPr>
        <p:txBody>
          <a:bodyPr>
            <a:spAutoFit/>
          </a:bodyPr>
          <a:lstStyle/>
          <a:p>
            <a:pPr marL="148800" indent="-148800" algn="ctr">
              <a:lnSpc>
                <a:spcPct val="105000"/>
              </a:lnSpc>
            </a:pPr>
            <a:r>
              <a:rPr lang="id-ID" sz="1292" dirty="0">
                <a:solidFill>
                  <a:srgbClr val="000000"/>
                </a:solidFill>
                <a:latin typeface="Tahoma" pitchFamily="34" charset="0"/>
              </a:rPr>
              <a:t>Management RISIKO, </a:t>
            </a:r>
            <a:endParaRPr lang="en-US" sz="1292" dirty="0">
              <a:solidFill>
                <a:srgbClr val="000000"/>
              </a:solidFill>
              <a:latin typeface="Tahoma" pitchFamily="34" charset="0"/>
            </a:endParaRPr>
          </a:p>
          <a:p>
            <a:pPr marL="148800" indent="-148800" algn="ctr">
              <a:lnSpc>
                <a:spcPct val="105000"/>
              </a:lnSpc>
            </a:pPr>
            <a:r>
              <a:rPr lang="en-US" sz="1292" dirty="0">
                <a:solidFill>
                  <a:srgbClr val="000000"/>
                </a:solidFill>
                <a:latin typeface="Tahoma" pitchFamily="34" charset="0"/>
              </a:rPr>
              <a:t>HIRADC, IAD, FMEA, HAZOP, </a:t>
            </a:r>
            <a:r>
              <a:rPr lang="en-US" sz="1292" dirty="0" err="1">
                <a:solidFill>
                  <a:srgbClr val="000000"/>
                </a:solidFill>
                <a:latin typeface="Tahoma" pitchFamily="34" charset="0"/>
              </a:rPr>
              <a:t>dll</a:t>
            </a:r>
            <a:endParaRPr lang="en-US" sz="1292" dirty="0">
              <a:solidFill>
                <a:srgbClr val="000000"/>
              </a:solidFill>
              <a:latin typeface="Tahoma" pitchFamily="34" charset="0"/>
            </a:endParaRPr>
          </a:p>
        </p:txBody>
      </p:sp>
      <p:sp>
        <p:nvSpPr>
          <p:cNvPr id="20" name="Down Arrow 19"/>
          <p:cNvSpPr/>
          <p:nvPr/>
        </p:nvSpPr>
        <p:spPr>
          <a:xfrm>
            <a:off x="4348815" y="5216292"/>
            <a:ext cx="365219" cy="547828"/>
          </a:xfrm>
          <a:prstGeom prst="downArrow">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534"/>
          </a:p>
        </p:txBody>
      </p:sp>
      <p:cxnSp>
        <p:nvCxnSpPr>
          <p:cNvPr id="21" name="Straight Arrow Connector 20"/>
          <p:cNvCxnSpPr/>
          <p:nvPr/>
        </p:nvCxnSpPr>
        <p:spPr>
          <a:xfrm rot="5400000">
            <a:off x="2319140" y="4439397"/>
            <a:ext cx="365219" cy="1353"/>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288617" y="4498915"/>
            <a:ext cx="365219" cy="1353"/>
          </a:xfrm>
          <a:prstGeom prst="straightConnector1">
            <a:avLst/>
          </a:prstGeom>
          <a:ln w="38100" cmpd="sng">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Curved Right Arrow 26"/>
          <p:cNvSpPr/>
          <p:nvPr/>
        </p:nvSpPr>
        <p:spPr>
          <a:xfrm rot="5400000">
            <a:off x="4360985" y="2097255"/>
            <a:ext cx="389566" cy="2564648"/>
          </a:xfrm>
          <a:prstGeom prst="curvedRightArrow">
            <a:avLst>
              <a:gd name="adj1" fmla="val 62520"/>
              <a:gd name="adj2" fmla="val 124438"/>
              <a:gd name="adj3" fmla="val 25000"/>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4">
              <a:solidFill>
                <a:schemeClr val="tx1"/>
              </a:solidFill>
            </a:endParaRPr>
          </a:p>
        </p:txBody>
      </p:sp>
      <p:sp>
        <p:nvSpPr>
          <p:cNvPr id="35" name="TextBox 34"/>
          <p:cNvSpPr txBox="1"/>
          <p:nvPr/>
        </p:nvSpPr>
        <p:spPr>
          <a:xfrm>
            <a:off x="3218593" y="2372516"/>
            <a:ext cx="2781724" cy="774058"/>
          </a:xfrm>
          <a:prstGeom prst="rect">
            <a:avLst/>
          </a:prstGeom>
          <a:noFill/>
        </p:spPr>
        <p:txBody>
          <a:bodyPr wrap="none" rtlCol="0">
            <a:spAutoFit/>
          </a:bodyPr>
          <a:lstStyle/>
          <a:p>
            <a:pPr algn="ctr"/>
            <a:r>
              <a:rPr lang="en-US" sz="2215" b="1" dirty="0" err="1">
                <a:solidFill>
                  <a:srgbClr val="FF0000"/>
                </a:solidFill>
              </a:rPr>
              <a:t>Beralih</a:t>
            </a:r>
            <a:r>
              <a:rPr lang="en-US" sz="2215" b="1" dirty="0">
                <a:solidFill>
                  <a:srgbClr val="FF0000"/>
                </a:solidFill>
              </a:rPr>
              <a:t> </a:t>
            </a:r>
            <a:r>
              <a:rPr lang="en-US" sz="2215" b="1" dirty="0" err="1">
                <a:solidFill>
                  <a:srgbClr val="FF0000"/>
                </a:solidFill>
              </a:rPr>
              <a:t>dari</a:t>
            </a:r>
            <a:r>
              <a:rPr lang="en-US" sz="2215" b="1" dirty="0">
                <a:solidFill>
                  <a:srgbClr val="FF0000"/>
                </a:solidFill>
              </a:rPr>
              <a:t> </a:t>
            </a:r>
            <a:r>
              <a:rPr lang="en-US" sz="2215" b="1" dirty="0" err="1">
                <a:solidFill>
                  <a:srgbClr val="FF0000"/>
                </a:solidFill>
              </a:rPr>
              <a:t>Perbaikan</a:t>
            </a:r>
            <a:endParaRPr lang="en-US" sz="2215" b="1" dirty="0">
              <a:solidFill>
                <a:srgbClr val="FF0000"/>
              </a:solidFill>
            </a:endParaRPr>
          </a:p>
          <a:p>
            <a:pPr algn="ctr"/>
            <a:r>
              <a:rPr lang="en-US" sz="2215" b="1" dirty="0">
                <a:solidFill>
                  <a:srgbClr val="FF0000"/>
                </a:solidFill>
              </a:rPr>
              <a:t> </a:t>
            </a:r>
            <a:r>
              <a:rPr lang="en-US" sz="2215" b="1" dirty="0" err="1">
                <a:solidFill>
                  <a:srgbClr val="FF0000"/>
                </a:solidFill>
              </a:rPr>
              <a:t>ke</a:t>
            </a:r>
            <a:r>
              <a:rPr lang="en-US" sz="2215" b="1" dirty="0">
                <a:solidFill>
                  <a:srgbClr val="FF0000"/>
                </a:solidFill>
              </a:rPr>
              <a:t> </a:t>
            </a:r>
            <a:r>
              <a:rPr lang="en-US" sz="2215" b="1" dirty="0" err="1">
                <a:solidFill>
                  <a:srgbClr val="FF0000"/>
                </a:solidFill>
              </a:rPr>
              <a:t>Pencegahan</a:t>
            </a:r>
            <a:r>
              <a:rPr lang="en-US" sz="2215" b="1" dirty="0">
                <a:solidFill>
                  <a:srgbClr val="FF0000"/>
                </a:solidFill>
              </a:rPr>
              <a:t> !!</a:t>
            </a:r>
          </a:p>
        </p:txBody>
      </p:sp>
      <p:sp>
        <p:nvSpPr>
          <p:cNvPr id="24" name="Slide Number Placeholder 23">
            <a:extLst>
              <a:ext uri="{FF2B5EF4-FFF2-40B4-BE49-F238E27FC236}">
                <a16:creationId xmlns:a16="http://schemas.microsoft.com/office/drawing/2014/main" id="{B87CF817-E37B-44CF-BD5A-894FB6DD3D50}"/>
              </a:ext>
            </a:extLst>
          </p:cNvPr>
          <p:cNvSpPr>
            <a:spLocks noGrp="1"/>
          </p:cNvSpPr>
          <p:nvPr>
            <p:ph type="sldNum" sz="quarter" idx="12"/>
          </p:nvPr>
        </p:nvSpPr>
        <p:spPr/>
        <p:txBody>
          <a:bodyPr/>
          <a:lstStyle/>
          <a:p>
            <a:pPr>
              <a:defRPr/>
            </a:pPr>
            <a:fld id="{76B483EA-79FC-4CFB-9D49-A6CB5216843E}" type="slidenum">
              <a:rPr lang="en-US" smtClean="0"/>
              <a:pPr>
                <a:defRPr/>
              </a:pPr>
              <a:t>29</a:t>
            </a:fld>
            <a:endParaRPr lang="en-US"/>
          </a:p>
        </p:txBody>
      </p:sp>
      <p:sp>
        <p:nvSpPr>
          <p:cNvPr id="23" name="Footer Placeholder 22">
            <a:extLst>
              <a:ext uri="{FF2B5EF4-FFF2-40B4-BE49-F238E27FC236}">
                <a16:creationId xmlns:a16="http://schemas.microsoft.com/office/drawing/2014/main" id="{A220DE87-E7BF-48F3-AC6D-250AD3440FDC}"/>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653910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730828" y="242444"/>
            <a:ext cx="6358308" cy="1790700"/>
          </a:xfrm>
        </p:spPr>
        <p:txBody>
          <a:bodyPr>
            <a:normAutofit/>
          </a:bodyPr>
          <a:lstStyle/>
          <a:p>
            <a:pPr eaLnBrk="1" hangingPunct="1"/>
            <a:r>
              <a:rPr lang="en-US" altLang="en-US" sz="3600" b="1" dirty="0">
                <a:solidFill>
                  <a:srgbClr val="002060"/>
                </a:solidFill>
                <a:latin typeface="Adobe Garamond Pro Bold" panose="02020702060506020403" pitchFamily="18" charset="0"/>
              </a:rPr>
              <a:t>YANG PERLU ANDA KETAHUI MENGENAI ISO 45001:2018</a:t>
            </a:r>
          </a:p>
        </p:txBody>
      </p:sp>
      <p:pic>
        <p:nvPicPr>
          <p:cNvPr id="3" name="Picture 2">
            <a:extLst>
              <a:ext uri="{FF2B5EF4-FFF2-40B4-BE49-F238E27FC236}">
                <a16:creationId xmlns:a16="http://schemas.microsoft.com/office/drawing/2014/main" id="{E2371FEE-950C-45FD-80ED-75DDBCDD73F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57273"/>
                    </a14:imgEffect>
                  </a14:imgLayer>
                </a14:imgProps>
              </a:ext>
            </a:extLst>
          </a:blip>
          <a:srcRect r="42683"/>
          <a:stretch/>
        </p:blipFill>
        <p:spPr>
          <a:xfrm>
            <a:off x="-25145" y="0"/>
            <a:ext cx="4414265" cy="6858000"/>
          </a:xfrm>
          <a:prstGeom prst="rect">
            <a:avLst/>
          </a:prstGeom>
        </p:spPr>
      </p:pic>
      <p:sp>
        <p:nvSpPr>
          <p:cNvPr id="5" name="Rectangle 3"/>
          <p:cNvSpPr txBox="1">
            <a:spLocks noChangeArrowheads="1"/>
          </p:cNvSpPr>
          <p:nvPr/>
        </p:nvSpPr>
        <p:spPr>
          <a:xfrm>
            <a:off x="2707700" y="2169668"/>
            <a:ext cx="5424544" cy="4688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ISO </a:t>
            </a:r>
            <a:r>
              <a:rPr lang="en-US" altLang="en-US" sz="1800" dirty="0" err="1"/>
              <a:t>telah</a:t>
            </a:r>
            <a:r>
              <a:rPr lang="en-US" altLang="en-US" sz="1800" dirty="0"/>
              <a:t> </a:t>
            </a:r>
            <a:r>
              <a:rPr lang="en-US" altLang="en-US" sz="1800" dirty="0" err="1"/>
              <a:t>resmi</a:t>
            </a:r>
            <a:r>
              <a:rPr lang="en-US" altLang="en-US" sz="1800" dirty="0"/>
              <a:t> </a:t>
            </a:r>
            <a:r>
              <a:rPr lang="en-US" altLang="en-US" sz="1800" dirty="0" err="1"/>
              <a:t>merilis</a:t>
            </a:r>
            <a:r>
              <a:rPr lang="en-US" altLang="en-US" sz="1800" dirty="0"/>
              <a:t> </a:t>
            </a:r>
            <a:r>
              <a:rPr lang="en-US" altLang="en-US" sz="1800" dirty="0" err="1"/>
              <a:t>Standar</a:t>
            </a:r>
            <a:r>
              <a:rPr lang="en-US" altLang="en-US" sz="1800" dirty="0"/>
              <a:t> </a:t>
            </a:r>
            <a:r>
              <a:rPr lang="en-US" altLang="en-US" sz="1800" dirty="0" err="1"/>
              <a:t>Sistim</a:t>
            </a:r>
            <a:r>
              <a:rPr lang="en-US" altLang="en-US" sz="1800" dirty="0"/>
              <a:t> </a:t>
            </a:r>
            <a:r>
              <a:rPr lang="en-US" altLang="en-US" sz="1800" dirty="0" err="1"/>
              <a:t>Manajemen</a:t>
            </a:r>
            <a:r>
              <a:rPr lang="en-US" altLang="en-US" sz="1800" dirty="0"/>
              <a:t> K3 ISO 45001:2018 </a:t>
            </a:r>
            <a:r>
              <a:rPr lang="en-US" altLang="en-US" sz="1800" dirty="0" err="1"/>
              <a:t>pada</a:t>
            </a:r>
            <a:r>
              <a:rPr lang="en-US" altLang="en-US" sz="1800" dirty="0"/>
              <a:t> </a:t>
            </a:r>
            <a:r>
              <a:rPr lang="en-US" altLang="en-US" sz="1800" dirty="0" err="1"/>
              <a:t>tanggal</a:t>
            </a:r>
            <a:r>
              <a:rPr lang="en-US" altLang="en-US" sz="1800" dirty="0"/>
              <a:t> 12 </a:t>
            </a:r>
            <a:r>
              <a:rPr lang="en-US" altLang="en-US" sz="1800" dirty="0" err="1"/>
              <a:t>Maret</a:t>
            </a:r>
            <a:r>
              <a:rPr lang="en-US" altLang="en-US" sz="1800" dirty="0"/>
              <a:t> 2018. </a:t>
            </a:r>
            <a:r>
              <a:rPr lang="en-US" altLang="en-US" sz="1800" dirty="0" err="1"/>
              <a:t>Pengembangan</a:t>
            </a:r>
            <a:r>
              <a:rPr lang="en-US" altLang="en-US" sz="1800" dirty="0"/>
              <a:t> </a:t>
            </a:r>
            <a:r>
              <a:rPr lang="en-US" altLang="en-US" sz="1800" dirty="0" err="1"/>
              <a:t>standar</a:t>
            </a:r>
            <a:r>
              <a:rPr lang="en-US" altLang="en-US" sz="1800" dirty="0"/>
              <a:t> </a:t>
            </a:r>
            <a:r>
              <a:rPr lang="en-US" altLang="en-US" sz="1800" dirty="0" err="1"/>
              <a:t>ini</a:t>
            </a:r>
            <a:r>
              <a:rPr lang="en-US" altLang="en-US" sz="1800" dirty="0"/>
              <a:t> </a:t>
            </a:r>
            <a:r>
              <a:rPr lang="en-US" altLang="en-US" sz="1800" dirty="0" err="1"/>
              <a:t>dari</a:t>
            </a:r>
            <a:r>
              <a:rPr lang="en-US" altLang="en-US" sz="1800" dirty="0"/>
              <a:t> </a:t>
            </a:r>
            <a:r>
              <a:rPr lang="en-US" altLang="en-US" sz="1800" dirty="0" err="1"/>
              <a:t>tahun</a:t>
            </a:r>
            <a:r>
              <a:rPr lang="en-US" altLang="en-US" sz="1800" dirty="0"/>
              <a:t> 2013 </a:t>
            </a:r>
            <a:r>
              <a:rPr lang="en-US" altLang="en-US" sz="1800" dirty="0" err="1"/>
              <a:t>lalu</a:t>
            </a:r>
            <a:r>
              <a:rPr lang="en-US" altLang="en-US" sz="1800" dirty="0"/>
              <a:t>.</a:t>
            </a:r>
          </a:p>
          <a:p>
            <a:r>
              <a:rPr lang="en-US" altLang="en-US" sz="1800" dirty="0"/>
              <a:t>ISO 45001 : 2018 </a:t>
            </a:r>
            <a:r>
              <a:rPr lang="en-US" altLang="en-US" sz="1800" dirty="0" err="1"/>
              <a:t>akan</a:t>
            </a:r>
            <a:r>
              <a:rPr lang="en-US" altLang="en-US" sz="1800" dirty="0"/>
              <a:t> </a:t>
            </a:r>
            <a:r>
              <a:rPr lang="en-US" altLang="en-US" sz="1800" u="sng" dirty="0" err="1"/>
              <a:t>menggantikan</a:t>
            </a:r>
            <a:r>
              <a:rPr lang="en-US" altLang="en-US" sz="1800" dirty="0"/>
              <a:t> </a:t>
            </a:r>
            <a:r>
              <a:rPr lang="en-US" altLang="en-US" sz="1800" dirty="0" err="1"/>
              <a:t>standar</a:t>
            </a:r>
            <a:r>
              <a:rPr lang="en-US" altLang="en-US" sz="1800" dirty="0"/>
              <a:t> </a:t>
            </a:r>
            <a:r>
              <a:rPr lang="en-US" altLang="en-US" sz="1800" dirty="0" err="1"/>
              <a:t>Sistim</a:t>
            </a:r>
            <a:r>
              <a:rPr lang="en-US" altLang="en-US" sz="1800" dirty="0"/>
              <a:t> </a:t>
            </a:r>
            <a:r>
              <a:rPr lang="en-US" altLang="en-US" sz="1800" dirty="0" err="1"/>
              <a:t>Manajemen</a:t>
            </a:r>
            <a:r>
              <a:rPr lang="en-US" altLang="en-US" sz="1800" dirty="0"/>
              <a:t> K3 yang </a:t>
            </a:r>
            <a:r>
              <a:rPr lang="en-US" altLang="en-US" sz="1800" dirty="0" err="1"/>
              <a:t>sebelumnya</a:t>
            </a:r>
            <a:r>
              <a:rPr lang="en-US" altLang="en-US" sz="1800" dirty="0"/>
              <a:t> </a:t>
            </a:r>
            <a:r>
              <a:rPr lang="en-US" altLang="en-US" sz="1800" dirty="0" err="1"/>
              <a:t>sudah</a:t>
            </a:r>
            <a:r>
              <a:rPr lang="en-US" altLang="en-US" sz="1800" dirty="0"/>
              <a:t> </a:t>
            </a:r>
            <a:r>
              <a:rPr lang="en-US" altLang="en-US" sz="1800" dirty="0" err="1"/>
              <a:t>diakui</a:t>
            </a:r>
            <a:r>
              <a:rPr lang="en-US" altLang="en-US" sz="1800" dirty="0"/>
              <a:t>, </a:t>
            </a:r>
            <a:r>
              <a:rPr lang="en-US" altLang="en-US" sz="1800" dirty="0" err="1"/>
              <a:t>yaitu</a:t>
            </a:r>
            <a:r>
              <a:rPr lang="en-US" altLang="en-US" sz="1800" dirty="0"/>
              <a:t> OHSAS 18001 : 2007.</a:t>
            </a:r>
          </a:p>
          <a:p>
            <a:r>
              <a:rPr lang="en-US" altLang="en-US" sz="1800" dirty="0"/>
              <a:t>ISO 45001 : 2018 </a:t>
            </a:r>
            <a:r>
              <a:rPr lang="en-US" altLang="en-US" sz="1800" dirty="0" err="1"/>
              <a:t>ini</a:t>
            </a:r>
            <a:r>
              <a:rPr lang="en-US" altLang="en-US" sz="1800" dirty="0"/>
              <a:t> </a:t>
            </a:r>
            <a:r>
              <a:rPr lang="en-US" altLang="en-US" sz="1800" dirty="0" err="1"/>
              <a:t>adalah</a:t>
            </a:r>
            <a:r>
              <a:rPr lang="en-US" altLang="en-US" sz="1800" dirty="0"/>
              <a:t> </a:t>
            </a:r>
            <a:r>
              <a:rPr lang="en-US" altLang="en-US" sz="1800" dirty="0" err="1"/>
              <a:t>standar</a:t>
            </a:r>
            <a:r>
              <a:rPr lang="en-US" altLang="en-US" sz="1800" dirty="0"/>
              <a:t> </a:t>
            </a:r>
            <a:r>
              <a:rPr lang="en-US" altLang="en-US" sz="1800" u="sng" dirty="0" err="1"/>
              <a:t>terbaru</a:t>
            </a:r>
            <a:r>
              <a:rPr lang="en-US" altLang="en-US" sz="1800" dirty="0"/>
              <a:t>, </a:t>
            </a:r>
            <a:r>
              <a:rPr lang="en-US" altLang="en-US" sz="1800" dirty="0" err="1"/>
              <a:t>bukanlah</a:t>
            </a:r>
            <a:r>
              <a:rPr lang="en-US" altLang="en-US" sz="1800" dirty="0"/>
              <a:t> </a:t>
            </a:r>
            <a:r>
              <a:rPr lang="en-US" altLang="en-US" sz="1800" dirty="0" err="1"/>
              <a:t>standar</a:t>
            </a:r>
            <a:r>
              <a:rPr lang="en-US" altLang="en-US" sz="1800" dirty="0"/>
              <a:t> </a:t>
            </a:r>
            <a:r>
              <a:rPr lang="en-US" altLang="en-US" sz="1800" u="sng" dirty="0" err="1"/>
              <a:t>revisi</a:t>
            </a:r>
            <a:r>
              <a:rPr lang="en-US" altLang="en-US" sz="1800" dirty="0"/>
              <a:t> </a:t>
            </a:r>
            <a:r>
              <a:rPr lang="en-US" altLang="en-US" sz="1800" dirty="0" err="1"/>
              <a:t>atau</a:t>
            </a:r>
            <a:r>
              <a:rPr lang="en-US" altLang="en-US" sz="1800" dirty="0"/>
              <a:t> </a:t>
            </a:r>
            <a:r>
              <a:rPr lang="en-US" altLang="en-US" sz="1800" i="1" u="sng" dirty="0"/>
              <a:t>update</a:t>
            </a:r>
            <a:r>
              <a:rPr lang="en-US" altLang="en-US" sz="1800" dirty="0"/>
              <a:t> </a:t>
            </a:r>
            <a:r>
              <a:rPr lang="en-US" altLang="en-US" sz="1800" dirty="0" err="1"/>
              <a:t>dari</a:t>
            </a:r>
            <a:r>
              <a:rPr lang="en-US" altLang="en-US" sz="1800" dirty="0"/>
              <a:t> OHSAS 18001 : 2007.</a:t>
            </a:r>
          </a:p>
          <a:p>
            <a:r>
              <a:rPr lang="en-US" altLang="en-US" sz="1800" dirty="0" err="1"/>
              <a:t>Organisasi</a:t>
            </a:r>
            <a:r>
              <a:rPr lang="en-US" altLang="en-US" sz="1800" dirty="0"/>
              <a:t> yang </a:t>
            </a:r>
            <a:r>
              <a:rPr lang="en-US" altLang="en-US" sz="1800" dirty="0" err="1"/>
              <a:t>sudah</a:t>
            </a:r>
            <a:r>
              <a:rPr lang="en-US" altLang="en-US" sz="1800" dirty="0"/>
              <a:t> </a:t>
            </a:r>
            <a:r>
              <a:rPr lang="en-US" altLang="en-US" sz="1800" dirty="0" err="1"/>
              <a:t>menerapkan</a:t>
            </a:r>
            <a:r>
              <a:rPr lang="en-US" altLang="en-US" sz="1800" dirty="0"/>
              <a:t> </a:t>
            </a:r>
            <a:r>
              <a:rPr lang="en-US" altLang="en-US" sz="1800" dirty="0" err="1"/>
              <a:t>dan</a:t>
            </a:r>
            <a:r>
              <a:rPr lang="en-US" altLang="en-US" sz="1800" dirty="0"/>
              <a:t> </a:t>
            </a:r>
            <a:r>
              <a:rPr lang="en-US" altLang="en-US" sz="1800" dirty="0" err="1"/>
              <a:t>sertifikasi</a:t>
            </a:r>
            <a:r>
              <a:rPr lang="en-US" altLang="en-US" sz="1800" dirty="0"/>
              <a:t> OHSAS 18001 : 2007 </a:t>
            </a:r>
            <a:r>
              <a:rPr lang="en-US" altLang="en-US" sz="1800" u="sng" dirty="0" err="1"/>
              <a:t>diberikan</a:t>
            </a:r>
            <a:r>
              <a:rPr lang="en-US" altLang="en-US" sz="1800" u="sng" dirty="0"/>
              <a:t> </a:t>
            </a:r>
            <a:r>
              <a:rPr lang="en-US" altLang="en-US" sz="1800" u="sng" dirty="0" err="1"/>
              <a:t>waktu</a:t>
            </a:r>
            <a:r>
              <a:rPr lang="en-US" altLang="en-US" sz="1800" u="sng" dirty="0"/>
              <a:t> 3 </a:t>
            </a:r>
            <a:r>
              <a:rPr lang="en-US" altLang="en-US" sz="1800" u="sng" dirty="0" err="1"/>
              <a:t>tahun</a:t>
            </a:r>
            <a:r>
              <a:rPr lang="en-US" altLang="en-US" sz="1800" u="sng" dirty="0"/>
              <a:t> </a:t>
            </a:r>
            <a:r>
              <a:rPr lang="en-US" altLang="en-US" sz="1800" u="sng" dirty="0" err="1"/>
              <a:t>untuk</a:t>
            </a:r>
            <a:r>
              <a:rPr lang="en-US" altLang="en-US" sz="1800" u="sng" dirty="0"/>
              <a:t> </a:t>
            </a:r>
            <a:r>
              <a:rPr lang="en-US" altLang="en-US" sz="1800" u="sng" dirty="0" err="1"/>
              <a:t>migrasi</a:t>
            </a:r>
            <a:r>
              <a:rPr lang="en-US" altLang="en-US" sz="1800" u="sng" dirty="0"/>
              <a:t> </a:t>
            </a:r>
            <a:r>
              <a:rPr lang="en-US" altLang="en-US" sz="1800" dirty="0" err="1"/>
              <a:t>ke</a:t>
            </a:r>
            <a:r>
              <a:rPr lang="en-US" altLang="en-US" sz="1800" dirty="0"/>
              <a:t> </a:t>
            </a:r>
            <a:r>
              <a:rPr lang="en-US" altLang="en-US" sz="1800" dirty="0" err="1"/>
              <a:t>standar</a:t>
            </a:r>
            <a:r>
              <a:rPr lang="en-US" altLang="en-US" sz="1800" dirty="0"/>
              <a:t> </a:t>
            </a:r>
            <a:r>
              <a:rPr lang="en-US" altLang="en-US" sz="1800" dirty="0" err="1"/>
              <a:t>terbaru</a:t>
            </a:r>
            <a:r>
              <a:rPr lang="en-US" altLang="en-US" sz="1800" dirty="0"/>
              <a:t> ISO 45001 : 2018.</a:t>
            </a:r>
          </a:p>
          <a:p>
            <a:r>
              <a:rPr lang="en-US" altLang="en-US" sz="1800" dirty="0"/>
              <a:t>ISO 45001 : 2018 </a:t>
            </a:r>
            <a:r>
              <a:rPr lang="en-US" altLang="en-US" sz="1800" dirty="0" err="1"/>
              <a:t>bukanlah</a:t>
            </a:r>
            <a:r>
              <a:rPr lang="en-US" altLang="en-US" sz="1800" dirty="0"/>
              <a:t> </a:t>
            </a:r>
            <a:r>
              <a:rPr lang="en-US" altLang="en-US" sz="1800" dirty="0" err="1"/>
              <a:t>standar</a:t>
            </a:r>
            <a:r>
              <a:rPr lang="en-US" altLang="en-US" sz="1800" dirty="0"/>
              <a:t> </a:t>
            </a:r>
            <a:r>
              <a:rPr lang="en-US" altLang="en-US" sz="1800" dirty="0" err="1"/>
              <a:t>tentang</a:t>
            </a:r>
            <a:r>
              <a:rPr lang="en-US" altLang="en-US" sz="1800" dirty="0"/>
              <a:t> </a:t>
            </a:r>
            <a:r>
              <a:rPr lang="en-US" altLang="en-US" sz="1800" i="1" u="sng" dirty="0"/>
              <a:t>Product Safety, Property Damage, </a:t>
            </a:r>
            <a:r>
              <a:rPr lang="en-US" altLang="en-US" sz="1800" u="sng" dirty="0" err="1"/>
              <a:t>dan</a:t>
            </a:r>
            <a:r>
              <a:rPr lang="en-US" altLang="en-US" sz="1800" u="sng" dirty="0"/>
              <a:t> </a:t>
            </a:r>
            <a:r>
              <a:rPr lang="en-US" altLang="en-US" sz="1800" u="sng" dirty="0" err="1"/>
              <a:t>Dampak</a:t>
            </a:r>
            <a:r>
              <a:rPr lang="en-US" altLang="en-US" sz="1800" u="sng" dirty="0"/>
              <a:t> </a:t>
            </a:r>
            <a:r>
              <a:rPr lang="en-US" altLang="en-US" sz="1800" u="sng" dirty="0" err="1"/>
              <a:t>Lingkungan</a:t>
            </a:r>
            <a:endParaRPr lang="en-US" altLang="en-US" sz="1800" u="sng" dirty="0"/>
          </a:p>
          <a:p>
            <a:endParaRPr lang="en-US" altLang="en-US" sz="1800" dirty="0"/>
          </a:p>
        </p:txBody>
      </p:sp>
      <p:sp>
        <p:nvSpPr>
          <p:cNvPr id="6" name="Slide Number Placeholder 5">
            <a:extLst>
              <a:ext uri="{FF2B5EF4-FFF2-40B4-BE49-F238E27FC236}">
                <a16:creationId xmlns:a16="http://schemas.microsoft.com/office/drawing/2014/main" id="{3DFF2075-D93B-4FBE-9AA1-19CDAA265932}"/>
              </a:ext>
            </a:extLst>
          </p:cNvPr>
          <p:cNvSpPr>
            <a:spLocks noGrp="1"/>
          </p:cNvSpPr>
          <p:nvPr>
            <p:ph type="sldNum" sz="quarter" idx="12"/>
          </p:nvPr>
        </p:nvSpPr>
        <p:spPr/>
        <p:txBody>
          <a:bodyPr/>
          <a:lstStyle/>
          <a:p>
            <a:fld id="{D1B71AAA-B9E7-4449-836C-07686E34B3E0}" type="slidenum">
              <a:rPr lang="en-US" smtClean="0"/>
              <a:t>3</a:t>
            </a:fld>
            <a:endParaRPr lang="en-US"/>
          </a:p>
        </p:txBody>
      </p:sp>
      <p:sp>
        <p:nvSpPr>
          <p:cNvPr id="2" name="Footer Placeholder 1">
            <a:extLst>
              <a:ext uri="{FF2B5EF4-FFF2-40B4-BE49-F238E27FC236}">
                <a16:creationId xmlns:a16="http://schemas.microsoft.com/office/drawing/2014/main" id="{214641EF-8D6C-45DB-B53F-8182019539C4}"/>
              </a:ext>
            </a:extLst>
          </p:cNvPr>
          <p:cNvSpPr>
            <a:spLocks noGrp="1"/>
          </p:cNvSpPr>
          <p:nvPr>
            <p:ph type="ftr" sz="quarter" idx="11"/>
          </p:nvPr>
        </p:nvSpPr>
        <p:spPr/>
        <p:txBody>
          <a:bodyPr/>
          <a:lstStyle/>
          <a:p>
            <a:r>
              <a:rPr lang="pt-BR" dirty="0"/>
              <a:t>Integrasi ISO 45001 &amp; ISO 14001 1/rev.00 (c)Copyright, Sentral Sistem. May 2018</a:t>
            </a:r>
            <a:endParaRPr lang="en-US" dirty="0"/>
          </a:p>
        </p:txBody>
      </p:sp>
    </p:spTree>
    <p:extLst>
      <p:ext uri="{BB962C8B-B14F-4D97-AF65-F5344CB8AC3E}">
        <p14:creationId xmlns:p14="http://schemas.microsoft.com/office/powerpoint/2010/main" val="3542623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
          <p:cNvSpPr>
            <a:spLocks noChangeArrowheads="1"/>
          </p:cNvSpPr>
          <p:nvPr/>
        </p:nvSpPr>
        <p:spPr bwMode="auto">
          <a:xfrm>
            <a:off x="43553" y="4466181"/>
            <a:ext cx="5317383" cy="1108331"/>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sz="1662" dirty="0" err="1">
                <a:latin typeface="Arial Narrow" pitchFamily="34" charset="0"/>
                <a:ea typeface="Calibri" pitchFamily="34" charset="0"/>
                <a:cs typeface="ArialMT"/>
              </a:rPr>
              <a:t>memberikan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jaminan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bahwa</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sistem</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manajemen</a:t>
            </a:r>
            <a:r>
              <a:rPr lang="en-US" sz="1662" dirty="0">
                <a:latin typeface="Arial Narrow" pitchFamily="34" charset="0"/>
                <a:ea typeface="Calibri" pitchFamily="34" charset="0"/>
                <a:cs typeface="ArialMT"/>
              </a:rPr>
              <a:t> K3L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mencapai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hasil</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diharapkan</a:t>
            </a:r>
            <a:r>
              <a:rPr lang="en-US" sz="1662" dirty="0">
                <a:latin typeface="Arial Narrow" pitchFamily="34" charset="0"/>
                <a:ea typeface="Calibri" pitchFamily="34" charset="0"/>
                <a:cs typeface="ArialMT"/>
              </a:rPr>
              <a:t>;</a:t>
            </a:r>
            <a:endParaRPr lang="en-US" sz="2585"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sz="1662" dirty="0" err="1">
                <a:latin typeface="Arial Narrow" pitchFamily="34" charset="0"/>
                <a:ea typeface="Calibri" pitchFamily="34" charset="0"/>
                <a:cs typeface="ArialMT"/>
              </a:rPr>
              <a:t>mencegah</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atau</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mengurangi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pengaruh</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tidak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diharapkan</a:t>
            </a:r>
            <a:endParaRPr lang="en-US" sz="1662" dirty="0">
              <a:latin typeface="Arial Narrow" pitchFamily="34" charset="0"/>
              <a:ea typeface="Calibri" pitchFamily="34" charset="0"/>
              <a:cs typeface="ArialMT"/>
            </a:endParaRPr>
          </a:p>
          <a:p>
            <a:pPr marL="268173" indent="-268173" defTabSz="844083" eaLnBrk="0" fontAlgn="base" hangingPunct="0">
              <a:spcBef>
                <a:spcPct val="0"/>
              </a:spcBef>
              <a:spcAft>
                <a:spcPct val="0"/>
              </a:spcAft>
              <a:buFontTx/>
              <a:buChar char="•"/>
            </a:pPr>
            <a:r>
              <a:rPr lang="en-US" sz="1662" dirty="0" err="1">
                <a:latin typeface="Arial Narrow" pitchFamily="34" charset="0"/>
                <a:ea typeface="Calibri" pitchFamily="34" charset="0"/>
                <a:cs typeface="ArialMT"/>
              </a:rPr>
              <a:t>mencapai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peningkatan</a:t>
            </a:r>
            <a:r>
              <a:rPr lang="en-US" sz="1662" dirty="0">
                <a:latin typeface="Arial Narrow" pitchFamily="34" charset="0"/>
                <a:ea typeface="Calibri" pitchFamily="34" charset="0"/>
                <a:cs typeface="ArialMT"/>
              </a:rPr>
              <a:t> / </a:t>
            </a:r>
            <a:r>
              <a:rPr lang="en-US" sz="1662" dirty="0" err="1">
                <a:latin typeface="Arial Narrow" pitchFamily="34" charset="0"/>
                <a:ea typeface="Calibri" pitchFamily="34" charset="0"/>
                <a:cs typeface="ArialMT"/>
              </a:rPr>
              <a:t>perbaikan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berkelanjutan</a:t>
            </a:r>
            <a:r>
              <a:rPr lang="en-US" sz="1662" dirty="0">
                <a:latin typeface="Arial Narrow" pitchFamily="34" charset="0"/>
                <a:ea typeface="Calibri" pitchFamily="34" charset="0"/>
                <a:cs typeface="ArialMT"/>
              </a:rPr>
              <a:t>.</a:t>
            </a:r>
            <a:endParaRPr lang="en-US" sz="3692" dirty="0">
              <a:latin typeface="Arial Narrow" pitchFamily="34" charset="0"/>
              <a:cs typeface="Arial" pitchFamily="34" charset="0"/>
            </a:endParaRPr>
          </a:p>
        </p:txBody>
      </p:sp>
      <p:sp>
        <p:nvSpPr>
          <p:cNvPr id="22" name="Rectangle 2"/>
          <p:cNvSpPr>
            <a:spLocks noChangeArrowheads="1"/>
          </p:cNvSpPr>
          <p:nvPr/>
        </p:nvSpPr>
        <p:spPr bwMode="auto">
          <a:xfrm>
            <a:off x="0" y="5692522"/>
            <a:ext cx="5590334" cy="994454"/>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eaLnBrk="0" fontAlgn="base" hangingPunct="0">
              <a:spcBef>
                <a:spcPct val="0"/>
              </a:spcBef>
              <a:spcAft>
                <a:spcPct val="0"/>
              </a:spcAft>
            </a:pPr>
            <a:r>
              <a:rPr lang="en-US" sz="1477" i="1" dirty="0" err="1">
                <a:latin typeface="Arial Narrow" pitchFamily="34" charset="0"/>
                <a:ea typeface="Calibri" pitchFamily="34" charset="0"/>
                <a:cs typeface="ArialMT" charset="0"/>
              </a:rPr>
              <a:t>Organisasi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harus</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memelihara</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informasi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terdokumentasi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dari</a:t>
            </a:r>
            <a:r>
              <a:rPr lang="en-US" sz="1477" i="1" dirty="0">
                <a:latin typeface="Arial Narrow" pitchFamily="34" charset="0"/>
                <a:ea typeface="Calibri" pitchFamily="34" charset="0"/>
                <a:cs typeface="ArialMT" charset="0"/>
              </a:rPr>
              <a:t> :</a:t>
            </a:r>
            <a:endParaRPr lang="en-US" sz="1662" i="1" dirty="0">
              <a:latin typeface="Arial Narrow" pitchFamily="34" charset="0"/>
              <a:cs typeface="Arial" pitchFamily="34" charset="0"/>
            </a:endParaRPr>
          </a:p>
          <a:p>
            <a:pPr marL="320928" indent="-320928" algn="just" defTabSz="844083" eaLnBrk="0" fontAlgn="base" hangingPunct="0">
              <a:spcBef>
                <a:spcPct val="0"/>
              </a:spcBef>
              <a:spcAft>
                <a:spcPct val="0"/>
              </a:spcAft>
              <a:buFontTx/>
              <a:buChar char="•"/>
            </a:pPr>
            <a:r>
              <a:rPr lang="en-US" sz="1477" i="1" dirty="0" err="1">
                <a:latin typeface="Arial Narrow" pitchFamily="34" charset="0"/>
                <a:ea typeface="Calibri" pitchFamily="34" charset="0"/>
                <a:cs typeface="ArialMT" charset="0"/>
              </a:rPr>
              <a:t>risiko</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peluang</a:t>
            </a:r>
            <a:r>
              <a:rPr lang="en-US" sz="1477" i="1" dirty="0">
                <a:latin typeface="Arial Narrow" pitchFamily="34" charset="0"/>
                <a:ea typeface="Calibri" pitchFamily="34" charset="0"/>
                <a:cs typeface="ArialMT" charset="0"/>
              </a:rPr>
              <a:t> yang </a:t>
            </a:r>
            <a:r>
              <a:rPr lang="en-US" sz="1477" i="1" dirty="0" err="1">
                <a:latin typeface="Arial Narrow" pitchFamily="34" charset="0"/>
                <a:ea typeface="Calibri" pitchFamily="34" charset="0"/>
                <a:cs typeface="ArialMT" charset="0"/>
              </a:rPr>
              <a:t>perlu</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ditangani</a:t>
            </a:r>
            <a:r>
              <a:rPr lang="en-US" sz="1477" i="1" dirty="0">
                <a:latin typeface="Arial Narrow" pitchFamily="34" charset="0"/>
                <a:ea typeface="Calibri" pitchFamily="34" charset="0"/>
                <a:cs typeface="ArialMT" charset="0"/>
              </a:rPr>
              <a:t> </a:t>
            </a:r>
            <a:endParaRPr lang="en-US" sz="1662" i="1" dirty="0">
              <a:latin typeface="Arial Narrow" pitchFamily="34" charset="0"/>
              <a:cs typeface="Arial" pitchFamily="34" charset="0"/>
            </a:endParaRPr>
          </a:p>
          <a:p>
            <a:pPr marL="320928" indent="-320928" algn="just" defTabSz="844083" eaLnBrk="0" fontAlgn="base" hangingPunct="0">
              <a:spcBef>
                <a:spcPct val="0"/>
              </a:spcBef>
              <a:spcAft>
                <a:spcPct val="0"/>
              </a:spcAft>
              <a:buFontTx/>
              <a:buChar char="•"/>
            </a:pPr>
            <a:r>
              <a:rPr lang="en-US" sz="1477" i="1" dirty="0">
                <a:latin typeface="Arial Narrow" pitchFamily="34" charset="0"/>
                <a:ea typeface="Calibri" pitchFamily="34" charset="0"/>
                <a:cs typeface="ArialMT" charset="0"/>
              </a:rPr>
              <a:t>proses-proses yang </a:t>
            </a:r>
            <a:r>
              <a:rPr lang="en-US" sz="1477" i="1" dirty="0" err="1">
                <a:latin typeface="Arial Narrow" pitchFamily="34" charset="0"/>
                <a:ea typeface="Calibri" pitchFamily="34" charset="0"/>
                <a:cs typeface="ArialMT" charset="0"/>
              </a:rPr>
              <a:t>dibutuhkan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dalam</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mengendalikan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risiko</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untuk</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memiliki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keyakinan</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mencapai</a:t>
            </a:r>
            <a:r>
              <a:rPr lang="en-US" sz="1477" i="1" dirty="0">
                <a:latin typeface="Arial Narrow" pitchFamily="34" charset="0"/>
                <a:ea typeface="Calibri" pitchFamily="34" charset="0"/>
                <a:cs typeface="ArialMT" charset="0"/>
              </a:rPr>
              <a:t> </a:t>
            </a:r>
            <a:r>
              <a:rPr lang="en-US" sz="1477" i="1" dirty="0" err="1">
                <a:latin typeface="Arial Narrow" pitchFamily="34" charset="0"/>
                <a:ea typeface="Calibri" pitchFamily="34" charset="0"/>
                <a:cs typeface="ArialMT" charset="0"/>
              </a:rPr>
              <a:t>sesuai</a:t>
            </a:r>
            <a:r>
              <a:rPr lang="en-US" sz="1477" i="1" dirty="0">
                <a:latin typeface="Arial Narrow" pitchFamily="34" charset="0"/>
                <a:ea typeface="Calibri" pitchFamily="34" charset="0"/>
                <a:cs typeface="ArialMT" charset="0"/>
              </a:rPr>
              <a:t> yang </a:t>
            </a:r>
            <a:r>
              <a:rPr lang="en-US" sz="1477" i="1" dirty="0" err="1">
                <a:latin typeface="Arial Narrow" pitchFamily="34" charset="0"/>
                <a:ea typeface="Calibri" pitchFamily="34" charset="0"/>
                <a:cs typeface="ArialMT" charset="0"/>
              </a:rPr>
              <a:t>direncanakan</a:t>
            </a:r>
            <a:r>
              <a:rPr lang="en-US" sz="1477" i="1" dirty="0">
                <a:latin typeface="Arial Narrow" pitchFamily="34" charset="0"/>
                <a:ea typeface="Calibri" pitchFamily="34" charset="0"/>
                <a:cs typeface="ArialMT" charset="0"/>
              </a:rPr>
              <a:t>.</a:t>
            </a:r>
            <a:endParaRPr lang="en-US" sz="3323" i="1" dirty="0">
              <a:latin typeface="Arial Narrow" pitchFamily="34" charset="0"/>
              <a:cs typeface="Arial" pitchFamily="34" charset="0"/>
            </a:endParaRPr>
          </a:p>
        </p:txBody>
      </p:sp>
      <p:sp>
        <p:nvSpPr>
          <p:cNvPr id="28" name="Rectangle 27"/>
          <p:cNvSpPr/>
          <p:nvPr/>
        </p:nvSpPr>
        <p:spPr>
          <a:xfrm>
            <a:off x="305355" y="238604"/>
            <a:ext cx="5952463" cy="400110"/>
          </a:xfrm>
          <a:prstGeom prst="rect">
            <a:avLst/>
          </a:prstGeom>
        </p:spPr>
        <p:txBody>
          <a:bodyPr wrap="none">
            <a:spAutoFit/>
          </a:bodyPr>
          <a:lstStyle/>
          <a:p>
            <a:pPr algn="ctr"/>
            <a:r>
              <a:rPr lang="en-US" sz="2000" b="1" dirty="0" err="1">
                <a:latin typeface="Arial" panose="020B0604020202020204" pitchFamily="34" charset="0"/>
                <a:cs typeface="Arial" panose="020B0604020202020204" pitchFamily="34" charset="0"/>
              </a:rPr>
              <a:t>Tindakan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untuk</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mengatasi</a:t>
            </a:r>
            <a:r>
              <a:rPr lang="en-US" sz="2000" b="1" dirty="0">
                <a:latin typeface="Arial" panose="020B0604020202020204" pitchFamily="34" charset="0"/>
                <a:cs typeface="Arial" panose="020B0604020202020204" pitchFamily="34" charset="0"/>
              </a:rPr>
              <a:t> RISIKO &amp; PELUANG</a:t>
            </a:r>
          </a:p>
        </p:txBody>
      </p:sp>
      <p:sp>
        <p:nvSpPr>
          <p:cNvPr id="5" name="Curved Down Arrow 4"/>
          <p:cNvSpPr/>
          <p:nvPr/>
        </p:nvSpPr>
        <p:spPr>
          <a:xfrm>
            <a:off x="1950991" y="1219619"/>
            <a:ext cx="1356985" cy="479494"/>
          </a:xfrm>
          <a:prstGeom prst="curvedDownArrow">
            <a:avLst>
              <a:gd name="adj1" fmla="val 25000"/>
              <a:gd name="adj2" fmla="val 50000"/>
              <a:gd name="adj3" fmla="val 19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p:cNvGrpSpPr/>
          <p:nvPr/>
        </p:nvGrpSpPr>
        <p:grpSpPr>
          <a:xfrm>
            <a:off x="305355" y="1575037"/>
            <a:ext cx="1852246" cy="2450950"/>
            <a:chOff x="482317" y="1468548"/>
            <a:chExt cx="1852246" cy="2450950"/>
          </a:xfrm>
          <a:solidFill>
            <a:schemeClr val="tx2">
              <a:lumMod val="20000"/>
              <a:lumOff val="80000"/>
            </a:schemeClr>
          </a:solidFill>
        </p:grpSpPr>
        <p:sp>
          <p:nvSpPr>
            <p:cNvPr id="78" name="Rectangle 77"/>
            <p:cNvSpPr/>
            <p:nvPr/>
          </p:nvSpPr>
          <p:spPr>
            <a:xfrm>
              <a:off x="482317" y="1468548"/>
              <a:ext cx="1852246" cy="2450950"/>
            </a:xfrm>
            <a:prstGeom prst="rect">
              <a:avLst/>
            </a:prstGeom>
            <a:grp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79" name="Rectangle 78"/>
            <p:cNvSpPr/>
            <p:nvPr/>
          </p:nvSpPr>
          <p:spPr>
            <a:xfrm>
              <a:off x="548117" y="1543238"/>
              <a:ext cx="1688123" cy="53863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Isu</a:t>
              </a:r>
              <a:r>
                <a:rPr lang="en-US" sz="1477" dirty="0">
                  <a:solidFill>
                    <a:schemeClr val="tx1"/>
                  </a:solidFill>
                  <a:latin typeface="Arial Narrow" pitchFamily="34" charset="0"/>
                </a:rPr>
                <a:t> internal &amp; </a:t>
              </a:r>
              <a:r>
                <a:rPr lang="en-US" sz="1477" dirty="0" err="1">
                  <a:solidFill>
                    <a:schemeClr val="tx1"/>
                  </a:solidFill>
                  <a:latin typeface="Arial Narrow" pitchFamily="34" charset="0"/>
                </a:rPr>
                <a:t>eksternal</a:t>
              </a:r>
              <a:r>
                <a:rPr lang="en-US" sz="1477" dirty="0">
                  <a:solidFill>
                    <a:schemeClr val="tx1"/>
                  </a:solidFill>
                  <a:latin typeface="Arial Narrow" pitchFamily="34" charset="0"/>
                </a:rPr>
                <a:t> (4.1)</a:t>
              </a:r>
            </a:p>
          </p:txBody>
        </p:sp>
        <p:sp>
          <p:nvSpPr>
            <p:cNvPr id="80" name="Rectangle 79"/>
            <p:cNvSpPr/>
            <p:nvPr/>
          </p:nvSpPr>
          <p:spPr>
            <a:xfrm>
              <a:off x="552658" y="2169294"/>
              <a:ext cx="1688123" cy="9162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Kebutuhan</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Harapan</a:t>
              </a:r>
              <a:r>
                <a:rPr lang="en-US" sz="1477" dirty="0">
                  <a:solidFill>
                    <a:schemeClr val="tx1"/>
                  </a:solidFill>
                  <a:latin typeface="Arial Narrow" pitchFamily="34" charset="0"/>
                </a:rPr>
                <a:t> </a:t>
              </a:r>
              <a:r>
                <a:rPr lang="en-US" sz="1477" dirty="0" err="1">
                  <a:solidFill>
                    <a:schemeClr val="tx1"/>
                  </a:solidFill>
                  <a:latin typeface="Arial Narrow" pitchFamily="34" charset="0"/>
                </a:rPr>
                <a:t>pihak</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berkepentingan</a:t>
              </a:r>
              <a:r>
                <a:rPr lang="en-US" sz="1477" dirty="0">
                  <a:solidFill>
                    <a:schemeClr val="tx1"/>
                  </a:solidFill>
                  <a:latin typeface="Arial Narrow" pitchFamily="34" charset="0"/>
                </a:rPr>
                <a:t> (4.2)</a:t>
              </a:r>
            </a:p>
          </p:txBody>
        </p:sp>
        <p:sp>
          <p:nvSpPr>
            <p:cNvPr id="81" name="Rectangle 80"/>
            <p:cNvSpPr/>
            <p:nvPr/>
          </p:nvSpPr>
          <p:spPr>
            <a:xfrm>
              <a:off x="564378" y="3162346"/>
              <a:ext cx="1688123" cy="6239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Lingkup</a:t>
              </a:r>
              <a:r>
                <a:rPr lang="en-US" sz="1477" dirty="0">
                  <a:solidFill>
                    <a:schemeClr val="tx1"/>
                  </a:solidFill>
                  <a:latin typeface="Arial Narrow" pitchFamily="34" charset="0"/>
                </a:rPr>
                <a:t>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 K3 (4.3)</a:t>
              </a:r>
            </a:p>
          </p:txBody>
        </p:sp>
      </p:grpSp>
      <p:sp>
        <p:nvSpPr>
          <p:cNvPr id="82" name="Rectangle 2"/>
          <p:cNvSpPr>
            <a:spLocks noChangeArrowheads="1"/>
          </p:cNvSpPr>
          <p:nvPr/>
        </p:nvSpPr>
        <p:spPr bwMode="auto">
          <a:xfrm>
            <a:off x="2185999" y="877174"/>
            <a:ext cx="1586215" cy="312537"/>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eaLnBrk="0" fontAlgn="base" hangingPunct="0">
              <a:spcBef>
                <a:spcPct val="0"/>
              </a:spcBef>
              <a:spcAft>
                <a:spcPct val="0"/>
              </a:spcAft>
            </a:pPr>
            <a:r>
              <a:rPr lang="en-US" sz="1477" i="1" dirty="0" err="1">
                <a:latin typeface="Arial Narrow" pitchFamily="34" charset="0"/>
                <a:ea typeface="Calibri" pitchFamily="34" charset="0"/>
                <a:cs typeface="ArialMT" charset="0"/>
              </a:rPr>
              <a:t>Mempertimbangkan</a:t>
            </a:r>
            <a:endParaRPr lang="en-US" sz="3323" i="1" dirty="0">
              <a:latin typeface="Arial Narrow" pitchFamily="34" charset="0"/>
              <a:cs typeface="Arial" pitchFamily="34" charset="0"/>
            </a:endParaRPr>
          </a:p>
        </p:txBody>
      </p:sp>
      <p:sp>
        <p:nvSpPr>
          <p:cNvPr id="8" name="Right Arrow 7"/>
          <p:cNvSpPr/>
          <p:nvPr/>
        </p:nvSpPr>
        <p:spPr>
          <a:xfrm>
            <a:off x="4343400" y="2045777"/>
            <a:ext cx="1207131" cy="207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1"/>
          <p:cNvSpPr>
            <a:spLocks noChangeArrowheads="1"/>
          </p:cNvSpPr>
          <p:nvPr/>
        </p:nvSpPr>
        <p:spPr bwMode="auto">
          <a:xfrm>
            <a:off x="5648648" y="1711812"/>
            <a:ext cx="3038152" cy="700783"/>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algn="ctr" defTabSz="844083" eaLnBrk="0" fontAlgn="base" hangingPunct="0">
              <a:spcBef>
                <a:spcPct val="0"/>
              </a:spcBef>
              <a:spcAft>
                <a:spcPct val="0"/>
              </a:spcAft>
            </a:pPr>
            <a:r>
              <a:rPr lang="en-US" sz="2000" dirty="0" err="1">
                <a:latin typeface="Arial Narrow" pitchFamily="34" charset="0"/>
                <a:ea typeface="Calibri" pitchFamily="34" charset="0"/>
                <a:cs typeface="ArialMT"/>
              </a:rPr>
              <a:t>Menetapkan</a:t>
            </a:r>
            <a:r>
              <a:rPr lang="en-US" sz="2000" dirty="0">
                <a:latin typeface="Arial Narrow" pitchFamily="34" charset="0"/>
                <a:ea typeface="Calibri" pitchFamily="34" charset="0"/>
                <a:cs typeface="ArialMT"/>
              </a:rPr>
              <a:t> </a:t>
            </a:r>
            <a:r>
              <a:rPr lang="en-US" sz="2000" dirty="0" err="1">
                <a:latin typeface="Arial Narrow" pitchFamily="34" charset="0"/>
                <a:ea typeface="Calibri" pitchFamily="34" charset="0"/>
                <a:cs typeface="ArialMT"/>
              </a:rPr>
              <a:t>Risiko</a:t>
            </a:r>
            <a:r>
              <a:rPr lang="en-US" sz="2000" dirty="0">
                <a:latin typeface="Arial Narrow" pitchFamily="34" charset="0"/>
                <a:ea typeface="Calibri" pitchFamily="34" charset="0"/>
                <a:cs typeface="ArialMT"/>
              </a:rPr>
              <a:t> &amp; </a:t>
            </a:r>
            <a:r>
              <a:rPr lang="en-US" sz="2000" dirty="0" err="1">
                <a:latin typeface="Arial Narrow" pitchFamily="34" charset="0"/>
                <a:ea typeface="Calibri" pitchFamily="34" charset="0"/>
                <a:cs typeface="ArialMT"/>
              </a:rPr>
              <a:t>Peluang</a:t>
            </a:r>
            <a:r>
              <a:rPr lang="en-US" sz="2000" dirty="0">
                <a:latin typeface="Arial Narrow" pitchFamily="34" charset="0"/>
                <a:ea typeface="Calibri" pitchFamily="34" charset="0"/>
                <a:cs typeface="ArialMT"/>
              </a:rPr>
              <a:t> Sistem </a:t>
            </a:r>
            <a:r>
              <a:rPr lang="en-US" sz="2000" dirty="0" err="1">
                <a:latin typeface="Arial Narrow" pitchFamily="34" charset="0"/>
                <a:ea typeface="Calibri" pitchFamily="34" charset="0"/>
                <a:cs typeface="ArialMT"/>
              </a:rPr>
              <a:t>Manajemen</a:t>
            </a:r>
            <a:r>
              <a:rPr lang="en-US" sz="2000" dirty="0">
                <a:latin typeface="Arial Narrow" pitchFamily="34" charset="0"/>
                <a:ea typeface="Calibri" pitchFamily="34" charset="0"/>
                <a:cs typeface="ArialMT"/>
              </a:rPr>
              <a:t> K3L</a:t>
            </a:r>
          </a:p>
        </p:txBody>
      </p:sp>
      <p:grpSp>
        <p:nvGrpSpPr>
          <p:cNvPr id="9" name="Group 8"/>
          <p:cNvGrpSpPr/>
          <p:nvPr/>
        </p:nvGrpSpPr>
        <p:grpSpPr>
          <a:xfrm>
            <a:off x="5622390" y="2915483"/>
            <a:ext cx="1695511" cy="3660278"/>
            <a:chOff x="6090336" y="2884974"/>
            <a:chExt cx="1852246" cy="3085520"/>
          </a:xfrm>
          <a:solidFill>
            <a:srgbClr val="FF0000"/>
          </a:solidFill>
        </p:grpSpPr>
        <p:sp>
          <p:nvSpPr>
            <p:cNvPr id="85" name="Rectangle 84"/>
            <p:cNvSpPr/>
            <p:nvPr/>
          </p:nvSpPr>
          <p:spPr>
            <a:xfrm>
              <a:off x="6090336" y="2884974"/>
              <a:ext cx="1852246" cy="3085520"/>
            </a:xfrm>
            <a:prstGeom prst="rect">
              <a:avLst/>
            </a:prstGeom>
            <a:grp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86" name="Rectangle 85"/>
            <p:cNvSpPr/>
            <p:nvPr/>
          </p:nvSpPr>
          <p:spPr>
            <a:xfrm>
              <a:off x="6156136" y="2959664"/>
              <a:ext cx="1688123" cy="538630"/>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Bahaya</a:t>
              </a:r>
              <a:r>
                <a:rPr lang="en-US" sz="1477" dirty="0">
                  <a:solidFill>
                    <a:schemeClr val="tx1"/>
                  </a:solidFill>
                  <a:latin typeface="Arial Narrow" pitchFamily="34" charset="0"/>
                </a:rPr>
                <a:t> (6.1.2.1)</a:t>
              </a:r>
            </a:p>
          </p:txBody>
        </p:sp>
        <p:sp>
          <p:nvSpPr>
            <p:cNvPr id="87" name="Rectangle 86"/>
            <p:cNvSpPr/>
            <p:nvPr/>
          </p:nvSpPr>
          <p:spPr>
            <a:xfrm>
              <a:off x="6160677" y="3585720"/>
              <a:ext cx="1688123" cy="657945"/>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Risiko</a:t>
              </a:r>
              <a:r>
                <a:rPr lang="en-US" sz="1477" dirty="0">
                  <a:solidFill>
                    <a:schemeClr val="tx1"/>
                  </a:solidFill>
                  <a:latin typeface="Arial Narrow" pitchFamily="34" charset="0"/>
                </a:rPr>
                <a:t> K3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risiko</a:t>
              </a:r>
              <a:r>
                <a:rPr lang="en-US" sz="1477" dirty="0">
                  <a:solidFill>
                    <a:schemeClr val="tx1"/>
                  </a:solidFill>
                  <a:latin typeface="Arial Narrow" pitchFamily="34" charset="0"/>
                </a:rPr>
                <a:t> </a:t>
              </a:r>
              <a:r>
                <a:rPr lang="en-US" sz="1477" dirty="0" err="1">
                  <a:solidFill>
                    <a:schemeClr val="tx1"/>
                  </a:solidFill>
                  <a:latin typeface="Arial Narrow" pitchFamily="34" charset="0"/>
                </a:rPr>
                <a:t>lainnya</a:t>
              </a:r>
              <a:r>
                <a:rPr lang="en-US" sz="1477" dirty="0">
                  <a:solidFill>
                    <a:schemeClr val="tx1"/>
                  </a:solidFill>
                  <a:latin typeface="Arial Narrow" pitchFamily="34" charset="0"/>
                </a:rPr>
                <a:t> (6.1.2.2)</a:t>
              </a:r>
            </a:p>
          </p:txBody>
        </p:sp>
        <p:sp>
          <p:nvSpPr>
            <p:cNvPr id="88" name="Rectangle 87"/>
            <p:cNvSpPr/>
            <p:nvPr/>
          </p:nvSpPr>
          <p:spPr>
            <a:xfrm>
              <a:off x="6172397" y="4367848"/>
              <a:ext cx="1688123" cy="715139"/>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Peluang</a:t>
              </a:r>
              <a:r>
                <a:rPr lang="en-US" sz="1477" dirty="0">
                  <a:solidFill>
                    <a:schemeClr val="tx1"/>
                  </a:solidFill>
                  <a:latin typeface="Arial Narrow" pitchFamily="34" charset="0"/>
                </a:rPr>
                <a:t> K3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peluang</a:t>
              </a:r>
              <a:r>
                <a:rPr lang="en-US" sz="1477" dirty="0">
                  <a:solidFill>
                    <a:schemeClr val="tx1"/>
                  </a:solidFill>
                  <a:latin typeface="Arial Narrow" pitchFamily="34" charset="0"/>
                </a:rPr>
                <a:t> </a:t>
              </a:r>
              <a:r>
                <a:rPr lang="en-US" sz="1477" dirty="0" err="1">
                  <a:solidFill>
                    <a:schemeClr val="tx1"/>
                  </a:solidFill>
                  <a:latin typeface="Arial Narrow" pitchFamily="34" charset="0"/>
                </a:rPr>
                <a:t>lainnya</a:t>
              </a:r>
              <a:r>
                <a:rPr lang="en-US" sz="1477" dirty="0">
                  <a:solidFill>
                    <a:schemeClr val="tx1"/>
                  </a:solidFill>
                  <a:latin typeface="Arial Narrow" pitchFamily="34" charset="0"/>
                </a:rPr>
                <a:t> (6.1.2.2)</a:t>
              </a:r>
            </a:p>
          </p:txBody>
        </p:sp>
        <p:sp>
          <p:nvSpPr>
            <p:cNvPr id="89" name="Rectangle 88"/>
            <p:cNvSpPr/>
            <p:nvPr/>
          </p:nvSpPr>
          <p:spPr>
            <a:xfrm>
              <a:off x="6172397" y="5169171"/>
              <a:ext cx="1688123" cy="715139"/>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hukum</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lain (6.1.3)</a:t>
              </a:r>
            </a:p>
          </p:txBody>
        </p:sp>
      </p:grpSp>
      <p:sp>
        <p:nvSpPr>
          <p:cNvPr id="90" name="Right Arrow 89"/>
          <p:cNvSpPr/>
          <p:nvPr/>
        </p:nvSpPr>
        <p:spPr>
          <a:xfrm rot="16200000">
            <a:off x="7135321" y="2345805"/>
            <a:ext cx="472735" cy="56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B02C076-3C16-40F8-B87C-856554380AF3}"/>
              </a:ext>
            </a:extLst>
          </p:cNvPr>
          <p:cNvSpPr>
            <a:spLocks noGrp="1"/>
          </p:cNvSpPr>
          <p:nvPr>
            <p:ph type="sldNum" sz="quarter" idx="12"/>
          </p:nvPr>
        </p:nvSpPr>
        <p:spPr/>
        <p:txBody>
          <a:bodyPr/>
          <a:lstStyle/>
          <a:p>
            <a:pPr>
              <a:defRPr/>
            </a:pPr>
            <a:fld id="{2E3D3CF9-A8F0-446F-8AA4-23D2A19D86A0}" type="slidenum">
              <a:rPr lang="en-US" smtClean="0"/>
              <a:pPr>
                <a:defRPr/>
              </a:pPr>
              <a:t>30</a:t>
            </a:fld>
            <a:endParaRPr lang="en-US"/>
          </a:p>
        </p:txBody>
      </p:sp>
      <p:pic>
        <p:nvPicPr>
          <p:cNvPr id="10" name="Picture 9"/>
          <p:cNvPicPr>
            <a:picLocks noChangeAspect="1"/>
          </p:cNvPicPr>
          <p:nvPr/>
        </p:nvPicPr>
        <p:blipFill>
          <a:blip r:embed="rId3"/>
          <a:stretch>
            <a:fillRect/>
          </a:stretch>
        </p:blipFill>
        <p:spPr>
          <a:xfrm>
            <a:off x="2201741" y="1579875"/>
            <a:ext cx="2874745" cy="2886306"/>
          </a:xfrm>
          <a:prstGeom prst="rect">
            <a:avLst/>
          </a:prstGeom>
        </p:spPr>
      </p:pic>
      <p:grpSp>
        <p:nvGrpSpPr>
          <p:cNvPr id="11" name="Group 10"/>
          <p:cNvGrpSpPr/>
          <p:nvPr/>
        </p:nvGrpSpPr>
        <p:grpSpPr>
          <a:xfrm>
            <a:off x="7371689" y="2910488"/>
            <a:ext cx="1695511" cy="1749292"/>
            <a:chOff x="7809083" y="2925289"/>
            <a:chExt cx="1695511" cy="1749292"/>
          </a:xfrm>
        </p:grpSpPr>
        <p:sp>
          <p:nvSpPr>
            <p:cNvPr id="50" name="Rectangle 49"/>
            <p:cNvSpPr/>
            <p:nvPr/>
          </p:nvSpPr>
          <p:spPr>
            <a:xfrm>
              <a:off x="7809083" y="2925289"/>
              <a:ext cx="1695511" cy="1749292"/>
            </a:xfrm>
            <a:prstGeom prst="rect">
              <a:avLst/>
            </a:prstGeom>
            <a:solidFill>
              <a:srgbClr val="92D050"/>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51" name="Rectangle 50"/>
            <p:cNvSpPr/>
            <p:nvPr/>
          </p:nvSpPr>
          <p:spPr>
            <a:xfrm>
              <a:off x="7869315" y="3013892"/>
              <a:ext cx="1545276" cy="638964"/>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Aspek</a:t>
              </a:r>
              <a:r>
                <a:rPr lang="en-US" sz="1477" dirty="0">
                  <a:solidFill>
                    <a:schemeClr val="tx1"/>
                  </a:solidFill>
                  <a:latin typeface="Arial Narrow" pitchFamily="34" charset="0"/>
                </a:rPr>
                <a:t> </a:t>
              </a:r>
              <a:r>
                <a:rPr lang="en-US" sz="1477" dirty="0" err="1">
                  <a:solidFill>
                    <a:schemeClr val="tx1"/>
                  </a:solidFill>
                  <a:latin typeface="Arial Narrow" pitchFamily="34" charset="0"/>
                </a:rPr>
                <a:t>Lingkungan</a:t>
              </a:r>
              <a:r>
                <a:rPr lang="en-US" sz="1477" dirty="0">
                  <a:solidFill>
                    <a:schemeClr val="tx1"/>
                  </a:solidFill>
                  <a:latin typeface="Arial Narrow" pitchFamily="34" charset="0"/>
                </a:rPr>
                <a:t> (6.1.2)</a:t>
              </a:r>
            </a:p>
          </p:txBody>
        </p:sp>
        <p:sp>
          <p:nvSpPr>
            <p:cNvPr id="52" name="Rectangle 51"/>
            <p:cNvSpPr/>
            <p:nvPr/>
          </p:nvSpPr>
          <p:spPr>
            <a:xfrm>
              <a:off x="7873472" y="3756567"/>
              <a:ext cx="1545276" cy="780504"/>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Kewajiban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(6.1.3)</a:t>
              </a:r>
            </a:p>
          </p:txBody>
        </p:sp>
      </p:grpSp>
      <p:sp>
        <p:nvSpPr>
          <p:cNvPr id="2" name="Footer Placeholder 1">
            <a:extLst>
              <a:ext uri="{FF2B5EF4-FFF2-40B4-BE49-F238E27FC236}">
                <a16:creationId xmlns:a16="http://schemas.microsoft.com/office/drawing/2014/main" id="{409AB82F-B779-48CB-B369-289C21D7EDE6}"/>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06924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4630" y="401771"/>
            <a:ext cx="7704180" cy="523220"/>
          </a:xfrm>
          <a:prstGeom prst="rect">
            <a:avLst/>
          </a:prstGeom>
        </p:spPr>
        <p:txBody>
          <a:bodyPr wrap="square">
            <a:spAutoFit/>
          </a:bodyPr>
          <a:lstStyle/>
          <a:p>
            <a:pPr algn="ctr"/>
            <a:r>
              <a:rPr lang="en-US" sz="2800" dirty="0" err="1">
                <a:latin typeface="Impact" panose="020B0806030902050204" pitchFamily="34" charset="0"/>
                <a:cs typeface="Arial" panose="020B0604020202020204" pitchFamily="34" charset="0"/>
              </a:rPr>
              <a:t>Identifikasi</a:t>
            </a:r>
            <a:r>
              <a:rPr lang="en-US" sz="2800" dirty="0">
                <a:latin typeface="Impact" panose="020B0806030902050204" pitchFamily="34" charset="0"/>
                <a:cs typeface="Arial" panose="020B0604020202020204" pitchFamily="34" charset="0"/>
              </a:rPr>
              <a:t> </a:t>
            </a:r>
            <a:r>
              <a:rPr lang="en-US" sz="2800" dirty="0" err="1">
                <a:latin typeface="Impact" panose="020B0806030902050204" pitchFamily="34" charset="0"/>
                <a:cs typeface="Arial" panose="020B0604020202020204" pitchFamily="34" charset="0"/>
              </a:rPr>
              <a:t>Bahaya</a:t>
            </a:r>
            <a:r>
              <a:rPr lang="en-US" sz="2800" dirty="0">
                <a:latin typeface="Impact" panose="020B0806030902050204" pitchFamily="34" charset="0"/>
                <a:cs typeface="Arial" panose="020B0604020202020204" pitchFamily="34" charset="0"/>
              </a:rPr>
              <a:t> </a:t>
            </a:r>
            <a:r>
              <a:rPr lang="en-US" sz="2800" dirty="0" err="1">
                <a:latin typeface="Impact" panose="020B0806030902050204" pitchFamily="34" charset="0"/>
                <a:cs typeface="Arial" panose="020B0604020202020204" pitchFamily="34" charset="0"/>
              </a:rPr>
              <a:t>dan</a:t>
            </a:r>
            <a:r>
              <a:rPr lang="en-US" sz="2800" dirty="0">
                <a:latin typeface="Impact" panose="020B0806030902050204" pitchFamily="34" charset="0"/>
                <a:cs typeface="Arial" panose="020B0604020202020204" pitchFamily="34" charset="0"/>
              </a:rPr>
              <a:t> </a:t>
            </a:r>
            <a:r>
              <a:rPr lang="en-US" sz="2800" dirty="0" err="1">
                <a:latin typeface="Impact" panose="020B0806030902050204" pitchFamily="34" charset="0"/>
                <a:cs typeface="Arial" panose="020B0604020202020204" pitchFamily="34" charset="0"/>
              </a:rPr>
              <a:t>Penilaian</a:t>
            </a:r>
            <a:r>
              <a:rPr lang="en-US" sz="2800" dirty="0">
                <a:latin typeface="Impact" panose="020B0806030902050204" pitchFamily="34" charset="0"/>
                <a:cs typeface="Arial" panose="020B0604020202020204" pitchFamily="34" charset="0"/>
              </a:rPr>
              <a:t> </a:t>
            </a:r>
            <a:r>
              <a:rPr lang="en-US" sz="2800" dirty="0" err="1">
                <a:latin typeface="Impact" panose="020B0806030902050204" pitchFamily="34" charset="0"/>
                <a:cs typeface="Arial" panose="020B0604020202020204" pitchFamily="34" charset="0"/>
              </a:rPr>
              <a:t>Risiko</a:t>
            </a:r>
            <a:r>
              <a:rPr lang="en-US" sz="2800" dirty="0">
                <a:latin typeface="Impact" panose="020B0806030902050204" pitchFamily="34" charset="0"/>
                <a:cs typeface="Arial" panose="020B0604020202020204" pitchFamily="34" charset="0"/>
              </a:rPr>
              <a:t> &amp; </a:t>
            </a:r>
            <a:r>
              <a:rPr lang="en-US" sz="2800" dirty="0" err="1">
                <a:latin typeface="Impact" panose="020B0806030902050204" pitchFamily="34" charset="0"/>
                <a:cs typeface="Arial" panose="020B0604020202020204" pitchFamily="34" charset="0"/>
              </a:rPr>
              <a:t>Peluang</a:t>
            </a:r>
            <a:endParaRPr lang="en-US" sz="2800" dirty="0">
              <a:latin typeface="Impact" panose="020B0806030902050204" pitchFamily="34" charset="0"/>
              <a:cs typeface="Arial" panose="020B0604020202020204" pitchFamily="34" charset="0"/>
            </a:endParaRPr>
          </a:p>
        </p:txBody>
      </p:sp>
      <p:sp>
        <p:nvSpPr>
          <p:cNvPr id="5" name="TextBox 4"/>
          <p:cNvSpPr txBox="1"/>
          <p:nvPr/>
        </p:nvSpPr>
        <p:spPr>
          <a:xfrm>
            <a:off x="614630" y="1214377"/>
            <a:ext cx="6131858" cy="5324535"/>
          </a:xfrm>
          <a:prstGeom prst="rect">
            <a:avLst/>
          </a:prstGeom>
          <a:ln>
            <a:solidFill>
              <a:schemeClr val="bg1">
                <a:lumMod val="50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fontAlgn="auto">
              <a:spcBef>
                <a:spcPts val="0"/>
              </a:spcBef>
              <a:spcAft>
                <a:spcPts val="0"/>
              </a:spcAft>
            </a:pP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menetapkan</a:t>
            </a:r>
            <a:r>
              <a:rPr lang="en-US" sz="1700" dirty="0">
                <a:solidFill>
                  <a:prstClr val="black"/>
                </a:solidFill>
                <a:latin typeface="Calibri"/>
              </a:rPr>
              <a:t> Proses </a:t>
            </a:r>
            <a:r>
              <a:rPr lang="en-US" sz="1700" dirty="0" err="1">
                <a:solidFill>
                  <a:prstClr val="black"/>
                </a:solidFill>
                <a:latin typeface="Calibri"/>
              </a:rPr>
              <a:t>untuk</a:t>
            </a:r>
            <a:r>
              <a:rPr lang="en-US" sz="1700" dirty="0">
                <a:solidFill>
                  <a:prstClr val="black"/>
                </a:solidFill>
                <a:latin typeface="Calibri"/>
              </a:rPr>
              <a:t> </a:t>
            </a:r>
            <a:r>
              <a:rPr lang="en-US" sz="1700" dirty="0" err="1">
                <a:solidFill>
                  <a:prstClr val="black"/>
                </a:solidFill>
                <a:latin typeface="Calibri"/>
              </a:rPr>
              <a:t>Identifikasi</a:t>
            </a:r>
            <a:r>
              <a:rPr lang="en-US" sz="1700" dirty="0">
                <a:solidFill>
                  <a:prstClr val="black"/>
                </a:solidFill>
                <a:latin typeface="Calibri"/>
              </a:rPr>
              <a:t> </a:t>
            </a:r>
            <a:r>
              <a:rPr lang="en-US" sz="1700" dirty="0" err="1">
                <a:solidFill>
                  <a:prstClr val="black"/>
                </a:solidFill>
                <a:latin typeface="Calibri"/>
              </a:rPr>
              <a:t>bahaya</a:t>
            </a:r>
            <a:r>
              <a:rPr lang="en-US" sz="1700" dirty="0">
                <a:solidFill>
                  <a:prstClr val="black"/>
                </a:solidFill>
                <a:latin typeface="Calibri"/>
              </a:rPr>
              <a:t> yang </a:t>
            </a:r>
            <a:r>
              <a:rPr lang="en-US" sz="1700" dirty="0" err="1">
                <a:solidFill>
                  <a:prstClr val="black"/>
                </a:solidFill>
                <a:latin typeface="Calibri"/>
              </a:rPr>
              <a:t>sedang</a:t>
            </a:r>
            <a:r>
              <a:rPr lang="en-US" sz="1700" dirty="0">
                <a:solidFill>
                  <a:prstClr val="black"/>
                </a:solidFill>
                <a:latin typeface="Calibri"/>
              </a:rPr>
              <a:t> </a:t>
            </a:r>
            <a:r>
              <a:rPr lang="en-US" sz="1700" dirty="0" err="1">
                <a:solidFill>
                  <a:prstClr val="black"/>
                </a:solidFill>
                <a:latin typeface="Calibri"/>
              </a:rPr>
              <a:t>berlangsung</a:t>
            </a:r>
            <a:r>
              <a:rPr lang="en-US" sz="1700" dirty="0">
                <a:solidFill>
                  <a:prstClr val="black"/>
                </a:solidFill>
                <a:latin typeface="Calibri"/>
              </a:rPr>
              <a:t> </a:t>
            </a:r>
            <a:r>
              <a:rPr lang="en-US" sz="1700" dirty="0" err="1">
                <a:solidFill>
                  <a:prstClr val="black"/>
                </a:solidFill>
                <a:latin typeface="Calibri"/>
              </a:rPr>
              <a:t>dari</a:t>
            </a:r>
            <a:r>
              <a:rPr lang="en-US" sz="1700" dirty="0">
                <a:solidFill>
                  <a:prstClr val="black"/>
                </a:solidFill>
                <a:latin typeface="Calibri"/>
              </a:rPr>
              <a:t> </a:t>
            </a:r>
            <a:r>
              <a:rPr lang="en-US" sz="1700" dirty="0" err="1">
                <a:solidFill>
                  <a:prstClr val="black"/>
                </a:solidFill>
                <a:latin typeface="Calibri"/>
              </a:rPr>
              <a:t>proaktif</a:t>
            </a:r>
            <a:r>
              <a:rPr lang="en-US" sz="1700" dirty="0">
                <a:solidFill>
                  <a:prstClr val="black"/>
                </a:solidFill>
                <a:latin typeface="Calibri"/>
              </a:rPr>
              <a:t>. </a:t>
            </a:r>
            <a:r>
              <a:rPr lang="en-US" sz="1700" dirty="0" err="1">
                <a:solidFill>
                  <a:prstClr val="black"/>
                </a:solidFill>
                <a:latin typeface="Calibri"/>
              </a:rPr>
              <a:t>Dengan</a:t>
            </a:r>
            <a:r>
              <a:rPr lang="en-US" sz="1700" dirty="0">
                <a:solidFill>
                  <a:prstClr val="black"/>
                </a:solidFill>
                <a:latin typeface="Calibri"/>
              </a:rPr>
              <a:t> </a:t>
            </a:r>
            <a:r>
              <a:rPr lang="en-US" sz="1700" dirty="0" err="1">
                <a:solidFill>
                  <a:prstClr val="black"/>
                </a:solidFill>
                <a:latin typeface="Calibri"/>
              </a:rPr>
              <a:t>pertimbangan</a:t>
            </a:r>
            <a:r>
              <a:rPr lang="en-US" sz="1700" dirty="0">
                <a:solidFill>
                  <a:prstClr val="black"/>
                </a:solidFill>
                <a:latin typeface="Calibri"/>
              </a:rPr>
              <a:t> :</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Pengaturan</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a:t>
            </a:r>
            <a:r>
              <a:rPr lang="en-US" sz="1700" dirty="0" err="1">
                <a:solidFill>
                  <a:prstClr val="black"/>
                </a:solidFill>
                <a:latin typeface="Calibri"/>
              </a:rPr>
              <a:t>faktor</a:t>
            </a:r>
            <a:r>
              <a:rPr lang="en-US" sz="1700" dirty="0">
                <a:solidFill>
                  <a:prstClr val="black"/>
                </a:solidFill>
                <a:latin typeface="Calibri"/>
              </a:rPr>
              <a:t> </a:t>
            </a:r>
            <a:r>
              <a:rPr lang="en-US" sz="1700" dirty="0" err="1">
                <a:solidFill>
                  <a:prstClr val="black"/>
                </a:solidFill>
                <a:latin typeface="Calibri"/>
              </a:rPr>
              <a:t>sosial</a:t>
            </a:r>
            <a:r>
              <a:rPr lang="en-US" sz="1700" dirty="0">
                <a:solidFill>
                  <a:prstClr val="black"/>
                </a:solidFill>
              </a:rPr>
              <a:t> (</a:t>
            </a:r>
            <a:r>
              <a:rPr lang="en-US" sz="1700" dirty="0" err="1">
                <a:solidFill>
                  <a:prstClr val="black"/>
                </a:solidFill>
              </a:rPr>
              <a:t>beban</a:t>
            </a:r>
            <a:r>
              <a:rPr lang="en-US" sz="1700" dirty="0">
                <a:solidFill>
                  <a:prstClr val="black"/>
                </a:solidFill>
              </a:rPr>
              <a:t> </a:t>
            </a:r>
            <a:r>
              <a:rPr lang="en-US" sz="1700" dirty="0" err="1">
                <a:solidFill>
                  <a:prstClr val="black"/>
                </a:solidFill>
              </a:rPr>
              <a:t>kerja</a:t>
            </a:r>
            <a:r>
              <a:rPr lang="en-US" sz="1700" dirty="0">
                <a:solidFill>
                  <a:prstClr val="black"/>
                </a:solidFill>
              </a:rPr>
              <a:t>, jam </a:t>
            </a:r>
            <a:r>
              <a:rPr lang="en-US" sz="1700" dirty="0" err="1">
                <a:solidFill>
                  <a:prstClr val="black"/>
                </a:solidFill>
              </a:rPr>
              <a:t>kerja</a:t>
            </a:r>
            <a:r>
              <a:rPr lang="en-US" sz="1700" dirty="0">
                <a:solidFill>
                  <a:prstClr val="black"/>
                </a:solidFill>
              </a:rPr>
              <a:t>, </a:t>
            </a:r>
            <a:r>
              <a:rPr lang="en-US" sz="1700" dirty="0" err="1">
                <a:solidFill>
                  <a:prstClr val="black"/>
                </a:solidFill>
              </a:rPr>
              <a:t>viktimisasi</a:t>
            </a:r>
            <a:r>
              <a:rPr lang="en-US" sz="1700" dirty="0">
                <a:solidFill>
                  <a:prstClr val="black"/>
                </a:solidFill>
              </a:rPr>
              <a:t>, </a:t>
            </a:r>
            <a:r>
              <a:rPr lang="en-US" sz="1700" dirty="0" err="1">
                <a:solidFill>
                  <a:prstClr val="black"/>
                </a:solidFill>
              </a:rPr>
              <a:t>pelecehan</a:t>
            </a:r>
            <a:r>
              <a:rPr lang="en-US" sz="1700" dirty="0">
                <a:solidFill>
                  <a:prstClr val="black"/>
                </a:solidFill>
              </a:rPr>
              <a:t> </a:t>
            </a:r>
            <a:r>
              <a:rPr lang="en-US" sz="1700" dirty="0" err="1">
                <a:solidFill>
                  <a:prstClr val="black"/>
                </a:solidFill>
              </a:rPr>
              <a:t>dan</a:t>
            </a:r>
            <a:r>
              <a:rPr lang="en-US" sz="1700" dirty="0">
                <a:solidFill>
                  <a:prstClr val="black"/>
                </a:solidFill>
              </a:rPr>
              <a:t> </a:t>
            </a:r>
            <a:r>
              <a:rPr lang="en-US" sz="1700" dirty="0" err="1">
                <a:solidFill>
                  <a:prstClr val="black"/>
                </a:solidFill>
              </a:rPr>
              <a:t>intimidasi</a:t>
            </a:r>
            <a:r>
              <a:rPr lang="en-US" sz="1700" dirty="0">
                <a:solidFill>
                  <a:prstClr val="black"/>
                </a:solidFill>
              </a:rPr>
              <a:t>), </a:t>
            </a:r>
            <a:r>
              <a:rPr lang="en-US" sz="1700" dirty="0" err="1">
                <a:solidFill>
                  <a:prstClr val="black"/>
                </a:solidFill>
              </a:rPr>
              <a:t>kepemimpinan</a:t>
            </a:r>
            <a:r>
              <a:rPr lang="en-US" sz="1700" dirty="0">
                <a:solidFill>
                  <a:prstClr val="black"/>
                </a:solidFill>
              </a:rPr>
              <a:t>, </a:t>
            </a:r>
            <a:r>
              <a:rPr lang="en-US" sz="1700" dirty="0" err="1">
                <a:solidFill>
                  <a:prstClr val="black"/>
                </a:solidFill>
              </a:rPr>
              <a:t>budaya</a:t>
            </a:r>
            <a:endParaRPr lang="en-US" sz="1700" dirty="0">
              <a:solidFill>
                <a:prstClr val="black"/>
              </a:solidFill>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Aktivitas</a:t>
            </a:r>
            <a:r>
              <a:rPr lang="en-US" sz="1700" dirty="0">
                <a:solidFill>
                  <a:prstClr val="black"/>
                </a:solidFill>
                <a:latin typeface="Calibri"/>
              </a:rPr>
              <a:t> </a:t>
            </a:r>
            <a:r>
              <a:rPr lang="en-US" sz="1700" dirty="0" err="1">
                <a:solidFill>
                  <a:prstClr val="black"/>
                </a:solidFill>
                <a:latin typeface="Calibri"/>
              </a:rPr>
              <a:t>rutin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non </a:t>
            </a:r>
            <a:r>
              <a:rPr lang="en-US" sz="1700" dirty="0" err="1">
                <a:solidFill>
                  <a:prstClr val="black"/>
                </a:solidFill>
                <a:latin typeface="Calibri"/>
              </a:rPr>
              <a:t>rutin</a:t>
            </a:r>
            <a:r>
              <a:rPr lang="en-US" sz="1700" dirty="0">
                <a:solidFill>
                  <a:prstClr val="black"/>
                </a:solidFill>
                <a:latin typeface="Calibri"/>
              </a:rPr>
              <a:t> (</a:t>
            </a:r>
            <a:r>
              <a:rPr lang="en-US" sz="1700" dirty="0" err="1">
                <a:solidFill>
                  <a:prstClr val="black"/>
                </a:solidFill>
                <a:latin typeface="Calibri"/>
              </a:rPr>
              <a:t>Infrastruktur</a:t>
            </a:r>
            <a:r>
              <a:rPr lang="en-US" sz="1700" dirty="0">
                <a:solidFill>
                  <a:prstClr val="black"/>
                </a:solidFill>
                <a:latin typeface="Calibri"/>
              </a:rPr>
              <a:t>, </a:t>
            </a:r>
            <a:r>
              <a:rPr lang="en-US" sz="1700" dirty="0" err="1">
                <a:solidFill>
                  <a:prstClr val="black"/>
                </a:solidFill>
                <a:latin typeface="Calibri"/>
              </a:rPr>
              <a:t>mesin</a:t>
            </a:r>
            <a:r>
              <a:rPr lang="en-US" sz="1700" dirty="0">
                <a:solidFill>
                  <a:prstClr val="black"/>
                </a:solidFill>
                <a:latin typeface="Calibri"/>
              </a:rPr>
              <a:t>, </a:t>
            </a:r>
            <a:r>
              <a:rPr lang="en-US" sz="1700" dirty="0" err="1">
                <a:solidFill>
                  <a:prstClr val="black"/>
                </a:solidFill>
                <a:latin typeface="Calibri"/>
              </a:rPr>
              <a:t>bahan</a:t>
            </a:r>
            <a:r>
              <a:rPr lang="en-US" sz="1700" dirty="0">
                <a:solidFill>
                  <a:prstClr val="black"/>
                </a:solidFill>
                <a:latin typeface="Calibri"/>
              </a:rPr>
              <a:t>, </a:t>
            </a:r>
            <a:r>
              <a:rPr lang="en-US" sz="1700" dirty="0" err="1">
                <a:solidFill>
                  <a:prstClr val="black"/>
                </a:solidFill>
                <a:latin typeface="Calibri"/>
              </a:rPr>
              <a:t>aktivitas</a:t>
            </a:r>
            <a:r>
              <a:rPr lang="en-US" sz="1700" dirty="0">
                <a:solidFill>
                  <a:prstClr val="black"/>
                </a:solidFill>
                <a:latin typeface="Calibri"/>
              </a:rPr>
              <a:t> </a:t>
            </a:r>
            <a:r>
              <a:rPr lang="en-US" sz="1700" dirty="0" err="1">
                <a:solidFill>
                  <a:prstClr val="black"/>
                </a:solidFill>
                <a:latin typeface="Calibri"/>
              </a:rPr>
              <a:t>desain</a:t>
            </a:r>
            <a:r>
              <a:rPr lang="en-US" sz="1700" dirty="0">
                <a:solidFill>
                  <a:prstClr val="black"/>
                </a:solidFill>
                <a:latin typeface="Calibri"/>
              </a:rPr>
              <a:t> </a:t>
            </a:r>
            <a:r>
              <a:rPr lang="en-US" sz="1700" dirty="0" err="1">
                <a:solidFill>
                  <a:prstClr val="black"/>
                </a:solidFill>
                <a:latin typeface="Calibri"/>
              </a:rPr>
              <a:t>produk</a:t>
            </a:r>
            <a:r>
              <a:rPr lang="en-US" sz="1700" dirty="0">
                <a:solidFill>
                  <a:prstClr val="black"/>
                </a:solidFill>
                <a:latin typeface="Calibri"/>
              </a:rPr>
              <a:t>, </a:t>
            </a:r>
            <a:r>
              <a:rPr lang="en-US" sz="1700" dirty="0" err="1">
                <a:solidFill>
                  <a:prstClr val="black"/>
                </a:solidFill>
                <a:latin typeface="Calibri"/>
              </a:rPr>
              <a:t>perakitan</a:t>
            </a:r>
            <a:r>
              <a:rPr lang="en-US" sz="1700" dirty="0">
                <a:solidFill>
                  <a:prstClr val="black"/>
                </a:solidFill>
                <a:latin typeface="Calibri"/>
              </a:rPr>
              <a:t>, </a:t>
            </a:r>
            <a:r>
              <a:rPr lang="en-US" sz="1700" dirty="0" err="1">
                <a:solidFill>
                  <a:prstClr val="black"/>
                </a:solidFill>
                <a:latin typeface="Calibri"/>
              </a:rPr>
              <a:t>perawatan</a:t>
            </a:r>
            <a:r>
              <a:rPr lang="en-US" sz="1700" dirty="0">
                <a:solidFill>
                  <a:prstClr val="black"/>
                </a:solidFill>
                <a:latin typeface="Calibri"/>
              </a:rPr>
              <a:t>, </a:t>
            </a:r>
            <a:r>
              <a:rPr lang="en-US" sz="1700" dirty="0" err="1">
                <a:solidFill>
                  <a:prstClr val="black"/>
                </a:solidFill>
                <a:latin typeface="Calibri"/>
              </a:rPr>
              <a:t>faktor</a:t>
            </a:r>
            <a:r>
              <a:rPr lang="en-US" sz="1700" dirty="0">
                <a:solidFill>
                  <a:prstClr val="black"/>
                </a:solidFill>
                <a:latin typeface="Calibri"/>
              </a:rPr>
              <a:t> </a:t>
            </a:r>
            <a:r>
              <a:rPr lang="en-US" sz="1700" dirty="0" err="1">
                <a:solidFill>
                  <a:prstClr val="black"/>
                </a:solidFill>
                <a:latin typeface="Calibri"/>
              </a:rPr>
              <a:t>manusia</a:t>
            </a:r>
            <a:r>
              <a:rPr lang="en-US" sz="1700" dirty="0">
                <a:solidFill>
                  <a:prstClr val="black"/>
                </a:solidFill>
                <a:latin typeface="Calibri"/>
              </a:rPr>
              <a:t>)</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Insiden</a:t>
            </a:r>
            <a:r>
              <a:rPr lang="en-US" sz="1700" dirty="0">
                <a:solidFill>
                  <a:prstClr val="black"/>
                </a:solidFill>
                <a:latin typeface="Calibri"/>
              </a:rPr>
              <a:t> di </a:t>
            </a:r>
            <a:r>
              <a:rPr lang="en-US" sz="1700" dirty="0" err="1">
                <a:solidFill>
                  <a:prstClr val="black"/>
                </a:solidFill>
                <a:latin typeface="Calibri"/>
              </a:rPr>
              <a:t>masa</a:t>
            </a:r>
            <a:r>
              <a:rPr lang="en-US" sz="1700" dirty="0">
                <a:solidFill>
                  <a:prstClr val="black"/>
                </a:solidFill>
                <a:latin typeface="Calibri"/>
              </a:rPr>
              <a:t> </a:t>
            </a:r>
            <a:r>
              <a:rPr lang="en-US" sz="1700" dirty="0" err="1">
                <a:solidFill>
                  <a:prstClr val="black"/>
                </a:solidFill>
                <a:latin typeface="Calibri"/>
              </a:rPr>
              <a:t>lalu</a:t>
            </a:r>
            <a:r>
              <a:rPr lang="en-US" sz="1700" dirty="0">
                <a:solidFill>
                  <a:prstClr val="black"/>
                </a:solidFill>
                <a:latin typeface="Calibri"/>
              </a:rPr>
              <a:t>, internal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eksternal</a:t>
            </a:r>
            <a:r>
              <a:rPr lang="en-US" sz="1700" dirty="0">
                <a:solidFill>
                  <a:prstClr val="black"/>
                </a:solidFill>
                <a:latin typeface="Calibri"/>
              </a:rPr>
              <a:t> </a:t>
            </a:r>
            <a:r>
              <a:rPr lang="en-US" sz="1700" dirty="0" err="1">
                <a:solidFill>
                  <a:prstClr val="black"/>
                </a:solidFill>
                <a:latin typeface="Calibri"/>
              </a:rPr>
              <a:t>termasuk</a:t>
            </a:r>
            <a:r>
              <a:rPr lang="en-US" sz="1700" dirty="0">
                <a:solidFill>
                  <a:prstClr val="black"/>
                </a:solidFill>
                <a:latin typeface="Calibri"/>
              </a:rPr>
              <a:t> </a:t>
            </a:r>
            <a:r>
              <a:rPr lang="en-US" sz="1700" dirty="0" err="1">
                <a:solidFill>
                  <a:prstClr val="black"/>
                </a:solidFill>
                <a:latin typeface="Calibri"/>
              </a:rPr>
              <a:t>keadaan</a:t>
            </a:r>
            <a:r>
              <a:rPr lang="en-US" sz="1700" dirty="0">
                <a:solidFill>
                  <a:prstClr val="black"/>
                </a:solidFill>
                <a:latin typeface="Calibri"/>
              </a:rPr>
              <a:t> </a:t>
            </a:r>
            <a:r>
              <a:rPr lang="en-US" sz="1700" dirty="0" err="1">
                <a:solidFill>
                  <a:prstClr val="black"/>
                </a:solidFill>
                <a:latin typeface="Calibri"/>
              </a:rPr>
              <a:t>darurat</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Potensi</a:t>
            </a:r>
            <a:r>
              <a:rPr lang="en-US" sz="1700" dirty="0">
                <a:solidFill>
                  <a:prstClr val="black"/>
                </a:solidFill>
                <a:latin typeface="Calibri"/>
              </a:rPr>
              <a:t> </a:t>
            </a:r>
            <a:r>
              <a:rPr lang="en-US" sz="1700" dirty="0" err="1">
                <a:solidFill>
                  <a:prstClr val="black"/>
                </a:solidFill>
                <a:latin typeface="Calibri"/>
              </a:rPr>
              <a:t>keadaan</a:t>
            </a:r>
            <a:r>
              <a:rPr lang="en-US" sz="1700" dirty="0">
                <a:solidFill>
                  <a:prstClr val="black"/>
                </a:solidFill>
                <a:latin typeface="Calibri"/>
              </a:rPr>
              <a:t> </a:t>
            </a:r>
            <a:r>
              <a:rPr lang="en-US" sz="1700" dirty="0" err="1">
                <a:solidFill>
                  <a:prstClr val="black"/>
                </a:solidFill>
                <a:latin typeface="Calibri"/>
              </a:rPr>
              <a:t>darurat</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a:solidFill>
                  <a:prstClr val="black"/>
                </a:solidFill>
                <a:latin typeface="Calibri"/>
              </a:rPr>
              <a:t>Orang, </a:t>
            </a:r>
            <a:r>
              <a:rPr lang="en-US" sz="1700" dirty="0" err="1">
                <a:solidFill>
                  <a:prstClr val="black"/>
                </a:solidFill>
                <a:latin typeface="Calibri"/>
              </a:rPr>
              <a:t>termasuk</a:t>
            </a:r>
            <a:r>
              <a:rPr lang="en-US" sz="1700" dirty="0">
                <a:solidFill>
                  <a:prstClr val="black"/>
                </a:solidFill>
                <a:latin typeface="Calibri"/>
              </a:rPr>
              <a:t> : </a:t>
            </a:r>
            <a:r>
              <a:rPr lang="en-US" sz="1700" dirty="0" err="1">
                <a:solidFill>
                  <a:prstClr val="black"/>
                </a:solidFill>
                <a:latin typeface="Calibri"/>
              </a:rPr>
              <a:t>akses</a:t>
            </a:r>
            <a:r>
              <a:rPr lang="en-US" sz="1700" dirty="0">
                <a:solidFill>
                  <a:prstClr val="black"/>
                </a:solidFill>
                <a:latin typeface="Calibri"/>
              </a:rPr>
              <a:t> </a:t>
            </a:r>
            <a:r>
              <a:rPr lang="en-US" sz="1700" dirty="0" err="1">
                <a:solidFill>
                  <a:prstClr val="black"/>
                </a:solidFill>
                <a:latin typeface="Calibri"/>
              </a:rPr>
              <a:t>ke</a:t>
            </a:r>
            <a:r>
              <a:rPr lang="en-US" sz="1700" dirty="0">
                <a:solidFill>
                  <a:prstClr val="black"/>
                </a:solidFill>
                <a:latin typeface="Calibri"/>
              </a:rPr>
              <a:t> </a:t>
            </a:r>
            <a:r>
              <a:rPr lang="en-US" sz="1700" dirty="0" err="1">
                <a:solidFill>
                  <a:prstClr val="black"/>
                </a:solidFill>
                <a:latin typeface="Calibri"/>
              </a:rPr>
              <a:t>tempat</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aktivitasnya</a:t>
            </a:r>
            <a:r>
              <a:rPr lang="en-US" sz="1700" dirty="0">
                <a:solidFill>
                  <a:prstClr val="black"/>
                </a:solidFill>
                <a:latin typeface="Calibri"/>
              </a:rPr>
              <a:t>, orang-orang </a:t>
            </a:r>
            <a:r>
              <a:rPr lang="en-US" sz="1700" dirty="0" err="1">
                <a:solidFill>
                  <a:prstClr val="black"/>
                </a:solidFill>
                <a:latin typeface="Calibri"/>
              </a:rPr>
              <a:t>disekitar</a:t>
            </a:r>
            <a:r>
              <a:rPr lang="en-US" sz="1700" dirty="0">
                <a:solidFill>
                  <a:prstClr val="black"/>
                </a:solidFill>
                <a:latin typeface="Calibri"/>
              </a:rPr>
              <a:t> </a:t>
            </a:r>
            <a:r>
              <a:rPr lang="en-US" sz="1700" dirty="0" err="1">
                <a:solidFill>
                  <a:prstClr val="black"/>
                </a:solidFill>
                <a:latin typeface="Calibri"/>
              </a:rPr>
              <a:t>tempat</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a:t>
            </a:r>
            <a:r>
              <a:rPr lang="en-US" sz="1700" dirty="0" err="1">
                <a:solidFill>
                  <a:prstClr val="black"/>
                </a:solidFill>
                <a:latin typeface="Calibri"/>
              </a:rPr>
              <a:t>pekerja</a:t>
            </a:r>
            <a:r>
              <a:rPr lang="en-US" sz="1700" dirty="0">
                <a:solidFill>
                  <a:prstClr val="black"/>
                </a:solidFill>
                <a:latin typeface="Calibri"/>
              </a:rPr>
              <a:t> </a:t>
            </a:r>
            <a:r>
              <a:rPr lang="en-US" sz="1700" dirty="0" err="1">
                <a:solidFill>
                  <a:prstClr val="black"/>
                </a:solidFill>
                <a:latin typeface="Calibri"/>
              </a:rPr>
              <a:t>dilokasi</a:t>
            </a:r>
            <a:r>
              <a:rPr lang="en-US" sz="1700" dirty="0">
                <a:solidFill>
                  <a:prstClr val="black"/>
                </a:solidFill>
                <a:latin typeface="Calibri"/>
              </a:rPr>
              <a:t> </a:t>
            </a:r>
            <a:r>
              <a:rPr lang="en-US" sz="1700" dirty="0" err="1">
                <a:solidFill>
                  <a:prstClr val="black"/>
                </a:solidFill>
                <a:latin typeface="Calibri"/>
              </a:rPr>
              <a:t>tanpa</a:t>
            </a:r>
            <a:r>
              <a:rPr lang="en-US" sz="1700" dirty="0">
                <a:solidFill>
                  <a:prstClr val="black"/>
                </a:solidFill>
                <a:latin typeface="Calibri"/>
              </a:rPr>
              <a:t> </a:t>
            </a:r>
            <a:r>
              <a:rPr lang="en-US" sz="1700" dirty="0" err="1">
                <a:solidFill>
                  <a:prstClr val="black"/>
                </a:solidFill>
                <a:latin typeface="Calibri"/>
              </a:rPr>
              <a:t>kendali</a:t>
            </a:r>
            <a:r>
              <a:rPr lang="en-US" sz="1700" dirty="0">
                <a:solidFill>
                  <a:prstClr val="black"/>
                </a:solidFill>
                <a:latin typeface="Calibri"/>
              </a:rPr>
              <a:t> </a:t>
            </a:r>
            <a:r>
              <a:rPr lang="en-US" sz="1700" dirty="0" err="1">
                <a:solidFill>
                  <a:prstClr val="black"/>
                </a:solidFill>
                <a:latin typeface="Calibri"/>
              </a:rPr>
              <a:t>organisasi</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Isu</a:t>
            </a:r>
            <a:r>
              <a:rPr lang="en-US" sz="1700" dirty="0">
                <a:solidFill>
                  <a:prstClr val="black"/>
                </a:solidFill>
                <a:latin typeface="Calibri"/>
              </a:rPr>
              <a:t> </a:t>
            </a:r>
            <a:r>
              <a:rPr lang="en-US" sz="1700" dirty="0" err="1">
                <a:solidFill>
                  <a:prstClr val="black"/>
                </a:solidFill>
                <a:latin typeface="Calibri"/>
              </a:rPr>
              <a:t>lainnya</a:t>
            </a:r>
            <a:r>
              <a:rPr lang="en-US" sz="1700" dirty="0">
                <a:solidFill>
                  <a:prstClr val="black"/>
                </a:solidFill>
                <a:latin typeface="Calibri"/>
              </a:rPr>
              <a:t>, </a:t>
            </a:r>
            <a:r>
              <a:rPr lang="en-US" sz="1700" dirty="0" err="1">
                <a:solidFill>
                  <a:prstClr val="black"/>
                </a:solidFill>
                <a:latin typeface="Calibri"/>
              </a:rPr>
              <a:t>seperti</a:t>
            </a:r>
            <a:r>
              <a:rPr lang="en-US" sz="1700" dirty="0">
                <a:solidFill>
                  <a:prstClr val="black"/>
                </a:solidFill>
                <a:latin typeface="Calibri"/>
              </a:rPr>
              <a:t> : </a:t>
            </a:r>
            <a:r>
              <a:rPr lang="en-US" sz="1700" dirty="0" err="1">
                <a:solidFill>
                  <a:prstClr val="black"/>
                </a:solidFill>
                <a:latin typeface="Calibri"/>
              </a:rPr>
              <a:t>desain</a:t>
            </a:r>
            <a:r>
              <a:rPr lang="en-US" sz="1700" dirty="0">
                <a:solidFill>
                  <a:prstClr val="black"/>
                </a:solidFill>
                <a:latin typeface="Calibri"/>
              </a:rPr>
              <a:t> proses </a:t>
            </a:r>
            <a:r>
              <a:rPr lang="en-US" sz="1700" dirty="0" err="1">
                <a:solidFill>
                  <a:prstClr val="black"/>
                </a:solidFill>
                <a:latin typeface="Calibri"/>
              </a:rPr>
              <a:t>kerja</a:t>
            </a:r>
            <a:r>
              <a:rPr lang="en-US" sz="1700" dirty="0">
                <a:solidFill>
                  <a:prstClr val="black"/>
                </a:solidFill>
                <a:latin typeface="Calibri"/>
              </a:rPr>
              <a:t>, layout, </a:t>
            </a:r>
            <a:r>
              <a:rPr lang="en-US" sz="1700" dirty="0" err="1">
                <a:solidFill>
                  <a:prstClr val="black"/>
                </a:solidFill>
                <a:latin typeface="Calibri"/>
              </a:rPr>
              <a:t>adaptasi</a:t>
            </a:r>
            <a:r>
              <a:rPr lang="en-US" sz="1700" dirty="0">
                <a:solidFill>
                  <a:prstClr val="black"/>
                </a:solidFill>
                <a:latin typeface="Calibri"/>
              </a:rPr>
              <a:t> </a:t>
            </a:r>
            <a:r>
              <a:rPr lang="en-US" sz="1700" dirty="0" err="1">
                <a:solidFill>
                  <a:prstClr val="black"/>
                </a:solidFill>
                <a:latin typeface="Calibri"/>
              </a:rPr>
              <a:t>pekerjaan</a:t>
            </a:r>
            <a:r>
              <a:rPr lang="en-US" sz="1700" dirty="0">
                <a:solidFill>
                  <a:prstClr val="black"/>
                </a:solidFill>
                <a:latin typeface="Calibri"/>
              </a:rPr>
              <a:t> </a:t>
            </a:r>
            <a:r>
              <a:rPr lang="en-US" sz="1700" dirty="0" err="1">
                <a:solidFill>
                  <a:prstClr val="black"/>
                </a:solidFill>
                <a:latin typeface="Calibri"/>
              </a:rPr>
              <a:t>baru</a:t>
            </a:r>
            <a:r>
              <a:rPr lang="en-US" sz="1700" dirty="0">
                <a:solidFill>
                  <a:prstClr val="black"/>
                </a:solidFill>
                <a:latin typeface="Calibri"/>
              </a:rPr>
              <a:t>, </a:t>
            </a:r>
            <a:r>
              <a:rPr lang="en-US" sz="1700" dirty="0" err="1">
                <a:solidFill>
                  <a:prstClr val="black"/>
                </a:solidFill>
                <a:latin typeface="Calibri"/>
              </a:rPr>
              <a:t>kemampuan</a:t>
            </a:r>
            <a:r>
              <a:rPr lang="en-US" sz="1700" dirty="0">
                <a:solidFill>
                  <a:prstClr val="black"/>
                </a:solidFill>
                <a:latin typeface="Calibri"/>
              </a:rPr>
              <a:t> </a:t>
            </a:r>
            <a:r>
              <a:rPr lang="en-US" sz="1700" dirty="0" err="1">
                <a:solidFill>
                  <a:prstClr val="black"/>
                </a:solidFill>
                <a:latin typeface="Calibri"/>
              </a:rPr>
              <a:t>pekerja</a:t>
            </a:r>
            <a:r>
              <a:rPr lang="en-US" sz="1700" dirty="0">
                <a:solidFill>
                  <a:prstClr val="black"/>
                </a:solidFill>
                <a:latin typeface="Calibri"/>
              </a:rPr>
              <a:t>, </a:t>
            </a:r>
            <a:r>
              <a:rPr lang="en-US" sz="1700" dirty="0" err="1">
                <a:solidFill>
                  <a:prstClr val="black"/>
                </a:solidFill>
                <a:latin typeface="Calibri"/>
              </a:rPr>
              <a:t>situasi</a:t>
            </a:r>
            <a:r>
              <a:rPr lang="en-US" sz="1700" dirty="0">
                <a:solidFill>
                  <a:prstClr val="black"/>
                </a:solidFill>
                <a:latin typeface="Calibri"/>
              </a:rPr>
              <a:t> yang </a:t>
            </a:r>
            <a:r>
              <a:rPr lang="en-US" sz="1700" dirty="0" err="1">
                <a:solidFill>
                  <a:prstClr val="black"/>
                </a:solidFill>
                <a:latin typeface="Calibri"/>
              </a:rPr>
              <a:t>terjadi</a:t>
            </a:r>
            <a:r>
              <a:rPr lang="en-US" sz="1700" dirty="0">
                <a:solidFill>
                  <a:prstClr val="black"/>
                </a:solidFill>
                <a:latin typeface="Calibri"/>
              </a:rPr>
              <a:t> </a:t>
            </a:r>
            <a:r>
              <a:rPr lang="en-US" sz="1700" dirty="0" err="1">
                <a:solidFill>
                  <a:prstClr val="black"/>
                </a:solidFill>
                <a:latin typeface="Calibri"/>
              </a:rPr>
              <a:t>disekitar</a:t>
            </a:r>
            <a:r>
              <a:rPr lang="en-US" sz="1700" dirty="0">
                <a:solidFill>
                  <a:prstClr val="black"/>
                </a:solidFill>
                <a:latin typeface="Calibri"/>
              </a:rPr>
              <a:t> </a:t>
            </a:r>
            <a:r>
              <a:rPr lang="en-US" sz="1700" dirty="0" err="1">
                <a:solidFill>
                  <a:prstClr val="black"/>
                </a:solidFill>
                <a:latin typeface="Calibri"/>
              </a:rPr>
              <a:t>tempat</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yang </a:t>
            </a:r>
            <a:r>
              <a:rPr lang="en-US" sz="1700" dirty="0" err="1">
                <a:solidFill>
                  <a:prstClr val="black"/>
                </a:solidFill>
                <a:latin typeface="Calibri"/>
              </a:rPr>
              <a:t>dapat</a:t>
            </a:r>
            <a:r>
              <a:rPr lang="en-US" sz="1700" dirty="0">
                <a:solidFill>
                  <a:prstClr val="black"/>
                </a:solidFill>
                <a:latin typeface="Calibri"/>
              </a:rPr>
              <a:t> </a:t>
            </a:r>
            <a:r>
              <a:rPr lang="en-US" sz="1700" dirty="0" err="1">
                <a:solidFill>
                  <a:prstClr val="black"/>
                </a:solidFill>
                <a:latin typeface="Calibri"/>
              </a:rPr>
              <a:t>oleh</a:t>
            </a:r>
            <a:r>
              <a:rPr lang="en-US" sz="1700" dirty="0">
                <a:solidFill>
                  <a:prstClr val="black"/>
                </a:solidFill>
                <a:latin typeface="Calibri"/>
              </a:rPr>
              <a:t> </a:t>
            </a:r>
            <a:r>
              <a:rPr lang="en-US" sz="1700" dirty="0" err="1">
                <a:solidFill>
                  <a:prstClr val="black"/>
                </a:solidFill>
                <a:latin typeface="Calibri"/>
              </a:rPr>
              <a:t>kegiatan</a:t>
            </a:r>
            <a:r>
              <a:rPr lang="en-US" sz="1700" dirty="0">
                <a:solidFill>
                  <a:prstClr val="black"/>
                </a:solidFill>
                <a:latin typeface="Calibri"/>
              </a:rPr>
              <a:t> </a:t>
            </a: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situasi</a:t>
            </a:r>
            <a:r>
              <a:rPr lang="en-US" sz="1700" dirty="0">
                <a:solidFill>
                  <a:prstClr val="black"/>
                </a:solidFill>
                <a:latin typeface="Calibri"/>
              </a:rPr>
              <a:t> yang </a:t>
            </a:r>
            <a:r>
              <a:rPr lang="en-US" sz="1700" dirty="0" err="1">
                <a:solidFill>
                  <a:prstClr val="black"/>
                </a:solidFill>
                <a:latin typeface="Calibri"/>
              </a:rPr>
              <a:t>tidak</a:t>
            </a:r>
            <a:r>
              <a:rPr lang="en-US" sz="1700" dirty="0">
                <a:solidFill>
                  <a:prstClr val="black"/>
                </a:solidFill>
                <a:latin typeface="Calibri"/>
              </a:rPr>
              <a:t> </a:t>
            </a:r>
            <a:r>
              <a:rPr lang="en-US" sz="1700" dirty="0" err="1">
                <a:solidFill>
                  <a:prstClr val="black"/>
                </a:solidFill>
                <a:latin typeface="Calibri"/>
              </a:rPr>
              <a:t>dikendalikan</a:t>
            </a:r>
            <a:r>
              <a:rPr lang="en-US" sz="1700" dirty="0">
                <a:solidFill>
                  <a:prstClr val="black"/>
                </a:solidFill>
                <a:latin typeface="Calibri"/>
              </a:rPr>
              <a:t> </a:t>
            </a: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terjadi</a:t>
            </a:r>
            <a:r>
              <a:rPr lang="en-US" sz="1700" dirty="0">
                <a:solidFill>
                  <a:prstClr val="black"/>
                </a:solidFill>
                <a:latin typeface="Calibri"/>
              </a:rPr>
              <a:t> </a:t>
            </a:r>
            <a:r>
              <a:rPr lang="en-US" sz="1700" dirty="0" err="1">
                <a:solidFill>
                  <a:prstClr val="black"/>
                </a:solidFill>
                <a:latin typeface="Calibri"/>
              </a:rPr>
              <a:t>disekitar</a:t>
            </a:r>
            <a:r>
              <a:rPr lang="en-US" sz="1700" dirty="0">
                <a:solidFill>
                  <a:prstClr val="black"/>
                </a:solidFill>
                <a:latin typeface="Calibri"/>
              </a:rPr>
              <a:t> </a:t>
            </a:r>
            <a:r>
              <a:rPr lang="en-US" sz="1700" dirty="0" err="1">
                <a:solidFill>
                  <a:prstClr val="black"/>
                </a:solidFill>
                <a:latin typeface="Calibri"/>
              </a:rPr>
              <a:t>tempat</a:t>
            </a:r>
            <a:r>
              <a:rPr lang="en-US" sz="1700" dirty="0">
                <a:solidFill>
                  <a:prstClr val="black"/>
                </a:solidFill>
                <a:latin typeface="Calibri"/>
              </a:rPr>
              <a:t> </a:t>
            </a:r>
            <a:r>
              <a:rPr lang="en-US" sz="1700" dirty="0" err="1">
                <a:solidFill>
                  <a:prstClr val="black"/>
                </a:solidFill>
                <a:latin typeface="Calibri"/>
              </a:rPr>
              <a:t>kerja</a:t>
            </a:r>
            <a:r>
              <a:rPr lang="en-US" sz="1700" dirty="0">
                <a:solidFill>
                  <a:prstClr val="black"/>
                </a:solidFill>
                <a:latin typeface="Calibri"/>
              </a:rPr>
              <a:t> yang </a:t>
            </a:r>
            <a:r>
              <a:rPr lang="en-US" sz="1700" dirty="0" err="1">
                <a:solidFill>
                  <a:prstClr val="black"/>
                </a:solidFill>
                <a:latin typeface="Calibri"/>
              </a:rPr>
              <a:t>dapat</a:t>
            </a:r>
            <a:r>
              <a:rPr lang="en-US" sz="1700" dirty="0">
                <a:solidFill>
                  <a:prstClr val="black"/>
                </a:solidFill>
                <a:latin typeface="Calibri"/>
              </a:rPr>
              <a:t> </a:t>
            </a:r>
            <a:r>
              <a:rPr lang="en-US" sz="1700" dirty="0" err="1">
                <a:solidFill>
                  <a:prstClr val="black"/>
                </a:solidFill>
                <a:latin typeface="Calibri"/>
              </a:rPr>
              <a:t>mempengaruhi</a:t>
            </a:r>
            <a:r>
              <a:rPr lang="en-US" sz="1700" dirty="0">
                <a:solidFill>
                  <a:prstClr val="black"/>
                </a:solidFill>
                <a:latin typeface="Calibri"/>
              </a:rPr>
              <a:t> K3 </a:t>
            </a:r>
            <a:r>
              <a:rPr lang="en-US" sz="1700" dirty="0" err="1">
                <a:solidFill>
                  <a:prstClr val="black"/>
                </a:solidFill>
                <a:latin typeface="Calibri"/>
              </a:rPr>
              <a:t>pekerja</a:t>
            </a:r>
            <a:endParaRPr lang="en-US" sz="1700" dirty="0">
              <a:solidFill>
                <a:prstClr val="black"/>
              </a:solidFill>
              <a:latin typeface="Calibri"/>
            </a:endParaRP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Perubahan-perubahan</a:t>
            </a:r>
            <a:r>
              <a:rPr lang="en-US" sz="1700" dirty="0">
                <a:solidFill>
                  <a:prstClr val="black"/>
                </a:solidFill>
                <a:latin typeface="Calibri"/>
              </a:rPr>
              <a:t>, </a:t>
            </a:r>
            <a:r>
              <a:rPr lang="en-US" sz="1700" dirty="0" err="1">
                <a:solidFill>
                  <a:prstClr val="black"/>
                </a:solidFill>
                <a:latin typeface="Calibri"/>
              </a:rPr>
              <a:t>seperti</a:t>
            </a:r>
            <a:r>
              <a:rPr lang="en-US" sz="1700" dirty="0">
                <a:solidFill>
                  <a:prstClr val="black"/>
                </a:solidFill>
                <a:latin typeface="Calibri"/>
              </a:rPr>
              <a:t> : </a:t>
            </a:r>
            <a:r>
              <a:rPr lang="en-US" sz="1700" dirty="0" err="1">
                <a:solidFill>
                  <a:prstClr val="black"/>
                </a:solidFill>
                <a:latin typeface="Calibri"/>
              </a:rPr>
              <a:t>organisasi</a:t>
            </a:r>
            <a:r>
              <a:rPr lang="en-US" sz="1700" dirty="0">
                <a:solidFill>
                  <a:prstClr val="black"/>
                </a:solidFill>
                <a:latin typeface="Calibri"/>
              </a:rPr>
              <a:t>, </a:t>
            </a:r>
            <a:r>
              <a:rPr lang="en-US" sz="1700" dirty="0" err="1">
                <a:solidFill>
                  <a:prstClr val="black"/>
                </a:solidFill>
                <a:latin typeface="Calibri"/>
              </a:rPr>
              <a:t>operasi</a:t>
            </a:r>
            <a:r>
              <a:rPr lang="en-US" sz="1700" dirty="0">
                <a:solidFill>
                  <a:prstClr val="black"/>
                </a:solidFill>
                <a:latin typeface="Calibri"/>
              </a:rPr>
              <a:t>, proses, </a:t>
            </a:r>
            <a:r>
              <a:rPr lang="en-US" sz="1700" dirty="0" err="1">
                <a:solidFill>
                  <a:prstClr val="black"/>
                </a:solidFill>
                <a:latin typeface="Calibri"/>
              </a:rPr>
              <a:t>aktivitas</a:t>
            </a:r>
            <a:r>
              <a:rPr lang="en-US" sz="1700" dirty="0">
                <a:solidFill>
                  <a:prstClr val="black"/>
                </a:solidFill>
                <a:latin typeface="Calibri"/>
              </a:rPr>
              <a:t>, </a:t>
            </a:r>
            <a:r>
              <a:rPr lang="en-US" sz="1700" dirty="0" err="1">
                <a:solidFill>
                  <a:prstClr val="black"/>
                </a:solidFill>
                <a:latin typeface="Calibri"/>
              </a:rPr>
              <a:t>sistem</a:t>
            </a:r>
            <a:r>
              <a:rPr lang="en-US" sz="1700" dirty="0">
                <a:solidFill>
                  <a:prstClr val="black"/>
                </a:solidFill>
                <a:latin typeface="Calibri"/>
              </a:rPr>
              <a:t> </a:t>
            </a:r>
            <a:r>
              <a:rPr lang="en-US" sz="1700" dirty="0" err="1">
                <a:solidFill>
                  <a:prstClr val="black"/>
                </a:solidFill>
                <a:latin typeface="Calibri"/>
              </a:rPr>
              <a:t>manajemen</a:t>
            </a:r>
            <a:r>
              <a:rPr lang="en-US" sz="1700" dirty="0">
                <a:solidFill>
                  <a:prstClr val="black"/>
                </a:solidFill>
                <a:latin typeface="Calibri"/>
              </a:rPr>
              <a:t> K3 (</a:t>
            </a:r>
            <a:r>
              <a:rPr lang="en-US" sz="1700" dirty="0" err="1">
                <a:solidFill>
                  <a:prstClr val="black"/>
                </a:solidFill>
                <a:latin typeface="Calibri"/>
              </a:rPr>
              <a:t>MoC</a:t>
            </a:r>
            <a:r>
              <a:rPr lang="en-US" sz="1700" dirty="0">
                <a:solidFill>
                  <a:prstClr val="black"/>
                </a:solidFill>
                <a:latin typeface="Calibri"/>
              </a:rPr>
              <a:t>)</a:t>
            </a:r>
          </a:p>
          <a:p>
            <a:pPr marL="285750" indent="-285750" fontAlgn="auto">
              <a:spcBef>
                <a:spcPts val="0"/>
              </a:spcBef>
              <a:spcAft>
                <a:spcPts val="0"/>
              </a:spcAft>
              <a:buFont typeface="Arial" panose="020B0604020202020204" pitchFamily="34" charset="0"/>
              <a:buChar char="•"/>
            </a:pPr>
            <a:r>
              <a:rPr lang="en-US" sz="1700" dirty="0" err="1">
                <a:solidFill>
                  <a:prstClr val="black"/>
                </a:solidFill>
                <a:latin typeface="Calibri"/>
              </a:rPr>
              <a:t>Perubahan</a:t>
            </a:r>
            <a:r>
              <a:rPr lang="en-US" sz="1700" dirty="0">
                <a:solidFill>
                  <a:prstClr val="black"/>
                </a:solidFill>
                <a:latin typeface="Calibri"/>
              </a:rPr>
              <a:t> </a:t>
            </a:r>
            <a:r>
              <a:rPr lang="en-US" sz="1700" dirty="0" err="1">
                <a:solidFill>
                  <a:prstClr val="black"/>
                </a:solidFill>
                <a:latin typeface="Calibri"/>
              </a:rPr>
              <a:t>pengetahuan</a:t>
            </a:r>
            <a:r>
              <a:rPr lang="en-US" sz="1700" dirty="0">
                <a:solidFill>
                  <a:prstClr val="black"/>
                </a:solidFill>
                <a:latin typeface="Calibri"/>
              </a:rPr>
              <a:t>, </a:t>
            </a:r>
            <a:r>
              <a:rPr lang="en-US" sz="1700" dirty="0" err="1">
                <a:solidFill>
                  <a:prstClr val="black"/>
                </a:solidFill>
                <a:latin typeface="Calibri"/>
              </a:rPr>
              <a:t>dan</a:t>
            </a:r>
            <a:r>
              <a:rPr lang="en-US" sz="1700" dirty="0">
                <a:solidFill>
                  <a:prstClr val="black"/>
                </a:solidFill>
                <a:latin typeface="Calibri"/>
              </a:rPr>
              <a:t> </a:t>
            </a:r>
            <a:r>
              <a:rPr lang="en-US" sz="1700" dirty="0" err="1">
                <a:solidFill>
                  <a:prstClr val="black"/>
                </a:solidFill>
                <a:latin typeface="Calibri"/>
              </a:rPr>
              <a:t>informasi</a:t>
            </a:r>
            <a:r>
              <a:rPr lang="en-US" sz="1700" dirty="0">
                <a:solidFill>
                  <a:prstClr val="black"/>
                </a:solidFill>
                <a:latin typeface="Calibri"/>
              </a:rPr>
              <a:t> </a:t>
            </a:r>
            <a:r>
              <a:rPr lang="en-US" sz="1700" dirty="0" err="1">
                <a:solidFill>
                  <a:prstClr val="black"/>
                </a:solidFill>
                <a:latin typeface="Calibri"/>
              </a:rPr>
              <a:t>tentang</a:t>
            </a:r>
            <a:r>
              <a:rPr lang="en-US" sz="1700" dirty="0">
                <a:solidFill>
                  <a:prstClr val="black"/>
                </a:solidFill>
                <a:latin typeface="Calibri"/>
              </a:rPr>
              <a:t> </a:t>
            </a:r>
            <a:r>
              <a:rPr lang="en-US" sz="1700" dirty="0" err="1">
                <a:solidFill>
                  <a:prstClr val="black"/>
                </a:solidFill>
                <a:latin typeface="Calibri"/>
              </a:rPr>
              <a:t>bahaya</a:t>
            </a:r>
            <a:endParaRPr lang="en-US" sz="1700" dirty="0">
              <a:solidFill>
                <a:prstClr val="black"/>
              </a:solidFill>
              <a:latin typeface="Calibri"/>
            </a:endParaRPr>
          </a:p>
        </p:txBody>
      </p:sp>
      <p:sp>
        <p:nvSpPr>
          <p:cNvPr id="7" name="Slide Number Placeholder 6">
            <a:extLst>
              <a:ext uri="{FF2B5EF4-FFF2-40B4-BE49-F238E27FC236}">
                <a16:creationId xmlns:a16="http://schemas.microsoft.com/office/drawing/2014/main" id="{4FD6C443-6F6C-44C4-8753-F841A3FEC81A}"/>
              </a:ext>
            </a:extLst>
          </p:cNvPr>
          <p:cNvSpPr>
            <a:spLocks noGrp="1"/>
          </p:cNvSpPr>
          <p:nvPr>
            <p:ph type="sldNum" sz="quarter" idx="12"/>
          </p:nvPr>
        </p:nvSpPr>
        <p:spPr/>
        <p:txBody>
          <a:bodyPr/>
          <a:lstStyle/>
          <a:p>
            <a:pPr>
              <a:defRPr/>
            </a:pPr>
            <a:fld id="{2E3D3CF9-A8F0-446F-8AA4-23D2A19D86A0}" type="slidenum">
              <a:rPr lang="en-US" smtClean="0"/>
              <a:pPr>
                <a:defRPr/>
              </a:pPr>
              <a:t>31</a:t>
            </a:fld>
            <a:endParaRPr lang="en-US"/>
          </a:p>
        </p:txBody>
      </p:sp>
      <p:sp>
        <p:nvSpPr>
          <p:cNvPr id="4" name="Rectangle 3"/>
          <p:cNvSpPr/>
          <p:nvPr/>
        </p:nvSpPr>
        <p:spPr>
          <a:xfrm>
            <a:off x="6553200" y="5340687"/>
            <a:ext cx="2300868" cy="70788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000" dirty="0">
                <a:latin typeface="Arial" panose="020B0604020202020204" pitchFamily="34" charset="0"/>
                <a:cs typeface="Arial" panose="020B0604020202020204" pitchFamily="34" charset="0"/>
              </a:rPr>
              <a:t>6.1.2.1 </a:t>
            </a:r>
            <a:r>
              <a:rPr lang="en-US" sz="2000" dirty="0" err="1">
                <a:latin typeface="Arial" panose="020B0604020202020204" pitchFamily="34" charset="0"/>
                <a:cs typeface="Arial" panose="020B0604020202020204" pitchFamily="34" charset="0"/>
              </a:rPr>
              <a:t>Identifikasi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Bahaya</a:t>
            </a:r>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C66100E-D777-4794-B757-D981E9854ACC}"/>
              </a:ext>
            </a:extLst>
          </p:cNvPr>
          <p:cNvPicPr>
            <a:picLocks noChangeAspect="1"/>
          </p:cNvPicPr>
          <p:nvPr/>
        </p:nvPicPr>
        <p:blipFill>
          <a:blip r:embed="rId2"/>
          <a:stretch>
            <a:fillRect/>
          </a:stretch>
        </p:blipFill>
        <p:spPr>
          <a:xfrm>
            <a:off x="6881812" y="1214377"/>
            <a:ext cx="1972256" cy="4057679"/>
          </a:xfrm>
          <a:prstGeom prst="rect">
            <a:avLst/>
          </a:prstGeom>
        </p:spPr>
      </p:pic>
      <p:sp>
        <p:nvSpPr>
          <p:cNvPr id="9" name="Footer Placeholder 8">
            <a:extLst>
              <a:ext uri="{FF2B5EF4-FFF2-40B4-BE49-F238E27FC236}">
                <a16:creationId xmlns:a16="http://schemas.microsoft.com/office/drawing/2014/main" id="{15F0E885-6BCE-4EA2-94D5-0B59A780A003}"/>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184978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72354" y="338593"/>
            <a:ext cx="5661549"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800" dirty="0" err="1">
                <a:solidFill>
                  <a:schemeClr val="tx1"/>
                </a:solidFill>
                <a:latin typeface="Arial" panose="020B0604020202020204" pitchFamily="34" charset="0"/>
                <a:cs typeface="Arial" panose="020B0604020202020204" pitchFamily="34" charset="0"/>
              </a:rPr>
              <a:t>Penilaian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Risiko</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dan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Peluang</a:t>
            </a:r>
            <a:endParaRPr lang="en-US" sz="2800" dirty="0">
              <a:solidFill>
                <a:schemeClr val="tx1"/>
              </a:solidFill>
              <a:latin typeface="Arial" panose="020B0604020202020204" pitchFamily="34" charset="0"/>
              <a:cs typeface="Arial" panose="020B0604020202020204" pitchFamily="34" charset="0"/>
            </a:endParaRPr>
          </a:p>
        </p:txBody>
      </p:sp>
      <p:sp>
        <p:nvSpPr>
          <p:cNvPr id="5" name="Rectangle 4"/>
          <p:cNvSpPr/>
          <p:nvPr/>
        </p:nvSpPr>
        <p:spPr>
          <a:xfrm>
            <a:off x="5344137" y="1773240"/>
            <a:ext cx="3589709" cy="400110"/>
          </a:xfrm>
          <a:prstGeom prst="rect">
            <a:avLst/>
          </a:prstGeom>
          <a:ln>
            <a:solidFill>
              <a:schemeClr val="bg1">
                <a:lumMod val="50000"/>
              </a:schemeClr>
            </a:solid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000" dirty="0" err="1">
                <a:latin typeface="Arial" panose="020B0604020202020204" pitchFamily="34" charset="0"/>
                <a:cs typeface="Arial" panose="020B0604020202020204" pitchFamily="34" charset="0"/>
              </a:rPr>
              <a:t>Risiko</a:t>
            </a:r>
            <a:r>
              <a:rPr lang="en-US" sz="2000" dirty="0">
                <a:latin typeface="Arial" panose="020B0604020202020204" pitchFamily="34" charset="0"/>
                <a:cs typeface="Arial" panose="020B0604020202020204" pitchFamily="34" charset="0"/>
              </a:rPr>
              <a:t> K3 &amp; </a:t>
            </a:r>
            <a:r>
              <a:rPr lang="en-US" sz="2000" dirty="0" err="1">
                <a:latin typeface="Arial" panose="020B0604020202020204" pitchFamily="34" charset="0"/>
                <a:cs typeface="Arial" panose="020B0604020202020204" pitchFamily="34" charset="0"/>
              </a:rPr>
              <a:t>Risiko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lainnya</a:t>
            </a:r>
            <a:endParaRPr lang="en-US" sz="2000" dirty="0">
              <a:latin typeface="Arial" panose="020B0604020202020204" pitchFamily="34" charset="0"/>
              <a:cs typeface="Arial" panose="020B0604020202020204" pitchFamily="34" charset="0"/>
            </a:endParaRPr>
          </a:p>
        </p:txBody>
      </p:sp>
      <p:sp>
        <p:nvSpPr>
          <p:cNvPr id="6" name="Rectangle 1"/>
          <p:cNvSpPr>
            <a:spLocks noChangeArrowheads="1"/>
          </p:cNvSpPr>
          <p:nvPr/>
        </p:nvSpPr>
        <p:spPr bwMode="auto">
          <a:xfrm>
            <a:off x="5344138" y="2317072"/>
            <a:ext cx="3589709" cy="1364107"/>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Menilai</a:t>
            </a:r>
            <a:r>
              <a:rPr lang="en-US" sz="1662" dirty="0">
                <a:latin typeface="Arial Narrow" pitchFamily="34" charset="0"/>
                <a:cs typeface="Arial" pitchFamily="34" charset="0"/>
              </a:rPr>
              <a:t> </a:t>
            </a:r>
            <a:r>
              <a:rPr lang="en-US" sz="1662" dirty="0" err="1">
                <a:latin typeface="Arial Narrow" pitchFamily="34" charset="0"/>
                <a:cs typeface="Arial" pitchFamily="34" charset="0"/>
              </a:rPr>
              <a:t>risiko</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dari</a:t>
            </a:r>
            <a:r>
              <a:rPr lang="en-US" sz="1662" dirty="0">
                <a:latin typeface="Arial Narrow" pitchFamily="34" charset="0"/>
                <a:cs typeface="Arial" pitchFamily="34" charset="0"/>
              </a:rPr>
              <a:t> </a:t>
            </a:r>
            <a:r>
              <a:rPr lang="en-US" sz="1662" dirty="0" err="1">
                <a:latin typeface="Arial Narrow" pitchFamily="34" charset="0"/>
                <a:cs typeface="Arial" pitchFamily="34" charset="0"/>
              </a:rPr>
              <a:t>bahaya</a:t>
            </a:r>
            <a:r>
              <a:rPr lang="en-US" sz="1662" dirty="0">
                <a:latin typeface="Arial Narrow" pitchFamily="34" charset="0"/>
                <a:cs typeface="Arial" pitchFamily="34" charset="0"/>
              </a:rPr>
              <a:t> yang </a:t>
            </a:r>
            <a:r>
              <a:rPr lang="en-US" sz="1662" dirty="0" err="1">
                <a:latin typeface="Arial Narrow" pitchFamily="34" charset="0"/>
                <a:cs typeface="Arial" pitchFamily="34" charset="0"/>
              </a:rPr>
              <a:t>telah</a:t>
            </a:r>
            <a:r>
              <a:rPr lang="en-US" sz="1662" dirty="0">
                <a:latin typeface="Arial Narrow" pitchFamily="34" charset="0"/>
                <a:cs typeface="Arial" pitchFamily="34" charset="0"/>
              </a:rPr>
              <a:t> di </a:t>
            </a:r>
            <a:r>
              <a:rPr lang="en-US" sz="1662" dirty="0" err="1">
                <a:latin typeface="Arial Narrow" pitchFamily="34" charset="0"/>
                <a:cs typeface="Arial" pitchFamily="34" charset="0"/>
              </a:rPr>
              <a:t>identifikasi</a:t>
            </a:r>
            <a:r>
              <a:rPr lang="en-US" sz="1662" dirty="0">
                <a:latin typeface="Arial Narrow" pitchFamily="34" charset="0"/>
                <a:cs typeface="Arial" pitchFamily="34" charset="0"/>
              </a:rPr>
              <a:t>, </a:t>
            </a:r>
            <a:r>
              <a:rPr lang="en-US" sz="1662" dirty="0" err="1">
                <a:latin typeface="Arial Narrow" pitchFamily="34" charset="0"/>
                <a:cs typeface="Arial" pitchFamily="34" charset="0"/>
              </a:rPr>
              <a:t>dengan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pertimbangan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pengenalian</a:t>
            </a:r>
            <a:r>
              <a:rPr lang="en-US" sz="1662" dirty="0">
                <a:latin typeface="Arial Narrow" pitchFamily="34" charset="0"/>
                <a:cs typeface="Arial" pitchFamily="34" charset="0"/>
              </a:rPr>
              <a:t> yang </a:t>
            </a:r>
            <a:r>
              <a:rPr lang="en-US" sz="1662" dirty="0" err="1">
                <a:latin typeface="Arial Narrow" pitchFamily="34" charset="0"/>
                <a:cs typeface="Arial" pitchFamily="34" charset="0"/>
              </a:rPr>
              <a:t>telah</a:t>
            </a:r>
            <a:r>
              <a:rPr lang="en-US" sz="1662" dirty="0">
                <a:latin typeface="Arial Narrow" pitchFamily="34" charset="0"/>
                <a:cs typeface="Arial" pitchFamily="34" charset="0"/>
              </a:rPr>
              <a:t> </a:t>
            </a:r>
            <a:r>
              <a:rPr lang="en-US" sz="1662" dirty="0" err="1">
                <a:latin typeface="Arial Narrow" pitchFamily="34" charset="0"/>
                <a:cs typeface="Arial" pitchFamily="34" charset="0"/>
              </a:rPr>
              <a:t>ada</a:t>
            </a:r>
            <a:endParaRPr lang="en-US" sz="1662"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Menentukan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menilai</a:t>
            </a:r>
            <a:r>
              <a:rPr lang="en-US" sz="1662" dirty="0">
                <a:latin typeface="Arial Narrow" pitchFamily="34" charset="0"/>
                <a:cs typeface="Arial" pitchFamily="34" charset="0"/>
              </a:rPr>
              <a:t> </a:t>
            </a:r>
            <a:r>
              <a:rPr lang="en-US" sz="1662" dirty="0" err="1">
                <a:latin typeface="Arial Narrow" pitchFamily="34" charset="0"/>
                <a:cs typeface="Arial" pitchFamily="34" charset="0"/>
              </a:rPr>
              <a:t>risiko</a:t>
            </a:r>
            <a:r>
              <a:rPr lang="en-US" sz="1662" dirty="0">
                <a:latin typeface="Arial Narrow" pitchFamily="34" charset="0"/>
                <a:cs typeface="Arial" pitchFamily="34" charset="0"/>
              </a:rPr>
              <a:t> </a:t>
            </a:r>
            <a:r>
              <a:rPr lang="en-US" sz="1662" dirty="0" err="1">
                <a:latin typeface="Arial Narrow" pitchFamily="34" charset="0"/>
                <a:cs typeface="Arial" pitchFamily="34" charset="0"/>
              </a:rPr>
              <a:t>lainnya</a:t>
            </a:r>
            <a:r>
              <a:rPr lang="en-US" sz="1662" dirty="0">
                <a:latin typeface="Arial Narrow" pitchFamily="34" charset="0"/>
                <a:cs typeface="Arial" pitchFamily="34" charset="0"/>
              </a:rPr>
              <a:t> </a:t>
            </a:r>
            <a:r>
              <a:rPr lang="en-US" sz="1662" dirty="0" err="1">
                <a:latin typeface="Arial Narrow" pitchFamily="34" charset="0"/>
                <a:cs typeface="Arial" pitchFamily="34" charset="0"/>
              </a:rPr>
              <a:t>terkait</a:t>
            </a:r>
            <a:r>
              <a:rPr lang="en-US" sz="1662" dirty="0">
                <a:latin typeface="Arial Narrow" pitchFamily="34" charset="0"/>
                <a:cs typeface="Arial" pitchFamily="34" charset="0"/>
              </a:rPr>
              <a:t> Sistem </a:t>
            </a:r>
            <a:r>
              <a:rPr lang="en-US" sz="1662" dirty="0" err="1">
                <a:latin typeface="Arial Narrow" pitchFamily="34" charset="0"/>
                <a:cs typeface="Arial" pitchFamily="34" charset="0"/>
              </a:rPr>
              <a:t>Manajemen</a:t>
            </a:r>
            <a:r>
              <a:rPr lang="en-US" sz="1662" dirty="0">
                <a:latin typeface="Arial Narrow" pitchFamily="34" charset="0"/>
                <a:cs typeface="Arial" pitchFamily="34" charset="0"/>
              </a:rPr>
              <a:t> K3</a:t>
            </a:r>
            <a:endParaRPr lang="en-US" sz="3692" dirty="0">
              <a:latin typeface="Arial Narrow" pitchFamily="34" charset="0"/>
              <a:cs typeface="Arial" pitchFamily="34" charset="0"/>
            </a:endParaRPr>
          </a:p>
        </p:txBody>
      </p:sp>
      <p:sp>
        <p:nvSpPr>
          <p:cNvPr id="8" name="Rectangle 7"/>
          <p:cNvSpPr/>
          <p:nvPr/>
        </p:nvSpPr>
        <p:spPr>
          <a:xfrm>
            <a:off x="394142" y="2844963"/>
            <a:ext cx="3906757" cy="400110"/>
          </a:xfrm>
          <a:prstGeom prst="rect">
            <a:avLst/>
          </a:prstGeom>
          <a:ln>
            <a:solidFill>
              <a:schemeClr val="bg1">
                <a:lumMod val="50000"/>
              </a:schemeClr>
            </a:solidFill>
          </a:ln>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dirty="0" err="1">
                <a:latin typeface="Arial" panose="020B0604020202020204" pitchFamily="34" charset="0"/>
                <a:cs typeface="Arial" panose="020B0604020202020204" pitchFamily="34" charset="0"/>
              </a:rPr>
              <a:t>Peluang</a:t>
            </a:r>
            <a:r>
              <a:rPr lang="en-US" sz="2000" dirty="0">
                <a:latin typeface="Arial" panose="020B0604020202020204" pitchFamily="34" charset="0"/>
                <a:cs typeface="Arial" panose="020B0604020202020204" pitchFamily="34" charset="0"/>
              </a:rPr>
              <a:t> K3 &amp; </a:t>
            </a:r>
            <a:r>
              <a:rPr lang="en-US" sz="2000" dirty="0" err="1">
                <a:latin typeface="Arial" panose="020B0604020202020204" pitchFamily="34" charset="0"/>
                <a:cs typeface="Arial" panose="020B0604020202020204" pitchFamily="34" charset="0"/>
              </a:rPr>
              <a:t>Peluang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lainnya</a:t>
            </a:r>
            <a:endParaRPr lang="en-US" sz="2000" dirty="0">
              <a:latin typeface="Arial" panose="020B0604020202020204" pitchFamily="34" charset="0"/>
              <a:cs typeface="Arial" panose="020B0604020202020204" pitchFamily="34" charset="0"/>
            </a:endParaRPr>
          </a:p>
        </p:txBody>
      </p:sp>
      <p:sp>
        <p:nvSpPr>
          <p:cNvPr id="9" name="Right Arrow 8"/>
          <p:cNvSpPr/>
          <p:nvPr/>
        </p:nvSpPr>
        <p:spPr>
          <a:xfrm rot="5400000">
            <a:off x="1977314" y="2413143"/>
            <a:ext cx="740414" cy="349461"/>
          </a:xfrm>
          <a:prstGeom prst="rightArrow">
            <a:avLst/>
          </a:prstGeom>
          <a:solidFill>
            <a:schemeClr val="tx1"/>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 name="Right Arrow 9"/>
          <p:cNvSpPr/>
          <p:nvPr/>
        </p:nvSpPr>
        <p:spPr>
          <a:xfrm>
            <a:off x="3332663" y="1773240"/>
            <a:ext cx="1936471" cy="347840"/>
          </a:xfrm>
          <a:prstGeom prst="rightArrow">
            <a:avLst/>
          </a:prstGeom>
          <a:solidFill>
            <a:schemeClr val="tx1"/>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Rectangle 1"/>
          <p:cNvSpPr>
            <a:spLocks noChangeArrowheads="1"/>
          </p:cNvSpPr>
          <p:nvPr/>
        </p:nvSpPr>
        <p:spPr bwMode="auto">
          <a:xfrm>
            <a:off x="4471639" y="3824901"/>
            <a:ext cx="4470655" cy="1364107"/>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Metodologi</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kriteria</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penilaian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dengan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pertimbangan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lingkup</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ukuran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organisasi</a:t>
            </a:r>
            <a:endParaRPr lang="en-US" sz="1662"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Sistematika</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penilaian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diharapkan</a:t>
            </a:r>
            <a:r>
              <a:rPr lang="en-US" sz="1662" dirty="0">
                <a:latin typeface="Arial Narrow" pitchFamily="34" charset="0"/>
                <a:cs typeface="Arial" pitchFamily="34" charset="0"/>
              </a:rPr>
              <a:t> PROAKTIF </a:t>
            </a:r>
            <a:r>
              <a:rPr lang="en-US" sz="1662" dirty="0" err="1">
                <a:latin typeface="Arial Narrow" pitchFamily="34" charset="0"/>
                <a:cs typeface="Arial" pitchFamily="34" charset="0"/>
              </a:rPr>
              <a:t>bukan</a:t>
            </a:r>
            <a:r>
              <a:rPr lang="en-US" sz="1662" dirty="0">
                <a:latin typeface="Arial Narrow" pitchFamily="34" charset="0"/>
                <a:cs typeface="Arial" pitchFamily="34" charset="0"/>
              </a:rPr>
              <a:t> REAKTIF. Dan As Low As Reasonably Practicable (ALARP)</a:t>
            </a:r>
            <a:endParaRPr lang="en-US" sz="3692" dirty="0">
              <a:latin typeface="Arial Narrow" pitchFamily="34" charset="0"/>
              <a:cs typeface="Arial" pitchFamily="34" charset="0"/>
            </a:endParaRPr>
          </a:p>
        </p:txBody>
      </p:sp>
      <p:sp>
        <p:nvSpPr>
          <p:cNvPr id="13" name="Rectangle 1"/>
          <p:cNvSpPr>
            <a:spLocks noChangeArrowheads="1"/>
          </p:cNvSpPr>
          <p:nvPr/>
        </p:nvSpPr>
        <p:spPr bwMode="auto">
          <a:xfrm>
            <a:off x="411114" y="3378694"/>
            <a:ext cx="3906758" cy="1875657"/>
          </a:xfrm>
          <a:prstGeom prst="rect">
            <a:avLst/>
          </a:prstGeom>
          <a:noFill/>
          <a:ln w="28575">
            <a:solidFill>
              <a:srgbClr val="00B05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Menilai</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peluang</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untuk</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meningkatkan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kinerja</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mempertimbangkan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kebijakan</a:t>
            </a:r>
            <a:r>
              <a:rPr lang="en-US" sz="1662" dirty="0">
                <a:latin typeface="Arial Narrow" pitchFamily="34" charset="0"/>
                <a:cs typeface="Arial" pitchFamily="34" charset="0"/>
              </a:rPr>
              <a:t>, proses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aktifitas</a:t>
            </a:r>
            <a:endParaRPr lang="en-US" sz="1662"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Menilai</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peluang</a:t>
            </a:r>
            <a:r>
              <a:rPr lang="en-US" sz="1662" dirty="0">
                <a:latin typeface="Arial Narrow" pitchFamily="34" charset="0"/>
                <a:cs typeface="Arial" pitchFamily="34" charset="0"/>
              </a:rPr>
              <a:t> </a:t>
            </a:r>
            <a:r>
              <a:rPr lang="en-US" sz="1662" dirty="0" err="1">
                <a:latin typeface="Arial Narrow" pitchFamily="34" charset="0"/>
                <a:cs typeface="Arial" pitchFamily="34" charset="0"/>
              </a:rPr>
              <a:t>lainnya</a:t>
            </a:r>
            <a:r>
              <a:rPr lang="en-US" sz="1662" dirty="0">
                <a:latin typeface="Arial Narrow" pitchFamily="34" charset="0"/>
                <a:cs typeface="Arial" pitchFamily="34" charset="0"/>
              </a:rPr>
              <a:t> </a:t>
            </a:r>
            <a:r>
              <a:rPr lang="en-US" sz="1662" dirty="0" err="1">
                <a:latin typeface="Arial Narrow" pitchFamily="34" charset="0"/>
                <a:cs typeface="Arial" pitchFamily="34" charset="0"/>
              </a:rPr>
              <a:t>untuk</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memperbaiki</a:t>
            </a:r>
            <a:r>
              <a:rPr lang="en-US" sz="1662" dirty="0">
                <a:latin typeface="Arial Narrow" pitchFamily="34" charset="0"/>
                <a:cs typeface="Arial" pitchFamily="34" charset="0"/>
              </a:rPr>
              <a:t> </a:t>
            </a:r>
            <a:r>
              <a:rPr lang="en-US" sz="1662" dirty="0" err="1">
                <a:latin typeface="Arial Narrow" pitchFamily="34" charset="0"/>
                <a:cs typeface="Arial" pitchFamily="34" charset="0"/>
              </a:rPr>
              <a:t>sistem</a:t>
            </a:r>
            <a:r>
              <a:rPr lang="en-US" sz="1662" dirty="0">
                <a:latin typeface="Arial Narrow" pitchFamily="34" charset="0"/>
                <a:cs typeface="Arial" pitchFamily="34" charset="0"/>
              </a:rPr>
              <a:t> </a:t>
            </a:r>
            <a:r>
              <a:rPr lang="en-US" sz="1662" dirty="0" err="1">
                <a:latin typeface="Arial Narrow" pitchFamily="34" charset="0"/>
                <a:cs typeface="Arial" pitchFamily="34" charset="0"/>
              </a:rPr>
              <a:t>manajemen</a:t>
            </a:r>
            <a:r>
              <a:rPr lang="en-US" sz="1662" dirty="0">
                <a:latin typeface="Arial Narrow" pitchFamily="34" charset="0"/>
                <a:cs typeface="Arial" pitchFamily="34" charset="0"/>
              </a:rPr>
              <a:t> K3</a:t>
            </a:r>
          </a:p>
          <a:p>
            <a:pPr marL="268173" indent="-268173" defTabSz="844083" eaLnBrk="0" fontAlgn="base" hangingPunct="0">
              <a:spcBef>
                <a:spcPct val="0"/>
              </a:spcBef>
              <a:spcAft>
                <a:spcPct val="0"/>
              </a:spcAft>
              <a:buFontTx/>
              <a:buChar char="•"/>
            </a:pPr>
            <a:r>
              <a:rPr lang="en-US" sz="1662" dirty="0" err="1">
                <a:latin typeface="Arial Narrow" pitchFamily="34" charset="0"/>
                <a:cs typeface="Arial" pitchFamily="34" charset="0"/>
              </a:rPr>
              <a:t>Mempertimbangkan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manfaat</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peluang</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peningkatan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sistem</a:t>
            </a:r>
            <a:r>
              <a:rPr lang="en-US" sz="1662" dirty="0">
                <a:latin typeface="Arial Narrow" pitchFamily="34" charset="0"/>
                <a:cs typeface="Arial" pitchFamily="34" charset="0"/>
              </a:rPr>
              <a:t> </a:t>
            </a:r>
            <a:r>
              <a:rPr lang="en-US" sz="1662" dirty="0" err="1">
                <a:latin typeface="Arial Narrow" pitchFamily="34" charset="0"/>
                <a:cs typeface="Arial" pitchFamily="34" charset="0"/>
              </a:rPr>
              <a:t>manajemen</a:t>
            </a:r>
            <a:endParaRPr lang="en-US" sz="3692" dirty="0">
              <a:latin typeface="Arial Narrow" pitchFamily="34" charset="0"/>
              <a:cs typeface="Arial" pitchFamily="34" charset="0"/>
            </a:endParaRPr>
          </a:p>
        </p:txBody>
      </p:sp>
      <p:sp>
        <p:nvSpPr>
          <p:cNvPr id="14" name="Rectangle 1"/>
          <p:cNvSpPr>
            <a:spLocks noChangeArrowheads="1"/>
          </p:cNvSpPr>
          <p:nvPr/>
        </p:nvSpPr>
        <p:spPr bwMode="auto">
          <a:xfrm>
            <a:off x="411114" y="5376407"/>
            <a:ext cx="4470655" cy="1193226"/>
          </a:xfrm>
          <a:prstGeom prst="rect">
            <a:avLst/>
          </a:prstGeom>
          <a:noFill/>
          <a:ln w="28575">
            <a:solidFill>
              <a:srgbClr val="00B05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pPr marL="268173" indent="-268173" defTabSz="844083" eaLnBrk="0" fontAlgn="base" hangingPunct="0">
              <a:spcBef>
                <a:spcPct val="0"/>
              </a:spcBef>
              <a:spcAft>
                <a:spcPct val="0"/>
              </a:spcAft>
              <a:buFontTx/>
              <a:buChar char="•"/>
            </a:pPr>
            <a:r>
              <a:rPr lang="en-US" dirty="0" err="1">
                <a:latin typeface="Arial Narrow" pitchFamily="34" charset="0"/>
                <a:cs typeface="Arial" pitchFamily="34" charset="0"/>
              </a:rPr>
              <a:t>Risiko</a:t>
            </a:r>
            <a:r>
              <a:rPr lang="en-US" dirty="0">
                <a:latin typeface="Arial Narrow" pitchFamily="34" charset="0"/>
                <a:cs typeface="Arial" pitchFamily="34" charset="0"/>
              </a:rPr>
              <a:t> </a:t>
            </a:r>
            <a:r>
              <a:rPr lang="en-US" dirty="0" err="1">
                <a:latin typeface="Arial Narrow" pitchFamily="34" charset="0"/>
                <a:cs typeface="Arial" pitchFamily="34" charset="0"/>
              </a:rPr>
              <a:t>dan</a:t>
            </a:r>
            <a:r>
              <a:rPr lang="en-US" dirty="0">
                <a:latin typeface="Arial Narrow" pitchFamily="34" charset="0"/>
                <a:cs typeface="Arial" pitchFamily="34" charset="0"/>
              </a:rPr>
              <a:t> </a:t>
            </a:r>
            <a:r>
              <a:rPr lang="en-US" dirty="0" err="1">
                <a:latin typeface="Arial Narrow" pitchFamily="34" charset="0"/>
                <a:cs typeface="Arial" pitchFamily="34" charset="0"/>
              </a:rPr>
              <a:t>peluang</a:t>
            </a:r>
            <a:r>
              <a:rPr lang="en-US" dirty="0">
                <a:latin typeface="Arial Narrow" pitchFamily="34" charset="0"/>
                <a:cs typeface="Arial" pitchFamily="34" charset="0"/>
              </a:rPr>
              <a:t> K3 </a:t>
            </a:r>
            <a:r>
              <a:rPr lang="en-US" dirty="0" err="1">
                <a:latin typeface="Arial Narrow" pitchFamily="34" charset="0"/>
                <a:cs typeface="Arial" pitchFamily="34" charset="0"/>
              </a:rPr>
              <a:t>dapat</a:t>
            </a:r>
            <a:r>
              <a:rPr lang="en-US" dirty="0">
                <a:latin typeface="Arial Narrow" pitchFamily="34" charset="0"/>
                <a:cs typeface="Arial" pitchFamily="34" charset="0"/>
              </a:rPr>
              <a:t> </a:t>
            </a:r>
            <a:r>
              <a:rPr lang="en-US" dirty="0" err="1">
                <a:latin typeface="Arial Narrow" pitchFamily="34" charset="0"/>
                <a:cs typeface="Arial" pitchFamily="34" charset="0"/>
              </a:rPr>
              <a:t>menghasilkan</a:t>
            </a:r>
            <a:r>
              <a:rPr lang="en-US" dirty="0">
                <a:latin typeface="Arial Narrow" pitchFamily="34" charset="0"/>
                <a:cs typeface="Arial" pitchFamily="34" charset="0"/>
              </a:rPr>
              <a:t> </a:t>
            </a:r>
            <a:r>
              <a:rPr lang="en-US" dirty="0" err="1">
                <a:latin typeface="Arial Narrow" pitchFamily="34" charset="0"/>
                <a:cs typeface="Arial" pitchFamily="34" charset="0"/>
              </a:rPr>
              <a:t>Risiko</a:t>
            </a:r>
            <a:r>
              <a:rPr lang="en-US" dirty="0">
                <a:latin typeface="Arial Narrow" pitchFamily="34" charset="0"/>
                <a:cs typeface="Arial" pitchFamily="34" charset="0"/>
              </a:rPr>
              <a:t> </a:t>
            </a:r>
            <a:r>
              <a:rPr lang="en-US" dirty="0" err="1">
                <a:latin typeface="Arial Narrow" pitchFamily="34" charset="0"/>
                <a:cs typeface="Arial" pitchFamily="34" charset="0"/>
              </a:rPr>
              <a:t>dan</a:t>
            </a:r>
            <a:r>
              <a:rPr lang="en-US" dirty="0">
                <a:latin typeface="Arial Narrow" pitchFamily="34" charset="0"/>
                <a:cs typeface="Arial" pitchFamily="34" charset="0"/>
              </a:rPr>
              <a:t> </a:t>
            </a:r>
            <a:r>
              <a:rPr lang="en-US" dirty="0" err="1">
                <a:latin typeface="Arial Narrow" pitchFamily="34" charset="0"/>
                <a:cs typeface="Arial" pitchFamily="34" charset="0"/>
              </a:rPr>
              <a:t>Peluang</a:t>
            </a:r>
            <a:r>
              <a:rPr lang="en-US" dirty="0">
                <a:latin typeface="Arial Narrow" pitchFamily="34" charset="0"/>
                <a:cs typeface="Arial" pitchFamily="34" charset="0"/>
              </a:rPr>
              <a:t> </a:t>
            </a:r>
            <a:r>
              <a:rPr lang="en-US" dirty="0" err="1">
                <a:latin typeface="Arial Narrow" pitchFamily="34" charset="0"/>
                <a:cs typeface="Arial" pitchFamily="34" charset="0"/>
              </a:rPr>
              <a:t>bagi</a:t>
            </a:r>
            <a:r>
              <a:rPr lang="en-US" dirty="0">
                <a:latin typeface="Arial Narrow" pitchFamily="34" charset="0"/>
                <a:cs typeface="Arial" pitchFamily="34" charset="0"/>
              </a:rPr>
              <a:t> </a:t>
            </a:r>
            <a:r>
              <a:rPr lang="en-US" dirty="0" err="1">
                <a:latin typeface="Arial Narrow" pitchFamily="34" charset="0"/>
                <a:cs typeface="Arial" pitchFamily="34" charset="0"/>
              </a:rPr>
              <a:t>organisasi</a:t>
            </a:r>
            <a:endParaRPr lang="en-US" dirty="0">
              <a:latin typeface="Arial Narrow" pitchFamily="34" charset="0"/>
              <a:cs typeface="Arial" pitchFamily="34" charset="0"/>
            </a:endParaRPr>
          </a:p>
          <a:p>
            <a:pPr marL="268173" indent="-268173" defTabSz="844083" eaLnBrk="0" fontAlgn="base" hangingPunct="0">
              <a:spcBef>
                <a:spcPct val="0"/>
              </a:spcBef>
              <a:spcAft>
                <a:spcPct val="0"/>
              </a:spcAft>
              <a:buFontTx/>
              <a:buChar char="•"/>
            </a:pPr>
            <a:r>
              <a:rPr lang="en-US" dirty="0">
                <a:latin typeface="Arial Narrow" pitchFamily="34" charset="0"/>
                <a:cs typeface="Arial" pitchFamily="34" charset="0"/>
              </a:rPr>
              <a:t>Proses </a:t>
            </a:r>
            <a:r>
              <a:rPr lang="en-US" dirty="0" err="1">
                <a:latin typeface="Arial Narrow" pitchFamily="34" charset="0"/>
                <a:cs typeface="Arial" pitchFamily="34" charset="0"/>
              </a:rPr>
              <a:t>penilaian</a:t>
            </a:r>
            <a:r>
              <a:rPr lang="en-US" dirty="0">
                <a:latin typeface="Arial Narrow" pitchFamily="34" charset="0"/>
                <a:cs typeface="Arial" pitchFamily="34" charset="0"/>
              </a:rPr>
              <a:t> </a:t>
            </a:r>
            <a:r>
              <a:rPr lang="en-US" dirty="0" err="1">
                <a:latin typeface="Arial Narrow" pitchFamily="34" charset="0"/>
                <a:cs typeface="Arial" pitchFamily="34" charset="0"/>
              </a:rPr>
              <a:t>ditetapkan</a:t>
            </a:r>
            <a:r>
              <a:rPr lang="en-US" dirty="0">
                <a:latin typeface="Arial Narrow" pitchFamily="34" charset="0"/>
                <a:cs typeface="Arial" pitchFamily="34" charset="0"/>
              </a:rPr>
              <a:t> </a:t>
            </a:r>
            <a:r>
              <a:rPr lang="en-US" dirty="0" err="1">
                <a:latin typeface="Arial Narrow" pitchFamily="34" charset="0"/>
                <a:cs typeface="Arial" pitchFamily="34" charset="0"/>
              </a:rPr>
              <a:t>sebagai</a:t>
            </a:r>
            <a:r>
              <a:rPr lang="en-US" dirty="0">
                <a:latin typeface="Arial Narrow" pitchFamily="34" charset="0"/>
                <a:cs typeface="Arial" pitchFamily="34" charset="0"/>
              </a:rPr>
              <a:t> </a:t>
            </a:r>
            <a:r>
              <a:rPr lang="en-US" dirty="0" err="1">
                <a:latin typeface="Arial Narrow" pitchFamily="34" charset="0"/>
                <a:cs typeface="Arial" pitchFamily="34" charset="0"/>
              </a:rPr>
              <a:t>informasi</a:t>
            </a:r>
            <a:r>
              <a:rPr lang="en-US" dirty="0">
                <a:latin typeface="Arial Narrow" pitchFamily="34" charset="0"/>
                <a:cs typeface="Arial" pitchFamily="34" charset="0"/>
              </a:rPr>
              <a:t> </a:t>
            </a:r>
            <a:r>
              <a:rPr lang="en-US" dirty="0" err="1">
                <a:latin typeface="Arial Narrow" pitchFamily="34" charset="0"/>
                <a:cs typeface="Arial" pitchFamily="34" charset="0"/>
              </a:rPr>
              <a:t>terdokumentasi</a:t>
            </a:r>
            <a:r>
              <a:rPr lang="en-US" dirty="0">
                <a:latin typeface="Arial Narrow" pitchFamily="34" charset="0"/>
                <a:cs typeface="Arial" pitchFamily="34" charset="0"/>
              </a:rPr>
              <a:t> dan </a:t>
            </a:r>
            <a:r>
              <a:rPr lang="en-US" dirty="0" err="1">
                <a:latin typeface="Arial Narrow" pitchFamily="34" charset="0"/>
                <a:cs typeface="Arial" pitchFamily="34" charset="0"/>
              </a:rPr>
              <a:t>dipelihara</a:t>
            </a:r>
            <a:r>
              <a:rPr lang="en-US" dirty="0">
                <a:latin typeface="Arial Narrow" pitchFamily="34" charset="0"/>
                <a:cs typeface="Arial" pitchFamily="34" charset="0"/>
              </a:rPr>
              <a:t> </a:t>
            </a:r>
            <a:r>
              <a:rPr lang="en-US" dirty="0" err="1">
                <a:latin typeface="Arial Narrow" pitchFamily="34" charset="0"/>
                <a:cs typeface="Arial" pitchFamily="34" charset="0"/>
              </a:rPr>
              <a:t>implementasinya</a:t>
            </a:r>
            <a:endParaRPr lang="en-US" sz="4000" dirty="0">
              <a:latin typeface="Arial Narrow" pitchFamily="34" charset="0"/>
              <a:cs typeface="Arial" pitchFamily="34" charset="0"/>
            </a:endParaRPr>
          </a:p>
        </p:txBody>
      </p:sp>
      <p:sp>
        <p:nvSpPr>
          <p:cNvPr id="7" name="Slide Number Placeholder 6">
            <a:extLst>
              <a:ext uri="{FF2B5EF4-FFF2-40B4-BE49-F238E27FC236}">
                <a16:creationId xmlns:a16="http://schemas.microsoft.com/office/drawing/2014/main" id="{E1BCA049-D657-4D36-8629-63AD7784228A}"/>
              </a:ext>
            </a:extLst>
          </p:cNvPr>
          <p:cNvSpPr>
            <a:spLocks noGrp="1"/>
          </p:cNvSpPr>
          <p:nvPr>
            <p:ph type="sldNum" sz="quarter" idx="12"/>
          </p:nvPr>
        </p:nvSpPr>
        <p:spPr/>
        <p:txBody>
          <a:bodyPr/>
          <a:lstStyle/>
          <a:p>
            <a:pPr>
              <a:defRPr/>
            </a:pPr>
            <a:fld id="{2E3D3CF9-A8F0-446F-8AA4-23D2A19D86A0}" type="slidenum">
              <a:rPr lang="en-US" smtClean="0"/>
              <a:pPr>
                <a:defRPr/>
              </a:pPr>
              <a:t>32</a:t>
            </a:fld>
            <a:endParaRPr lang="en-US"/>
          </a:p>
        </p:txBody>
      </p:sp>
      <p:sp>
        <p:nvSpPr>
          <p:cNvPr id="4" name="Oval 3"/>
          <p:cNvSpPr/>
          <p:nvPr/>
        </p:nvSpPr>
        <p:spPr>
          <a:xfrm>
            <a:off x="1186215" y="1053524"/>
            <a:ext cx="2322609" cy="1501718"/>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Proses </a:t>
            </a:r>
            <a:r>
              <a:rPr lang="en-US" sz="2400" b="1" dirty="0" err="1"/>
              <a:t>Penilaian</a:t>
            </a:r>
            <a:endParaRPr lang="en-US" sz="2400" b="1" dirty="0"/>
          </a:p>
        </p:txBody>
      </p:sp>
      <p:pic>
        <p:nvPicPr>
          <p:cNvPr id="11" name="Picture 10">
            <a:extLst>
              <a:ext uri="{FF2B5EF4-FFF2-40B4-BE49-F238E27FC236}">
                <a16:creationId xmlns:a16="http://schemas.microsoft.com/office/drawing/2014/main" id="{1E301444-4917-4520-8C95-D99A580EC279}"/>
              </a:ext>
            </a:extLst>
          </p:cNvPr>
          <p:cNvPicPr>
            <a:picLocks noChangeAspect="1"/>
          </p:cNvPicPr>
          <p:nvPr/>
        </p:nvPicPr>
        <p:blipFill>
          <a:blip r:embed="rId2"/>
          <a:stretch>
            <a:fillRect/>
          </a:stretch>
        </p:blipFill>
        <p:spPr>
          <a:xfrm>
            <a:off x="188299" y="86332"/>
            <a:ext cx="2159220" cy="960853"/>
          </a:xfrm>
          <a:prstGeom prst="rect">
            <a:avLst/>
          </a:prstGeom>
        </p:spPr>
      </p:pic>
      <p:sp>
        <p:nvSpPr>
          <p:cNvPr id="15" name="Footer Placeholder 14">
            <a:extLst>
              <a:ext uri="{FF2B5EF4-FFF2-40B4-BE49-F238E27FC236}">
                <a16:creationId xmlns:a16="http://schemas.microsoft.com/office/drawing/2014/main" id="{15FD01C1-9397-4EA1-A8F2-7736C9C5A718}"/>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736511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9207" y="539732"/>
            <a:ext cx="2791738" cy="707886"/>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000" dirty="0" err="1">
                <a:latin typeface="Arial" panose="020B0604020202020204" pitchFamily="34" charset="0"/>
                <a:cs typeface="Arial" panose="020B0604020202020204" pitchFamily="34" charset="0"/>
              </a:rPr>
              <a:t>Penilaian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Risiko</a:t>
            </a:r>
            <a:r>
              <a:rPr lang="en-US" sz="2000" dirty="0">
                <a:latin typeface="Arial" panose="020B0604020202020204" pitchFamily="34" charset="0"/>
                <a:cs typeface="Arial" panose="020B0604020202020204" pitchFamily="34" charset="0"/>
              </a:rPr>
              <a:t> K3 &amp; </a:t>
            </a:r>
            <a:r>
              <a:rPr lang="en-US" sz="2000" dirty="0" err="1">
                <a:latin typeface="Arial" panose="020B0604020202020204" pitchFamily="34" charset="0"/>
                <a:cs typeface="Arial" panose="020B0604020202020204" pitchFamily="34" charset="0"/>
              </a:rPr>
              <a:t>Risiko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lainnya</a:t>
            </a:r>
            <a:endParaRPr lang="en-US" sz="2000" dirty="0">
              <a:latin typeface="Arial" panose="020B0604020202020204" pitchFamily="34" charset="0"/>
              <a:cs typeface="Arial" panose="020B0604020202020204" pitchFamily="34" charset="0"/>
            </a:endParaRPr>
          </a:p>
        </p:txBody>
      </p:sp>
      <p:sp>
        <p:nvSpPr>
          <p:cNvPr id="6" name="Rectangle 1"/>
          <p:cNvSpPr>
            <a:spLocks noChangeArrowheads="1"/>
          </p:cNvSpPr>
          <p:nvPr/>
        </p:nvSpPr>
        <p:spPr bwMode="auto">
          <a:xfrm>
            <a:off x="3014941" y="554983"/>
            <a:ext cx="5800168" cy="1108331"/>
          </a:xfrm>
          <a:prstGeom prst="rect">
            <a:avLst/>
          </a:prstGeom>
          <a:noFill/>
          <a:ln w="28575">
            <a:solidFill>
              <a:srgbClr val="FF000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Risiko</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adalah</a:t>
            </a:r>
            <a:r>
              <a:rPr lang="en-US" sz="1662" dirty="0">
                <a:latin typeface="Arial Narrow" pitchFamily="34" charset="0"/>
                <a:cs typeface="Arial" pitchFamily="34" charset="0"/>
              </a:rPr>
              <a:t> </a:t>
            </a:r>
            <a:r>
              <a:rPr lang="en-US" sz="1662" dirty="0" err="1">
                <a:latin typeface="Arial Narrow" pitchFamily="34" charset="0"/>
                <a:cs typeface="Arial" pitchFamily="34" charset="0"/>
              </a:rPr>
              <a:t>kombinasi</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kemungkinan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terjadi</a:t>
            </a:r>
            <a:r>
              <a:rPr lang="en-US" sz="1662" dirty="0">
                <a:latin typeface="Arial Narrow" pitchFamily="34" charset="0"/>
                <a:cs typeface="Arial" pitchFamily="34" charset="0"/>
              </a:rPr>
              <a:t> </a:t>
            </a:r>
            <a:r>
              <a:rPr lang="en-US" sz="1662" dirty="0" err="1">
                <a:latin typeface="Arial Narrow" pitchFamily="34" charset="0"/>
                <a:cs typeface="Arial" pitchFamily="34" charset="0"/>
              </a:rPr>
              <a:t>nya</a:t>
            </a:r>
            <a:r>
              <a:rPr lang="en-US" sz="1662" dirty="0">
                <a:latin typeface="Arial Narrow" pitchFamily="34" charset="0"/>
                <a:cs typeface="Arial" pitchFamily="34" charset="0"/>
              </a:rPr>
              <a:t> (likelihood) </a:t>
            </a:r>
            <a:r>
              <a:rPr lang="en-US" sz="1662" dirty="0" err="1">
                <a:latin typeface="Arial Narrow" pitchFamily="34" charset="0"/>
                <a:cs typeface="Arial" pitchFamily="34" charset="0"/>
              </a:rPr>
              <a:t>bahaya</a:t>
            </a:r>
            <a:r>
              <a:rPr lang="en-US" sz="1662" dirty="0">
                <a:latin typeface="Arial Narrow" pitchFamily="34" charset="0"/>
                <a:cs typeface="Arial" pitchFamily="34" charset="0"/>
              </a:rPr>
              <a:t> </a:t>
            </a:r>
            <a:r>
              <a:rPr lang="en-US" sz="1662" dirty="0" err="1">
                <a:latin typeface="Arial Narrow" pitchFamily="34" charset="0"/>
                <a:cs typeface="Arial" pitchFamily="34" charset="0"/>
              </a:rPr>
              <a:t>atau</a:t>
            </a:r>
            <a:r>
              <a:rPr lang="en-US" sz="1662" dirty="0">
                <a:latin typeface="Arial Narrow" pitchFamily="34" charset="0"/>
                <a:cs typeface="Arial" pitchFamily="34" charset="0"/>
              </a:rPr>
              <a:t> </a:t>
            </a:r>
            <a:r>
              <a:rPr lang="en-US" sz="1662" dirty="0" err="1">
                <a:latin typeface="Arial Narrow" pitchFamily="34" charset="0"/>
                <a:cs typeface="Arial" pitchFamily="34" charset="0"/>
              </a:rPr>
              <a:t>paparan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keparahan</a:t>
            </a:r>
            <a:r>
              <a:rPr lang="en-US" sz="1662" dirty="0">
                <a:latin typeface="Arial Narrow" pitchFamily="34" charset="0"/>
                <a:cs typeface="Arial" pitchFamily="34" charset="0"/>
              </a:rPr>
              <a:t> (severity) </a:t>
            </a:r>
            <a:r>
              <a:rPr lang="en-US" sz="1662" dirty="0" err="1">
                <a:latin typeface="Arial Narrow" pitchFamily="34" charset="0"/>
                <a:cs typeface="Arial" pitchFamily="34" charset="0"/>
              </a:rPr>
              <a:t>dari</a:t>
            </a:r>
            <a:r>
              <a:rPr lang="en-US" sz="1662" dirty="0">
                <a:latin typeface="Arial Narrow" pitchFamily="34" charset="0"/>
                <a:cs typeface="Arial" pitchFamily="34" charset="0"/>
              </a:rPr>
              <a:t> </a:t>
            </a:r>
            <a:r>
              <a:rPr lang="en-US" sz="1662" dirty="0" err="1">
                <a:latin typeface="Arial Narrow" pitchFamily="34" charset="0"/>
                <a:cs typeface="Arial" pitchFamily="34" charset="0"/>
              </a:rPr>
              <a:t>cedera</a:t>
            </a:r>
            <a:r>
              <a:rPr lang="en-US" sz="1662" dirty="0">
                <a:latin typeface="Arial Narrow" pitchFamily="34" charset="0"/>
                <a:cs typeface="Arial" pitchFamily="34" charset="0"/>
              </a:rPr>
              <a:t> </a:t>
            </a:r>
            <a:r>
              <a:rPr lang="en-US" sz="1662" dirty="0" err="1">
                <a:latin typeface="Arial Narrow" pitchFamily="34" charset="0"/>
                <a:cs typeface="Arial" pitchFamily="34" charset="0"/>
              </a:rPr>
              <a:t>dan</a:t>
            </a:r>
            <a:r>
              <a:rPr lang="en-US" sz="1662" dirty="0">
                <a:latin typeface="Arial Narrow" pitchFamily="34" charset="0"/>
                <a:cs typeface="Arial" pitchFamily="34" charset="0"/>
              </a:rPr>
              <a:t> PAK yang </a:t>
            </a:r>
            <a:r>
              <a:rPr lang="en-US" sz="1662" dirty="0" err="1">
                <a:latin typeface="Arial Narrow" pitchFamily="34" charset="0"/>
                <a:cs typeface="Arial" pitchFamily="34" charset="0"/>
              </a:rPr>
              <a:t>disebabkan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oleh</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peristiwa</a:t>
            </a:r>
            <a:r>
              <a:rPr lang="en-US" sz="1662" dirty="0">
                <a:latin typeface="Arial Narrow" pitchFamily="34" charset="0"/>
                <a:cs typeface="Arial" pitchFamily="34" charset="0"/>
              </a:rPr>
              <a:t> </a:t>
            </a:r>
            <a:r>
              <a:rPr lang="en-US" sz="1662" dirty="0" err="1">
                <a:latin typeface="Arial Narrow" pitchFamily="34" charset="0"/>
                <a:cs typeface="Arial" pitchFamily="34" charset="0"/>
              </a:rPr>
              <a:t>atau</a:t>
            </a:r>
            <a:r>
              <a:rPr lang="en-US" sz="1662" dirty="0">
                <a:latin typeface="Arial Narrow" pitchFamily="34" charset="0"/>
                <a:cs typeface="Arial" pitchFamily="34" charset="0"/>
              </a:rPr>
              <a:t> </a:t>
            </a:r>
            <a:r>
              <a:rPr lang="en-US" sz="1662" dirty="0" err="1">
                <a:latin typeface="Arial Narrow" pitchFamily="34" charset="0"/>
                <a:cs typeface="Arial" pitchFamily="34" charset="0"/>
              </a:rPr>
              <a:t>paparan</a:t>
            </a:r>
            <a:r>
              <a:rPr lang="en-US" sz="1662" dirty="0">
                <a:latin typeface="Arial Narrow" pitchFamily="34" charset="0"/>
                <a:cs typeface="Arial" pitchFamily="34" charset="0"/>
              </a:rPr>
              <a:t>.</a:t>
            </a: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Risiko</a:t>
            </a:r>
            <a:r>
              <a:rPr lang="en-US" sz="1662" dirty="0">
                <a:latin typeface="Arial Narrow" pitchFamily="34" charset="0"/>
                <a:cs typeface="Arial" pitchFamily="34" charset="0"/>
              </a:rPr>
              <a:t> K3 = </a:t>
            </a:r>
            <a:r>
              <a:rPr lang="en-US" sz="1662" dirty="0" err="1">
                <a:latin typeface="Arial Narrow" pitchFamily="34" charset="0"/>
                <a:cs typeface="Arial" pitchFamily="34" charset="0"/>
              </a:rPr>
              <a:t>Kemungkinan</a:t>
            </a:r>
            <a:r>
              <a:rPr lang="en-US" sz="1662" dirty="0">
                <a:latin typeface="Arial Narrow" pitchFamily="34" charset="0"/>
                <a:cs typeface="Arial" pitchFamily="34" charset="0"/>
              </a:rPr>
              <a:t> x </a:t>
            </a:r>
            <a:r>
              <a:rPr lang="en-US" sz="1662" dirty="0" err="1">
                <a:latin typeface="Arial Narrow" pitchFamily="34" charset="0"/>
                <a:cs typeface="Arial" pitchFamily="34" charset="0"/>
              </a:rPr>
              <a:t>Keparahan</a:t>
            </a:r>
            <a:endParaRPr lang="en-US" sz="3692" dirty="0">
              <a:latin typeface="Arial Narrow" pitchFamily="34" charset="0"/>
              <a:cs typeface="Arial" pitchFamily="34" charset="0"/>
            </a:endParaRPr>
          </a:p>
        </p:txBody>
      </p:sp>
      <p:sp>
        <p:nvSpPr>
          <p:cNvPr id="8" name="Rectangle 7"/>
          <p:cNvSpPr/>
          <p:nvPr/>
        </p:nvSpPr>
        <p:spPr>
          <a:xfrm>
            <a:off x="65756" y="5886945"/>
            <a:ext cx="2791738"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dirty="0" err="1">
                <a:latin typeface="Arial" panose="020B0604020202020204" pitchFamily="34" charset="0"/>
                <a:cs typeface="Arial" panose="020B0604020202020204" pitchFamily="34" charset="0"/>
              </a:rPr>
              <a:t>Penilaian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Peluang</a:t>
            </a:r>
            <a:r>
              <a:rPr lang="en-US" sz="2000" dirty="0">
                <a:latin typeface="Arial" panose="020B0604020202020204" pitchFamily="34" charset="0"/>
                <a:cs typeface="Arial" panose="020B0604020202020204" pitchFamily="34" charset="0"/>
              </a:rPr>
              <a:t> K3 &amp; </a:t>
            </a:r>
            <a:r>
              <a:rPr lang="en-US" sz="2000" dirty="0" err="1">
                <a:latin typeface="Arial" panose="020B0604020202020204" pitchFamily="34" charset="0"/>
                <a:cs typeface="Arial" panose="020B0604020202020204" pitchFamily="34" charset="0"/>
              </a:rPr>
              <a:t>Peluang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lainnya</a:t>
            </a:r>
            <a:endParaRPr lang="en-US" sz="2000" dirty="0">
              <a:latin typeface="Arial" panose="020B0604020202020204" pitchFamily="34" charset="0"/>
              <a:cs typeface="Arial" panose="020B0604020202020204" pitchFamily="34" charset="0"/>
            </a:endParaRPr>
          </a:p>
        </p:txBody>
      </p:sp>
      <p:sp>
        <p:nvSpPr>
          <p:cNvPr id="13" name="Rectangle 1"/>
          <p:cNvSpPr>
            <a:spLocks noChangeArrowheads="1"/>
          </p:cNvSpPr>
          <p:nvPr/>
        </p:nvSpPr>
        <p:spPr bwMode="auto">
          <a:xfrm>
            <a:off x="2975904" y="4718051"/>
            <a:ext cx="5829306" cy="1875657"/>
          </a:xfrm>
          <a:prstGeom prst="rect">
            <a:avLst/>
          </a:prstGeom>
          <a:noFill/>
          <a:ln w="28575">
            <a:solidFill>
              <a:srgbClr val="00B050"/>
            </a:solidFill>
            <a:prstDash val="dash"/>
            <a:miter lim="800000"/>
            <a:headEnd/>
            <a:tailEnd/>
          </a:ln>
          <a:effectLst/>
        </p:spPr>
        <p:txBody>
          <a:bodyPr vert="horz" wrap="square" lIns="84406" tIns="42203" rIns="84406" bIns="42203" numCol="1" anchor="ctr" anchorCtr="0" compatLnSpc="1">
            <a:prstTxWarp prst="textNoShape">
              <a:avLst/>
            </a:prstTxWarp>
            <a:spAutoFit/>
          </a:bodyPr>
          <a:lstStyle/>
          <a:p>
            <a:pPr defTabSz="844083" eaLnBrk="0" fontAlgn="base" hangingPunct="0">
              <a:spcBef>
                <a:spcPct val="0"/>
              </a:spcBef>
              <a:spcAft>
                <a:spcPct val="0"/>
              </a:spcAft>
            </a:pPr>
            <a:r>
              <a:rPr lang="en-US" sz="1662" dirty="0" err="1">
                <a:latin typeface="Arial Narrow" pitchFamily="34" charset="0"/>
                <a:cs typeface="Arial" pitchFamily="34" charset="0"/>
              </a:rPr>
              <a:t>Peluang</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adalah</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keadaan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atau</a:t>
            </a:r>
            <a:r>
              <a:rPr lang="en-US" sz="1662" dirty="0">
                <a:latin typeface="Arial Narrow" pitchFamily="34" charset="0"/>
                <a:cs typeface="Arial" pitchFamily="34" charset="0"/>
              </a:rPr>
              <a:t> </a:t>
            </a:r>
            <a:r>
              <a:rPr lang="en-US" sz="1662" dirty="0" err="1">
                <a:latin typeface="Arial Narrow" pitchFamily="34" charset="0"/>
                <a:cs typeface="Arial" pitchFamily="34" charset="0"/>
              </a:rPr>
              <a:t>serangkaian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keadaan</a:t>
            </a:r>
            <a:r>
              <a:rPr lang="en-US" sz="1662" dirty="0">
                <a:latin typeface="Arial Narrow" pitchFamily="34" charset="0"/>
                <a:cs typeface="Arial" pitchFamily="34" charset="0"/>
              </a:rPr>
              <a:t> yang </a:t>
            </a:r>
            <a:r>
              <a:rPr lang="en-US" sz="1662" dirty="0" err="1">
                <a:latin typeface="Arial Narrow" pitchFamily="34" charset="0"/>
                <a:cs typeface="Arial" pitchFamily="34" charset="0"/>
              </a:rPr>
              <a:t>dapat</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menyebabkan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peningkatan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kinerja</a:t>
            </a:r>
            <a:r>
              <a:rPr lang="en-US" sz="1662" dirty="0">
                <a:latin typeface="Arial Narrow" pitchFamily="34" charset="0"/>
                <a:cs typeface="Arial" pitchFamily="34" charset="0"/>
              </a:rPr>
              <a:t> K3. </a:t>
            </a:r>
            <a:r>
              <a:rPr lang="en-US" sz="1662" dirty="0" err="1">
                <a:latin typeface="Arial Narrow" pitchFamily="34" charset="0"/>
                <a:cs typeface="Arial" pitchFamily="34" charset="0"/>
              </a:rPr>
              <a:t>contoh</a:t>
            </a:r>
            <a:r>
              <a:rPr lang="en-US" sz="1662" dirty="0">
                <a:latin typeface="Arial Narrow" pitchFamily="34" charset="0"/>
                <a:cs typeface="Arial" pitchFamily="34" charset="0"/>
              </a:rPr>
              <a:t> :</a:t>
            </a: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Menerapkan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teknologi</a:t>
            </a:r>
            <a:r>
              <a:rPr lang="en-US" sz="1662" dirty="0">
                <a:latin typeface="Arial Narrow" pitchFamily="34" charset="0"/>
                <a:cs typeface="Arial" pitchFamily="34" charset="0"/>
              </a:rPr>
              <a:t> </a:t>
            </a:r>
            <a:r>
              <a:rPr lang="en-US" sz="1662" dirty="0" err="1">
                <a:latin typeface="Arial Narrow" pitchFamily="34" charset="0"/>
                <a:cs typeface="Arial" pitchFamily="34" charset="0"/>
              </a:rPr>
              <a:t>baru</a:t>
            </a:r>
            <a:endParaRPr lang="en-US" sz="1662" dirty="0">
              <a:latin typeface="Arial Narrow" pitchFamily="34" charset="0"/>
              <a:cs typeface="Arial" pitchFamily="34" charset="0"/>
            </a:endParaRP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Partisipasi</a:t>
            </a:r>
            <a:r>
              <a:rPr lang="en-US" sz="1662" dirty="0">
                <a:latin typeface="Arial Narrow" pitchFamily="34" charset="0"/>
                <a:cs typeface="Arial" pitchFamily="34" charset="0"/>
              </a:rPr>
              <a:t> </a:t>
            </a:r>
            <a:r>
              <a:rPr lang="en-US" sz="1662" dirty="0" err="1">
                <a:latin typeface="Arial Narrow" pitchFamily="34" charset="0"/>
                <a:cs typeface="Arial" pitchFamily="34" charset="0"/>
              </a:rPr>
              <a:t>membangun</a:t>
            </a:r>
            <a:r>
              <a:rPr lang="en-US" sz="1662" dirty="0">
                <a:latin typeface="Arial Narrow" pitchFamily="34" charset="0"/>
                <a:cs typeface="Arial" pitchFamily="34" charset="0"/>
              </a:rPr>
              <a:t> </a:t>
            </a:r>
            <a:r>
              <a:rPr lang="en-US" sz="1662" dirty="0" err="1">
                <a:latin typeface="Arial Narrow" pitchFamily="34" charset="0"/>
                <a:cs typeface="Arial" pitchFamily="34" charset="0"/>
              </a:rPr>
              <a:t>budaya</a:t>
            </a:r>
            <a:r>
              <a:rPr lang="en-US" sz="1662" dirty="0">
                <a:latin typeface="Arial Narrow" pitchFamily="34" charset="0"/>
                <a:cs typeface="Arial" pitchFamily="34" charset="0"/>
              </a:rPr>
              <a:t> K3</a:t>
            </a: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Pengendalian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bahaya</a:t>
            </a:r>
            <a:r>
              <a:rPr lang="en-US" sz="1662" dirty="0">
                <a:latin typeface="Arial Narrow" pitchFamily="34" charset="0"/>
                <a:cs typeface="Arial" pitchFamily="34" charset="0"/>
              </a:rPr>
              <a:t> </a:t>
            </a:r>
            <a:r>
              <a:rPr lang="en-US" sz="1662" dirty="0" err="1">
                <a:latin typeface="Arial Narrow" pitchFamily="34" charset="0"/>
                <a:cs typeface="Arial" pitchFamily="34" charset="0"/>
              </a:rPr>
              <a:t>dengan</a:t>
            </a:r>
            <a:r>
              <a:rPr lang="en-US" sz="1662" dirty="0">
                <a:latin typeface="Arial Narrow" pitchFamily="34" charset="0"/>
                <a:cs typeface="Arial" pitchFamily="34" charset="0"/>
              </a:rPr>
              <a:t> </a:t>
            </a:r>
            <a:r>
              <a:rPr lang="en-US" sz="1662" dirty="0" err="1">
                <a:latin typeface="Arial Narrow" pitchFamily="34" charset="0"/>
                <a:cs typeface="Arial" pitchFamily="34" charset="0"/>
              </a:rPr>
              <a:t>alat</a:t>
            </a:r>
            <a:r>
              <a:rPr lang="en-US" sz="1662" dirty="0">
                <a:latin typeface="Arial Narrow" pitchFamily="34" charset="0"/>
                <a:cs typeface="Arial" pitchFamily="34" charset="0"/>
              </a:rPr>
              <a:t> anti </a:t>
            </a:r>
            <a:r>
              <a:rPr lang="en-US" sz="1662" dirty="0" err="1">
                <a:latin typeface="Arial Narrow" pitchFamily="34" charset="0"/>
                <a:cs typeface="Arial" pitchFamily="34" charset="0"/>
              </a:rPr>
              <a:t>salah</a:t>
            </a:r>
            <a:r>
              <a:rPr lang="en-US" sz="1662" dirty="0">
                <a:latin typeface="Arial Narrow" pitchFamily="34" charset="0"/>
                <a:cs typeface="Arial" pitchFamily="34" charset="0"/>
              </a:rPr>
              <a:t> (</a:t>
            </a:r>
            <a:r>
              <a:rPr lang="en-US" sz="1662" dirty="0" err="1">
                <a:latin typeface="Arial Narrow" pitchFamily="34" charset="0"/>
                <a:cs typeface="Arial" pitchFamily="34" charset="0"/>
              </a:rPr>
              <a:t>Pokayoke</a:t>
            </a:r>
            <a:r>
              <a:rPr lang="en-US" sz="1662" dirty="0">
                <a:latin typeface="Arial Narrow" pitchFamily="34" charset="0"/>
                <a:cs typeface="Arial" pitchFamily="34" charset="0"/>
              </a:rPr>
              <a:t>)</a:t>
            </a:r>
          </a:p>
          <a:p>
            <a:pPr marL="285750" indent="-285750" defTabSz="844083" eaLnBrk="0" fontAlgn="base" hangingPunct="0">
              <a:spcBef>
                <a:spcPct val="0"/>
              </a:spcBef>
              <a:spcAft>
                <a:spcPct val="0"/>
              </a:spcAft>
              <a:buFont typeface="Arial" panose="020B0604020202020204" pitchFamily="34" charset="0"/>
              <a:buChar char="•"/>
            </a:pPr>
            <a:r>
              <a:rPr lang="en-US" sz="1662" dirty="0" err="1">
                <a:latin typeface="Arial Narrow" pitchFamily="34" charset="0"/>
                <a:cs typeface="Arial" pitchFamily="34" charset="0"/>
              </a:rPr>
              <a:t>Penerapan</a:t>
            </a:r>
            <a:r>
              <a:rPr lang="en-US" sz="1662" dirty="0">
                <a:latin typeface="Arial Narrow" pitchFamily="34" charset="0"/>
                <a:cs typeface="Arial" pitchFamily="34" charset="0"/>
              </a:rPr>
              <a:t> Behavior Based Safety, </a:t>
            </a:r>
            <a:r>
              <a:rPr lang="en-US" sz="1662" dirty="0" err="1">
                <a:latin typeface="Arial Narrow" pitchFamily="34" charset="0"/>
                <a:cs typeface="Arial" pitchFamily="34" charset="0"/>
              </a:rPr>
              <a:t>dll</a:t>
            </a:r>
            <a:endParaRPr lang="en-US" sz="1662" dirty="0">
              <a:latin typeface="Arial Narrow" pitchFamily="34" charset="0"/>
              <a:cs typeface="Arial" pitchFamily="34" charset="0"/>
            </a:endParaRPr>
          </a:p>
          <a:p>
            <a:pPr marL="285750" indent="-285750" defTabSz="844083" eaLnBrk="0" fontAlgn="base" hangingPunct="0">
              <a:spcBef>
                <a:spcPct val="0"/>
              </a:spcBef>
              <a:spcAft>
                <a:spcPct val="0"/>
              </a:spcAft>
              <a:buFont typeface="Arial" panose="020B0604020202020204" pitchFamily="34" charset="0"/>
              <a:buChar char="•"/>
            </a:pPr>
            <a:endParaRPr lang="en-US" sz="1662" dirty="0">
              <a:latin typeface="Arial Narrow" pitchFamily="34" charset="0"/>
              <a:cs typeface="Arial" pitchFamily="34" charset="0"/>
            </a:endParaRPr>
          </a:p>
        </p:txBody>
      </p:sp>
      <p:sp>
        <p:nvSpPr>
          <p:cNvPr id="3" name="Slide Number Placeholder 2">
            <a:extLst>
              <a:ext uri="{FF2B5EF4-FFF2-40B4-BE49-F238E27FC236}">
                <a16:creationId xmlns:a16="http://schemas.microsoft.com/office/drawing/2014/main" id="{14E3A807-0128-4CFF-A497-74D8F4EA4B20}"/>
              </a:ext>
            </a:extLst>
          </p:cNvPr>
          <p:cNvSpPr>
            <a:spLocks noGrp="1"/>
          </p:cNvSpPr>
          <p:nvPr>
            <p:ph type="sldNum" sz="quarter" idx="12"/>
          </p:nvPr>
        </p:nvSpPr>
        <p:spPr/>
        <p:txBody>
          <a:bodyPr/>
          <a:lstStyle/>
          <a:p>
            <a:pPr>
              <a:defRPr/>
            </a:pPr>
            <a:fld id="{2E3D3CF9-A8F0-446F-8AA4-23D2A19D86A0}" type="slidenum">
              <a:rPr lang="en-US" smtClean="0"/>
              <a:pPr>
                <a:defRPr/>
              </a:pPr>
              <a:t>33</a:t>
            </a:fld>
            <a:endParaRPr lang="en-US"/>
          </a:p>
        </p:txBody>
      </p:sp>
      <p:grpSp>
        <p:nvGrpSpPr>
          <p:cNvPr id="2" name="Group 4">
            <a:extLst>
              <a:ext uri="{FF2B5EF4-FFF2-40B4-BE49-F238E27FC236}">
                <a16:creationId xmlns:a16="http://schemas.microsoft.com/office/drawing/2014/main" id="{364F0309-8435-4D72-9C9C-AA7C4FB0CC9F}"/>
              </a:ext>
            </a:extLst>
          </p:cNvPr>
          <p:cNvGrpSpPr>
            <a:grpSpLocks noChangeAspect="1"/>
          </p:cNvGrpSpPr>
          <p:nvPr/>
        </p:nvGrpSpPr>
        <p:grpSpPr bwMode="auto">
          <a:xfrm>
            <a:off x="3014940" y="1784195"/>
            <a:ext cx="5961791" cy="2806089"/>
            <a:chOff x="1296" y="1215"/>
            <a:chExt cx="3123" cy="1432"/>
          </a:xfrm>
        </p:grpSpPr>
        <p:sp>
          <p:nvSpPr>
            <p:cNvPr id="4" name="AutoShape 3">
              <a:extLst>
                <a:ext uri="{FF2B5EF4-FFF2-40B4-BE49-F238E27FC236}">
                  <a16:creationId xmlns:a16="http://schemas.microsoft.com/office/drawing/2014/main" id="{FD9B8008-A2FD-4149-A1BE-7E85B40FEA26}"/>
                </a:ext>
              </a:extLst>
            </p:cNvPr>
            <p:cNvSpPr>
              <a:spLocks noChangeAspect="1" noChangeArrowheads="1" noTextEdit="1"/>
            </p:cNvSpPr>
            <p:nvPr/>
          </p:nvSpPr>
          <p:spPr bwMode="auto">
            <a:xfrm>
              <a:off x="1296" y="1215"/>
              <a:ext cx="3052" cy="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a:extLst>
                <a:ext uri="{FF2B5EF4-FFF2-40B4-BE49-F238E27FC236}">
                  <a16:creationId xmlns:a16="http://schemas.microsoft.com/office/drawing/2014/main" id="{93BE8BEC-29AA-4F37-9EA2-91135763C524}"/>
                </a:ext>
              </a:extLst>
            </p:cNvPr>
            <p:cNvSpPr>
              <a:spLocks noChangeArrowheads="1"/>
            </p:cNvSpPr>
            <p:nvPr/>
          </p:nvSpPr>
          <p:spPr bwMode="auto">
            <a:xfrm>
              <a:off x="1846" y="1611"/>
              <a:ext cx="1503" cy="21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D82E5D80-5698-4676-9684-16278E7F6255}"/>
                </a:ext>
              </a:extLst>
            </p:cNvPr>
            <p:cNvSpPr>
              <a:spLocks noChangeArrowheads="1"/>
            </p:cNvSpPr>
            <p:nvPr/>
          </p:nvSpPr>
          <p:spPr bwMode="auto">
            <a:xfrm>
              <a:off x="3345" y="1611"/>
              <a:ext cx="1003" cy="211"/>
            </a:xfrm>
            <a:prstGeom prst="rect">
              <a:avLst/>
            </a:prstGeom>
            <a:solidFill>
              <a:srgbClr val="C659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0672EE76-6565-4620-A454-0CA7BD61B87A}"/>
                </a:ext>
              </a:extLst>
            </p:cNvPr>
            <p:cNvSpPr>
              <a:spLocks noChangeArrowheads="1"/>
            </p:cNvSpPr>
            <p:nvPr/>
          </p:nvSpPr>
          <p:spPr bwMode="auto">
            <a:xfrm>
              <a:off x="1846" y="1818"/>
              <a:ext cx="1003" cy="2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C0316207-4809-4DC4-91BC-B915F38524CE}"/>
                </a:ext>
              </a:extLst>
            </p:cNvPr>
            <p:cNvSpPr>
              <a:spLocks noChangeArrowheads="1"/>
            </p:cNvSpPr>
            <p:nvPr/>
          </p:nvSpPr>
          <p:spPr bwMode="auto">
            <a:xfrm>
              <a:off x="2845" y="1818"/>
              <a:ext cx="1003" cy="210"/>
            </a:xfrm>
            <a:prstGeom prst="rect">
              <a:avLst/>
            </a:prstGeom>
            <a:solidFill>
              <a:srgbClr val="C659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75263281-E7B4-41F3-BDE5-36E37DF43A2F}"/>
                </a:ext>
              </a:extLst>
            </p:cNvPr>
            <p:cNvSpPr>
              <a:spLocks noChangeArrowheads="1"/>
            </p:cNvSpPr>
            <p:nvPr/>
          </p:nvSpPr>
          <p:spPr bwMode="auto">
            <a:xfrm>
              <a:off x="3844" y="1818"/>
              <a:ext cx="504" cy="21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AB8541E1-2407-4BCA-B35C-690A0FC7EEFA}"/>
                </a:ext>
              </a:extLst>
            </p:cNvPr>
            <p:cNvSpPr>
              <a:spLocks noChangeArrowheads="1"/>
            </p:cNvSpPr>
            <p:nvPr/>
          </p:nvSpPr>
          <p:spPr bwMode="auto">
            <a:xfrm>
              <a:off x="1846" y="2024"/>
              <a:ext cx="503" cy="2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01C72AC6-0EAB-4D16-AFBB-57E1ACF4751F}"/>
                </a:ext>
              </a:extLst>
            </p:cNvPr>
            <p:cNvSpPr>
              <a:spLocks noChangeArrowheads="1"/>
            </p:cNvSpPr>
            <p:nvPr/>
          </p:nvSpPr>
          <p:spPr bwMode="auto">
            <a:xfrm>
              <a:off x="2345" y="2024"/>
              <a:ext cx="1004" cy="210"/>
            </a:xfrm>
            <a:prstGeom prst="rect">
              <a:avLst/>
            </a:prstGeom>
            <a:solidFill>
              <a:srgbClr val="C659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D81CE9DE-93BD-43DA-9237-6BE1642381BD}"/>
                </a:ext>
              </a:extLst>
            </p:cNvPr>
            <p:cNvSpPr>
              <a:spLocks noChangeArrowheads="1"/>
            </p:cNvSpPr>
            <p:nvPr/>
          </p:nvSpPr>
          <p:spPr bwMode="auto">
            <a:xfrm>
              <a:off x="3345" y="2024"/>
              <a:ext cx="1003" cy="21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C9BE8AC1-BCF9-4082-A8D7-EF3C5F382D19}"/>
                </a:ext>
              </a:extLst>
            </p:cNvPr>
            <p:cNvSpPr>
              <a:spLocks noChangeArrowheads="1"/>
            </p:cNvSpPr>
            <p:nvPr/>
          </p:nvSpPr>
          <p:spPr bwMode="auto">
            <a:xfrm>
              <a:off x="1846" y="2230"/>
              <a:ext cx="1003" cy="211"/>
            </a:xfrm>
            <a:prstGeom prst="rect">
              <a:avLst/>
            </a:prstGeom>
            <a:solidFill>
              <a:srgbClr val="C659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4A93B61D-883F-4F52-804D-33C227BC84AF}"/>
                </a:ext>
              </a:extLst>
            </p:cNvPr>
            <p:cNvSpPr>
              <a:spLocks noChangeArrowheads="1"/>
            </p:cNvSpPr>
            <p:nvPr/>
          </p:nvSpPr>
          <p:spPr bwMode="auto">
            <a:xfrm>
              <a:off x="2845" y="2230"/>
              <a:ext cx="1003" cy="211"/>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EB9F6C38-A5FE-4BC4-88B5-95A7F99DF4AF}"/>
                </a:ext>
              </a:extLst>
            </p:cNvPr>
            <p:cNvSpPr>
              <a:spLocks noChangeArrowheads="1"/>
            </p:cNvSpPr>
            <p:nvPr/>
          </p:nvSpPr>
          <p:spPr bwMode="auto">
            <a:xfrm>
              <a:off x="3844" y="2230"/>
              <a:ext cx="504" cy="21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C3585A9F-284F-43F9-8098-3DF3D1FD3FA2}"/>
                </a:ext>
              </a:extLst>
            </p:cNvPr>
            <p:cNvSpPr>
              <a:spLocks noChangeArrowheads="1"/>
            </p:cNvSpPr>
            <p:nvPr/>
          </p:nvSpPr>
          <p:spPr bwMode="auto">
            <a:xfrm>
              <a:off x="1846" y="2437"/>
              <a:ext cx="1503" cy="21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7F7B1429-7247-4E38-869F-B94E783FC747}"/>
                </a:ext>
              </a:extLst>
            </p:cNvPr>
            <p:cNvSpPr>
              <a:spLocks noChangeArrowheads="1"/>
            </p:cNvSpPr>
            <p:nvPr/>
          </p:nvSpPr>
          <p:spPr bwMode="auto">
            <a:xfrm>
              <a:off x="3345" y="2437"/>
              <a:ext cx="1003" cy="2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7D5DF514-9E14-4B38-9F4F-040D611F6145}"/>
                </a:ext>
              </a:extLst>
            </p:cNvPr>
            <p:cNvSpPr>
              <a:spLocks noChangeArrowheads="1"/>
            </p:cNvSpPr>
            <p:nvPr/>
          </p:nvSpPr>
          <p:spPr bwMode="auto">
            <a:xfrm>
              <a:off x="3028" y="2503"/>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CA1B2B9E-C9E4-47D0-86D8-94233BAA24EB}"/>
                </a:ext>
              </a:extLst>
            </p:cNvPr>
            <p:cNvSpPr>
              <a:spLocks noChangeArrowheads="1"/>
            </p:cNvSpPr>
            <p:nvPr/>
          </p:nvSpPr>
          <p:spPr bwMode="auto">
            <a:xfrm>
              <a:off x="2528" y="2503"/>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0AC86D39-A699-49E4-903D-300FB40E7800}"/>
                </a:ext>
              </a:extLst>
            </p:cNvPr>
            <p:cNvSpPr>
              <a:spLocks noChangeArrowheads="1"/>
            </p:cNvSpPr>
            <p:nvPr/>
          </p:nvSpPr>
          <p:spPr bwMode="auto">
            <a:xfrm>
              <a:off x="2029" y="2503"/>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11E1C689-C59A-4850-924C-C31196E1407E}"/>
                </a:ext>
              </a:extLst>
            </p:cNvPr>
            <p:cNvSpPr>
              <a:spLocks noChangeArrowheads="1"/>
            </p:cNvSpPr>
            <p:nvPr/>
          </p:nvSpPr>
          <p:spPr bwMode="auto">
            <a:xfrm>
              <a:off x="3957" y="2296"/>
              <a:ext cx="3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Very 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A273EB25-9A96-4F1A-A2D6-9FDA49D06C70}"/>
                </a:ext>
              </a:extLst>
            </p:cNvPr>
            <p:cNvSpPr>
              <a:spLocks noChangeArrowheads="1"/>
            </p:cNvSpPr>
            <p:nvPr/>
          </p:nvSpPr>
          <p:spPr bwMode="auto">
            <a:xfrm>
              <a:off x="3957" y="2503"/>
              <a:ext cx="3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Very 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2CCDE79C-A513-446F-AF42-91C812C18B3F}"/>
                </a:ext>
              </a:extLst>
            </p:cNvPr>
            <p:cNvSpPr>
              <a:spLocks noChangeArrowheads="1"/>
            </p:cNvSpPr>
            <p:nvPr/>
          </p:nvSpPr>
          <p:spPr bwMode="auto">
            <a:xfrm>
              <a:off x="3457" y="2503"/>
              <a:ext cx="30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Very 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8782245E-3163-4359-8A9A-9CF482437491}"/>
                </a:ext>
              </a:extLst>
            </p:cNvPr>
            <p:cNvSpPr>
              <a:spLocks noChangeArrowheads="1"/>
            </p:cNvSpPr>
            <p:nvPr/>
          </p:nvSpPr>
          <p:spPr bwMode="auto">
            <a:xfrm>
              <a:off x="2083"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DFE82DC9-3756-4BE3-AABB-0C819D9751DA}"/>
                </a:ext>
              </a:extLst>
            </p:cNvPr>
            <p:cNvSpPr>
              <a:spLocks noChangeArrowheads="1"/>
            </p:cNvSpPr>
            <p:nvPr/>
          </p:nvSpPr>
          <p:spPr bwMode="auto">
            <a:xfrm>
              <a:off x="2583"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BDB91084-1F41-4C14-8A1D-6AE28BA5A7CF}"/>
                </a:ext>
              </a:extLst>
            </p:cNvPr>
            <p:cNvSpPr>
              <a:spLocks noChangeArrowheads="1"/>
            </p:cNvSpPr>
            <p:nvPr/>
          </p:nvSpPr>
          <p:spPr bwMode="auto">
            <a:xfrm>
              <a:off x="3082"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3CACF838-4C6E-4912-AD1B-CC52673E8B25}"/>
                </a:ext>
              </a:extLst>
            </p:cNvPr>
            <p:cNvSpPr>
              <a:spLocks noChangeArrowheads="1"/>
            </p:cNvSpPr>
            <p:nvPr/>
          </p:nvSpPr>
          <p:spPr bwMode="auto">
            <a:xfrm>
              <a:off x="3582"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6B061AE5-B7B4-4361-9502-013101ECB9A4}"/>
                </a:ext>
              </a:extLst>
            </p:cNvPr>
            <p:cNvSpPr>
              <a:spLocks noChangeArrowheads="1"/>
            </p:cNvSpPr>
            <p:nvPr/>
          </p:nvSpPr>
          <p:spPr bwMode="auto">
            <a:xfrm>
              <a:off x="4082" y="1322"/>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438EB5E6-0383-4DB3-BFD6-69438EB7C79E}"/>
                </a:ext>
              </a:extLst>
            </p:cNvPr>
            <p:cNvSpPr>
              <a:spLocks noChangeArrowheads="1"/>
            </p:cNvSpPr>
            <p:nvPr/>
          </p:nvSpPr>
          <p:spPr bwMode="auto">
            <a:xfrm>
              <a:off x="2537" y="1884"/>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4E8E5EE0-DB06-4D25-B22E-ECBA72FA050D}"/>
                </a:ext>
              </a:extLst>
            </p:cNvPr>
            <p:cNvSpPr>
              <a:spLocks noChangeArrowheads="1"/>
            </p:cNvSpPr>
            <p:nvPr/>
          </p:nvSpPr>
          <p:spPr bwMode="auto">
            <a:xfrm>
              <a:off x="2982" y="1884"/>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C1248ADC-BA20-4F62-9228-AD29A9E98B68}"/>
                </a:ext>
              </a:extLst>
            </p:cNvPr>
            <p:cNvSpPr>
              <a:spLocks noChangeArrowheads="1"/>
            </p:cNvSpPr>
            <p:nvPr/>
          </p:nvSpPr>
          <p:spPr bwMode="auto">
            <a:xfrm>
              <a:off x="3482" y="1884"/>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7" name="Rectangle 32">
              <a:extLst>
                <a:ext uri="{FF2B5EF4-FFF2-40B4-BE49-F238E27FC236}">
                  <a16:creationId xmlns:a16="http://schemas.microsoft.com/office/drawing/2014/main" id="{2682A929-AF2C-4E49-808C-81C98020932B}"/>
                </a:ext>
              </a:extLst>
            </p:cNvPr>
            <p:cNvSpPr>
              <a:spLocks noChangeArrowheads="1"/>
            </p:cNvSpPr>
            <p:nvPr/>
          </p:nvSpPr>
          <p:spPr bwMode="auto">
            <a:xfrm>
              <a:off x="2982" y="2090"/>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8" name="Rectangle 33">
              <a:extLst>
                <a:ext uri="{FF2B5EF4-FFF2-40B4-BE49-F238E27FC236}">
                  <a16:creationId xmlns:a16="http://schemas.microsoft.com/office/drawing/2014/main" id="{A944D751-AF16-4199-9919-A966C6AE82C1}"/>
                </a:ext>
              </a:extLst>
            </p:cNvPr>
            <p:cNvSpPr>
              <a:spLocks noChangeArrowheads="1"/>
            </p:cNvSpPr>
            <p:nvPr/>
          </p:nvSpPr>
          <p:spPr bwMode="auto">
            <a:xfrm>
              <a:off x="2483" y="2090"/>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9" name="Rectangle 34">
              <a:extLst>
                <a:ext uri="{FF2B5EF4-FFF2-40B4-BE49-F238E27FC236}">
                  <a16:creationId xmlns:a16="http://schemas.microsoft.com/office/drawing/2014/main" id="{0913BF82-5A8E-4EF5-8E8E-0DAB24FB0B3B}"/>
                </a:ext>
              </a:extLst>
            </p:cNvPr>
            <p:cNvSpPr>
              <a:spLocks noChangeArrowheads="1"/>
            </p:cNvSpPr>
            <p:nvPr/>
          </p:nvSpPr>
          <p:spPr bwMode="auto">
            <a:xfrm>
              <a:off x="2483" y="2296"/>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13A701A0-CD0F-4774-8A77-B84DDF68C301}"/>
                </a:ext>
              </a:extLst>
            </p:cNvPr>
            <p:cNvSpPr>
              <a:spLocks noChangeArrowheads="1"/>
            </p:cNvSpPr>
            <p:nvPr/>
          </p:nvSpPr>
          <p:spPr bwMode="auto">
            <a:xfrm>
              <a:off x="1983" y="2296"/>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B284F2E6-22B8-4046-9C2A-C3D16AE1C75B}"/>
                </a:ext>
              </a:extLst>
            </p:cNvPr>
            <p:cNvSpPr>
              <a:spLocks noChangeArrowheads="1"/>
            </p:cNvSpPr>
            <p:nvPr/>
          </p:nvSpPr>
          <p:spPr bwMode="auto">
            <a:xfrm>
              <a:off x="4027" y="1884"/>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A2CBE625-B80B-45B1-9C4B-389FD274E2B7}"/>
                </a:ext>
              </a:extLst>
            </p:cNvPr>
            <p:cNvSpPr>
              <a:spLocks noChangeArrowheads="1"/>
            </p:cNvSpPr>
            <p:nvPr/>
          </p:nvSpPr>
          <p:spPr bwMode="auto">
            <a:xfrm>
              <a:off x="4027" y="2090"/>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3EE8710C-B84F-41FC-B67F-A96555102084}"/>
                </a:ext>
              </a:extLst>
            </p:cNvPr>
            <p:cNvSpPr>
              <a:spLocks noChangeArrowheads="1"/>
            </p:cNvSpPr>
            <p:nvPr/>
          </p:nvSpPr>
          <p:spPr bwMode="auto">
            <a:xfrm>
              <a:off x="3528" y="2090"/>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High</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5F1921CC-7587-4677-BD64-68388202B772}"/>
                </a:ext>
              </a:extLst>
            </p:cNvPr>
            <p:cNvSpPr>
              <a:spLocks noChangeArrowheads="1"/>
            </p:cNvSpPr>
            <p:nvPr/>
          </p:nvSpPr>
          <p:spPr bwMode="auto">
            <a:xfrm>
              <a:off x="3528" y="2296"/>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High</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5389A8A0-3612-479D-AE16-AE253EF46A8A}"/>
                </a:ext>
              </a:extLst>
            </p:cNvPr>
            <p:cNvSpPr>
              <a:spLocks noChangeArrowheads="1"/>
            </p:cNvSpPr>
            <p:nvPr/>
          </p:nvSpPr>
          <p:spPr bwMode="auto">
            <a:xfrm>
              <a:off x="3028" y="2296"/>
              <a:ext cx="14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High</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2D6C7B0E-C238-49A4-82CA-6D46CF32DF32}"/>
                </a:ext>
              </a:extLst>
            </p:cNvPr>
            <p:cNvSpPr>
              <a:spLocks noChangeArrowheads="1"/>
            </p:cNvSpPr>
            <p:nvPr/>
          </p:nvSpPr>
          <p:spPr bwMode="auto">
            <a:xfrm>
              <a:off x="1600" y="2300"/>
              <a:ext cx="19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Major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08BDB4D5-8BCC-45CA-B13E-E0F05DB3EC97}"/>
                </a:ext>
              </a:extLst>
            </p:cNvPr>
            <p:cNvSpPr>
              <a:spLocks noChangeArrowheads="1"/>
            </p:cNvSpPr>
            <p:nvPr/>
          </p:nvSpPr>
          <p:spPr bwMode="auto">
            <a:xfrm>
              <a:off x="1571" y="2507"/>
              <a:ext cx="25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Serious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EE562594-8285-4978-89F5-969737193E2F}"/>
                </a:ext>
              </a:extLst>
            </p:cNvPr>
            <p:cNvSpPr>
              <a:spLocks noChangeArrowheads="1"/>
            </p:cNvSpPr>
            <p:nvPr/>
          </p:nvSpPr>
          <p:spPr bwMode="auto">
            <a:xfrm>
              <a:off x="2037" y="1677"/>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FD93F6BA-0631-4A98-95EF-A6F405ED75F9}"/>
                </a:ext>
              </a:extLst>
            </p:cNvPr>
            <p:cNvSpPr>
              <a:spLocks noChangeArrowheads="1"/>
            </p:cNvSpPr>
            <p:nvPr/>
          </p:nvSpPr>
          <p:spPr bwMode="auto">
            <a:xfrm>
              <a:off x="2037" y="1884"/>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DDF7FD9C-A387-4044-AC96-8FA394941F68}"/>
                </a:ext>
              </a:extLst>
            </p:cNvPr>
            <p:cNvSpPr>
              <a:spLocks noChangeArrowheads="1"/>
            </p:cNvSpPr>
            <p:nvPr/>
          </p:nvSpPr>
          <p:spPr bwMode="auto">
            <a:xfrm>
              <a:off x="2037" y="2090"/>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4F4CDB17-596B-4312-9E48-7B7074B6AE61}"/>
                </a:ext>
              </a:extLst>
            </p:cNvPr>
            <p:cNvSpPr>
              <a:spLocks noChangeArrowheads="1"/>
            </p:cNvSpPr>
            <p:nvPr/>
          </p:nvSpPr>
          <p:spPr bwMode="auto">
            <a:xfrm rot="16200000">
              <a:off x="1219" y="2056"/>
              <a:ext cx="2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Severity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D8E98380-F144-49A3-A8D9-F6C274CBC6C7}"/>
                </a:ext>
              </a:extLst>
            </p:cNvPr>
            <p:cNvSpPr>
              <a:spLocks noChangeArrowheads="1"/>
            </p:cNvSpPr>
            <p:nvPr/>
          </p:nvSpPr>
          <p:spPr bwMode="auto">
            <a:xfrm>
              <a:off x="1550" y="1681"/>
              <a:ext cx="3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Minimum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F30EF71F-B52F-4CC9-A250-E6F247D73DFD}"/>
                </a:ext>
              </a:extLst>
            </p:cNvPr>
            <p:cNvSpPr>
              <a:spLocks noChangeArrowheads="1"/>
            </p:cNvSpPr>
            <p:nvPr/>
          </p:nvSpPr>
          <p:spPr bwMode="auto">
            <a:xfrm>
              <a:off x="1600" y="1888"/>
              <a:ext cx="19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Minor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1B077A1A-6D7F-4E01-B00F-7270BD9D48A9}"/>
                </a:ext>
              </a:extLst>
            </p:cNvPr>
            <p:cNvSpPr>
              <a:spLocks noChangeArrowheads="1"/>
            </p:cNvSpPr>
            <p:nvPr/>
          </p:nvSpPr>
          <p:spPr bwMode="auto">
            <a:xfrm>
              <a:off x="1550" y="2094"/>
              <a:ext cx="30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Moderate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2770E8CB-71B7-44A8-BD3E-32147623EE77}"/>
                </a:ext>
              </a:extLst>
            </p:cNvPr>
            <p:cNvSpPr>
              <a:spLocks noChangeArrowheads="1"/>
            </p:cNvSpPr>
            <p:nvPr/>
          </p:nvSpPr>
          <p:spPr bwMode="auto">
            <a:xfrm>
              <a:off x="1433" y="2300"/>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DFB51ACD-60D2-4CDA-9219-F7E12C8BFB3E}"/>
                </a:ext>
              </a:extLst>
            </p:cNvPr>
            <p:cNvSpPr>
              <a:spLocks noChangeArrowheads="1"/>
            </p:cNvSpPr>
            <p:nvPr/>
          </p:nvSpPr>
          <p:spPr bwMode="auto">
            <a:xfrm>
              <a:off x="1433" y="2507"/>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0C4A2A17-FCBA-4070-8A21-F625BB885E0A}"/>
                </a:ext>
              </a:extLst>
            </p:cNvPr>
            <p:cNvSpPr>
              <a:spLocks noChangeArrowheads="1"/>
            </p:cNvSpPr>
            <p:nvPr/>
          </p:nvSpPr>
          <p:spPr bwMode="auto">
            <a:xfrm>
              <a:off x="1433" y="1681"/>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0F3AB4BF-29AF-458E-84B7-8157A71EA16D}"/>
                </a:ext>
              </a:extLst>
            </p:cNvPr>
            <p:cNvSpPr>
              <a:spLocks noChangeArrowheads="1"/>
            </p:cNvSpPr>
            <p:nvPr/>
          </p:nvSpPr>
          <p:spPr bwMode="auto">
            <a:xfrm>
              <a:off x="1433" y="1888"/>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1D1E25F3-68AD-4928-BDAA-7D172857BE2B}"/>
                </a:ext>
              </a:extLst>
            </p:cNvPr>
            <p:cNvSpPr>
              <a:spLocks noChangeArrowheads="1"/>
            </p:cNvSpPr>
            <p:nvPr/>
          </p:nvSpPr>
          <p:spPr bwMode="auto">
            <a:xfrm>
              <a:off x="1433" y="2094"/>
              <a:ext cx="6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5AA7B3AB-DD77-402A-8C91-0C7FD5123A7B}"/>
                </a:ext>
              </a:extLst>
            </p:cNvPr>
            <p:cNvSpPr>
              <a:spLocks noChangeArrowheads="1"/>
            </p:cNvSpPr>
            <p:nvPr/>
          </p:nvSpPr>
          <p:spPr bwMode="auto">
            <a:xfrm>
              <a:off x="2537" y="1677"/>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CB2CCE49-5257-4999-A431-E2D119ADFFD6}"/>
                </a:ext>
              </a:extLst>
            </p:cNvPr>
            <p:cNvSpPr>
              <a:spLocks noChangeArrowheads="1"/>
            </p:cNvSpPr>
            <p:nvPr/>
          </p:nvSpPr>
          <p:spPr bwMode="auto">
            <a:xfrm>
              <a:off x="3036" y="1677"/>
              <a:ext cx="167"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Low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66C4D217-F16C-4521-9917-48AF9093672A}"/>
                </a:ext>
              </a:extLst>
            </p:cNvPr>
            <p:cNvSpPr>
              <a:spLocks noChangeArrowheads="1"/>
            </p:cNvSpPr>
            <p:nvPr/>
          </p:nvSpPr>
          <p:spPr bwMode="auto">
            <a:xfrm>
              <a:off x="3482" y="1677"/>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Medium</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63" name="Rectangle 58">
              <a:extLst>
                <a:ext uri="{FF2B5EF4-FFF2-40B4-BE49-F238E27FC236}">
                  <a16:creationId xmlns:a16="http://schemas.microsoft.com/office/drawing/2014/main" id="{D4D645FF-BB99-4057-A232-642D3DEAC059}"/>
                </a:ext>
              </a:extLst>
            </p:cNvPr>
            <p:cNvSpPr>
              <a:spLocks noChangeArrowheads="1"/>
            </p:cNvSpPr>
            <p:nvPr/>
          </p:nvSpPr>
          <p:spPr bwMode="auto">
            <a:xfrm>
              <a:off x="3982" y="1677"/>
              <a:ext cx="24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Medium</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64" name="Rectangle 59">
              <a:extLst>
                <a:ext uri="{FF2B5EF4-FFF2-40B4-BE49-F238E27FC236}">
                  <a16:creationId xmlns:a16="http://schemas.microsoft.com/office/drawing/2014/main" id="{C0214054-2AA1-440E-91F8-22FBE0E6FBFC}"/>
                </a:ext>
              </a:extLst>
            </p:cNvPr>
            <p:cNvSpPr>
              <a:spLocks noChangeArrowheads="1"/>
            </p:cNvSpPr>
            <p:nvPr/>
          </p:nvSpPr>
          <p:spPr bwMode="auto">
            <a:xfrm>
              <a:off x="1309" y="1537"/>
              <a:ext cx="33" cy="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60">
              <a:extLst>
                <a:ext uri="{FF2B5EF4-FFF2-40B4-BE49-F238E27FC236}">
                  <a16:creationId xmlns:a16="http://schemas.microsoft.com/office/drawing/2014/main" id="{35BE1739-5FAF-4A19-9ECB-68B4A4A9E01C}"/>
                </a:ext>
              </a:extLst>
            </p:cNvPr>
            <p:cNvSpPr>
              <a:spLocks noChangeArrowheads="1"/>
            </p:cNvSpPr>
            <p:nvPr/>
          </p:nvSpPr>
          <p:spPr bwMode="auto">
            <a:xfrm>
              <a:off x="2966" y="1232"/>
              <a:ext cx="32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Likelihood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61">
              <a:extLst>
                <a:ext uri="{FF2B5EF4-FFF2-40B4-BE49-F238E27FC236}">
                  <a16:creationId xmlns:a16="http://schemas.microsoft.com/office/drawing/2014/main" id="{63088B3F-1975-49DE-B310-056F6FCA8955}"/>
                </a:ext>
              </a:extLst>
            </p:cNvPr>
            <p:cNvSpPr>
              <a:spLocks noChangeArrowheads="1"/>
            </p:cNvSpPr>
            <p:nvPr/>
          </p:nvSpPr>
          <p:spPr bwMode="auto">
            <a:xfrm>
              <a:off x="1862" y="1438"/>
              <a:ext cx="58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Very unlikely (Sangat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62">
              <a:extLst>
                <a:ext uri="{FF2B5EF4-FFF2-40B4-BE49-F238E27FC236}">
                  <a16:creationId xmlns:a16="http://schemas.microsoft.com/office/drawing/2014/main" id="{87223A5E-DCF1-4CAA-B247-450E20C9BEB9}"/>
                </a:ext>
              </a:extLst>
            </p:cNvPr>
            <p:cNvSpPr>
              <a:spLocks noChangeArrowheads="1"/>
            </p:cNvSpPr>
            <p:nvPr/>
          </p:nvSpPr>
          <p:spPr bwMode="auto">
            <a:xfrm>
              <a:off x="1941" y="1504"/>
              <a:ext cx="37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jarang 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3">
              <a:extLst>
                <a:ext uri="{FF2B5EF4-FFF2-40B4-BE49-F238E27FC236}">
                  <a16:creationId xmlns:a16="http://schemas.microsoft.com/office/drawing/2014/main" id="{83823950-DFA3-4D07-802F-67D684DBE9DB}"/>
                </a:ext>
              </a:extLst>
            </p:cNvPr>
            <p:cNvSpPr>
              <a:spLocks noChangeArrowheads="1"/>
            </p:cNvSpPr>
            <p:nvPr/>
          </p:nvSpPr>
          <p:spPr bwMode="auto">
            <a:xfrm>
              <a:off x="2412" y="1438"/>
              <a:ext cx="45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Unlikely (Jarang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4">
              <a:extLst>
                <a:ext uri="{FF2B5EF4-FFF2-40B4-BE49-F238E27FC236}">
                  <a16:creationId xmlns:a16="http://schemas.microsoft.com/office/drawing/2014/main" id="{5FFB2D51-5912-4B99-8995-B05C612C39CD}"/>
                </a:ext>
              </a:extLst>
            </p:cNvPr>
            <p:cNvSpPr>
              <a:spLocks noChangeArrowheads="1"/>
            </p:cNvSpPr>
            <p:nvPr/>
          </p:nvSpPr>
          <p:spPr bwMode="auto">
            <a:xfrm>
              <a:off x="2516" y="1504"/>
              <a:ext cx="20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65">
              <a:extLst>
                <a:ext uri="{FF2B5EF4-FFF2-40B4-BE49-F238E27FC236}">
                  <a16:creationId xmlns:a16="http://schemas.microsoft.com/office/drawing/2014/main" id="{6C6AA4BD-C929-407E-B5B5-781FE19A2B95}"/>
                </a:ext>
              </a:extLst>
            </p:cNvPr>
            <p:cNvSpPr>
              <a:spLocks noChangeArrowheads="1"/>
            </p:cNvSpPr>
            <p:nvPr/>
          </p:nvSpPr>
          <p:spPr bwMode="auto">
            <a:xfrm>
              <a:off x="2882" y="1438"/>
              <a:ext cx="51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Possible (Mungkin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6">
              <a:extLst>
                <a:ext uri="{FF2B5EF4-FFF2-40B4-BE49-F238E27FC236}">
                  <a16:creationId xmlns:a16="http://schemas.microsoft.com/office/drawing/2014/main" id="{AA000600-3448-406C-9967-A6A1FC83A17E}"/>
                </a:ext>
              </a:extLst>
            </p:cNvPr>
            <p:cNvSpPr>
              <a:spLocks noChangeArrowheads="1"/>
            </p:cNvSpPr>
            <p:nvPr/>
          </p:nvSpPr>
          <p:spPr bwMode="auto">
            <a:xfrm>
              <a:off x="3016" y="1504"/>
              <a:ext cx="20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7">
              <a:extLst>
                <a:ext uri="{FF2B5EF4-FFF2-40B4-BE49-F238E27FC236}">
                  <a16:creationId xmlns:a16="http://schemas.microsoft.com/office/drawing/2014/main" id="{994714B7-F570-44DE-826A-2041079F6154}"/>
                </a:ext>
              </a:extLst>
            </p:cNvPr>
            <p:cNvSpPr>
              <a:spLocks noChangeArrowheads="1"/>
            </p:cNvSpPr>
            <p:nvPr/>
          </p:nvSpPr>
          <p:spPr bwMode="auto">
            <a:xfrm>
              <a:off x="3357" y="1438"/>
              <a:ext cx="57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Likely (Kemungkinan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8">
              <a:extLst>
                <a:ext uri="{FF2B5EF4-FFF2-40B4-BE49-F238E27FC236}">
                  <a16:creationId xmlns:a16="http://schemas.microsoft.com/office/drawing/2014/main" id="{77DF657B-AC70-4DC0-8499-38BA2A6C7746}"/>
                </a:ext>
              </a:extLst>
            </p:cNvPr>
            <p:cNvSpPr>
              <a:spLocks noChangeArrowheads="1"/>
            </p:cNvSpPr>
            <p:nvPr/>
          </p:nvSpPr>
          <p:spPr bwMode="auto">
            <a:xfrm>
              <a:off x="3445" y="1504"/>
              <a:ext cx="36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besar 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9">
              <a:extLst>
                <a:ext uri="{FF2B5EF4-FFF2-40B4-BE49-F238E27FC236}">
                  <a16:creationId xmlns:a16="http://schemas.microsoft.com/office/drawing/2014/main" id="{BD8ED775-8555-4A73-ADFF-9D0F185FA979}"/>
                </a:ext>
              </a:extLst>
            </p:cNvPr>
            <p:cNvSpPr>
              <a:spLocks noChangeArrowheads="1"/>
            </p:cNvSpPr>
            <p:nvPr/>
          </p:nvSpPr>
          <p:spPr bwMode="auto">
            <a:xfrm>
              <a:off x="3882" y="1438"/>
              <a:ext cx="53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Very Likely (Sangat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70">
              <a:extLst>
                <a:ext uri="{FF2B5EF4-FFF2-40B4-BE49-F238E27FC236}">
                  <a16:creationId xmlns:a16="http://schemas.microsoft.com/office/drawing/2014/main" id="{7A678A1F-83F7-4C38-BEA5-A8D4F6B3CBA9}"/>
                </a:ext>
              </a:extLst>
            </p:cNvPr>
            <p:cNvSpPr>
              <a:spLocks noChangeArrowheads="1"/>
            </p:cNvSpPr>
            <p:nvPr/>
          </p:nvSpPr>
          <p:spPr bwMode="auto">
            <a:xfrm>
              <a:off x="3911" y="1504"/>
              <a:ext cx="43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Arial" panose="020B0604020202020204" pitchFamily="34" charset="0"/>
                </a:rPr>
                <a:t>mungkin terjadi)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Line 71">
              <a:extLst>
                <a:ext uri="{FF2B5EF4-FFF2-40B4-BE49-F238E27FC236}">
                  <a16:creationId xmlns:a16="http://schemas.microsoft.com/office/drawing/2014/main" id="{2B900EB7-B8CE-4DD4-91C3-5A09EA58E478}"/>
                </a:ext>
              </a:extLst>
            </p:cNvPr>
            <p:cNvSpPr>
              <a:spLocks noChangeShapeType="1"/>
            </p:cNvSpPr>
            <p:nvPr/>
          </p:nvSpPr>
          <p:spPr bwMode="auto">
            <a:xfrm>
              <a:off x="1296" y="1215"/>
              <a:ext cx="0" cy="143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Rectangle 72">
              <a:extLst>
                <a:ext uri="{FF2B5EF4-FFF2-40B4-BE49-F238E27FC236}">
                  <a16:creationId xmlns:a16="http://schemas.microsoft.com/office/drawing/2014/main" id="{03CAB859-F8C1-41B4-BC2A-94D39A1564C0}"/>
                </a:ext>
              </a:extLst>
            </p:cNvPr>
            <p:cNvSpPr>
              <a:spLocks noChangeArrowheads="1"/>
            </p:cNvSpPr>
            <p:nvPr/>
          </p:nvSpPr>
          <p:spPr bwMode="auto">
            <a:xfrm>
              <a:off x="1296" y="1215"/>
              <a:ext cx="4" cy="14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Line 73">
              <a:extLst>
                <a:ext uri="{FF2B5EF4-FFF2-40B4-BE49-F238E27FC236}">
                  <a16:creationId xmlns:a16="http://schemas.microsoft.com/office/drawing/2014/main" id="{8444323B-956E-4110-92BC-B0C4629AD7E7}"/>
                </a:ext>
              </a:extLst>
            </p:cNvPr>
            <p:cNvSpPr>
              <a:spLocks noChangeShapeType="1"/>
            </p:cNvSpPr>
            <p:nvPr/>
          </p:nvSpPr>
          <p:spPr bwMode="auto">
            <a:xfrm>
              <a:off x="1846" y="1219"/>
              <a:ext cx="0" cy="142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Rectangle 74">
              <a:extLst>
                <a:ext uri="{FF2B5EF4-FFF2-40B4-BE49-F238E27FC236}">
                  <a16:creationId xmlns:a16="http://schemas.microsoft.com/office/drawing/2014/main" id="{5DC79F4B-5092-4D34-9CD3-7246CA66C473}"/>
                </a:ext>
              </a:extLst>
            </p:cNvPr>
            <p:cNvSpPr>
              <a:spLocks noChangeArrowheads="1"/>
            </p:cNvSpPr>
            <p:nvPr/>
          </p:nvSpPr>
          <p:spPr bwMode="auto">
            <a:xfrm>
              <a:off x="1846" y="1219"/>
              <a:ext cx="4" cy="14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Line 75">
              <a:extLst>
                <a:ext uri="{FF2B5EF4-FFF2-40B4-BE49-F238E27FC236}">
                  <a16:creationId xmlns:a16="http://schemas.microsoft.com/office/drawing/2014/main" id="{C8E2E03E-4590-4852-975D-946EE9E1CA4F}"/>
                </a:ext>
              </a:extLst>
            </p:cNvPr>
            <p:cNvSpPr>
              <a:spLocks noChangeShapeType="1"/>
            </p:cNvSpPr>
            <p:nvPr/>
          </p:nvSpPr>
          <p:spPr bwMode="auto">
            <a:xfrm>
              <a:off x="4344" y="1219"/>
              <a:ext cx="0" cy="1428"/>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Rectangle 76">
              <a:extLst>
                <a:ext uri="{FF2B5EF4-FFF2-40B4-BE49-F238E27FC236}">
                  <a16:creationId xmlns:a16="http://schemas.microsoft.com/office/drawing/2014/main" id="{E2883720-E6FF-4774-AD48-7C11F67746EB}"/>
                </a:ext>
              </a:extLst>
            </p:cNvPr>
            <p:cNvSpPr>
              <a:spLocks noChangeArrowheads="1"/>
            </p:cNvSpPr>
            <p:nvPr/>
          </p:nvSpPr>
          <p:spPr bwMode="auto">
            <a:xfrm>
              <a:off x="4344" y="1219"/>
              <a:ext cx="4" cy="14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Line 77">
              <a:extLst>
                <a:ext uri="{FF2B5EF4-FFF2-40B4-BE49-F238E27FC236}">
                  <a16:creationId xmlns:a16="http://schemas.microsoft.com/office/drawing/2014/main" id="{41B538F5-9F60-4757-9EE5-AF251A6AF471}"/>
                </a:ext>
              </a:extLst>
            </p:cNvPr>
            <p:cNvSpPr>
              <a:spLocks noChangeShapeType="1"/>
            </p:cNvSpPr>
            <p:nvPr/>
          </p:nvSpPr>
          <p:spPr bwMode="auto">
            <a:xfrm>
              <a:off x="2345" y="1322"/>
              <a:ext cx="0" cy="1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Rectangle 78">
              <a:extLst>
                <a:ext uri="{FF2B5EF4-FFF2-40B4-BE49-F238E27FC236}">
                  <a16:creationId xmlns:a16="http://schemas.microsoft.com/office/drawing/2014/main" id="{E1701566-F709-4EE2-9620-9B7CBD72B541}"/>
                </a:ext>
              </a:extLst>
            </p:cNvPr>
            <p:cNvSpPr>
              <a:spLocks noChangeArrowheads="1"/>
            </p:cNvSpPr>
            <p:nvPr/>
          </p:nvSpPr>
          <p:spPr bwMode="auto">
            <a:xfrm>
              <a:off x="2345" y="1322"/>
              <a:ext cx="4" cy="1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Line 79">
              <a:extLst>
                <a:ext uri="{FF2B5EF4-FFF2-40B4-BE49-F238E27FC236}">
                  <a16:creationId xmlns:a16="http://schemas.microsoft.com/office/drawing/2014/main" id="{18B1F789-45F6-4258-8F8C-D9132D382F21}"/>
                </a:ext>
              </a:extLst>
            </p:cNvPr>
            <p:cNvSpPr>
              <a:spLocks noChangeShapeType="1"/>
            </p:cNvSpPr>
            <p:nvPr/>
          </p:nvSpPr>
          <p:spPr bwMode="auto">
            <a:xfrm>
              <a:off x="2845" y="1322"/>
              <a:ext cx="0" cy="1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Rectangle 80">
              <a:extLst>
                <a:ext uri="{FF2B5EF4-FFF2-40B4-BE49-F238E27FC236}">
                  <a16:creationId xmlns:a16="http://schemas.microsoft.com/office/drawing/2014/main" id="{716B2EFD-023A-4412-B049-F0D750247A4E}"/>
                </a:ext>
              </a:extLst>
            </p:cNvPr>
            <p:cNvSpPr>
              <a:spLocks noChangeArrowheads="1"/>
            </p:cNvSpPr>
            <p:nvPr/>
          </p:nvSpPr>
          <p:spPr bwMode="auto">
            <a:xfrm>
              <a:off x="2845" y="1322"/>
              <a:ext cx="4" cy="1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Line 81">
              <a:extLst>
                <a:ext uri="{FF2B5EF4-FFF2-40B4-BE49-F238E27FC236}">
                  <a16:creationId xmlns:a16="http://schemas.microsoft.com/office/drawing/2014/main" id="{CB59364D-5D41-4CE3-9747-E5B9AE16680A}"/>
                </a:ext>
              </a:extLst>
            </p:cNvPr>
            <p:cNvSpPr>
              <a:spLocks noChangeShapeType="1"/>
            </p:cNvSpPr>
            <p:nvPr/>
          </p:nvSpPr>
          <p:spPr bwMode="auto">
            <a:xfrm>
              <a:off x="3345" y="1322"/>
              <a:ext cx="0" cy="1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Rectangle 82">
              <a:extLst>
                <a:ext uri="{FF2B5EF4-FFF2-40B4-BE49-F238E27FC236}">
                  <a16:creationId xmlns:a16="http://schemas.microsoft.com/office/drawing/2014/main" id="{24405009-DEFF-4ADB-9DC7-70FA00B09D8A}"/>
                </a:ext>
              </a:extLst>
            </p:cNvPr>
            <p:cNvSpPr>
              <a:spLocks noChangeArrowheads="1"/>
            </p:cNvSpPr>
            <p:nvPr/>
          </p:nvSpPr>
          <p:spPr bwMode="auto">
            <a:xfrm>
              <a:off x="3345" y="1322"/>
              <a:ext cx="4" cy="1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Line 83">
              <a:extLst>
                <a:ext uri="{FF2B5EF4-FFF2-40B4-BE49-F238E27FC236}">
                  <a16:creationId xmlns:a16="http://schemas.microsoft.com/office/drawing/2014/main" id="{A548E7A7-94E9-4F62-BB7D-92B870AA0A9E}"/>
                </a:ext>
              </a:extLst>
            </p:cNvPr>
            <p:cNvSpPr>
              <a:spLocks noChangeShapeType="1"/>
            </p:cNvSpPr>
            <p:nvPr/>
          </p:nvSpPr>
          <p:spPr bwMode="auto">
            <a:xfrm>
              <a:off x="3844" y="1322"/>
              <a:ext cx="0" cy="13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Rectangle 84">
              <a:extLst>
                <a:ext uri="{FF2B5EF4-FFF2-40B4-BE49-F238E27FC236}">
                  <a16:creationId xmlns:a16="http://schemas.microsoft.com/office/drawing/2014/main" id="{31F850D2-5DCE-4F9C-8A9F-D8793E3C123C}"/>
                </a:ext>
              </a:extLst>
            </p:cNvPr>
            <p:cNvSpPr>
              <a:spLocks noChangeArrowheads="1"/>
            </p:cNvSpPr>
            <p:nvPr/>
          </p:nvSpPr>
          <p:spPr bwMode="auto">
            <a:xfrm>
              <a:off x="3844" y="1322"/>
              <a:ext cx="4" cy="1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Line 85">
              <a:extLst>
                <a:ext uri="{FF2B5EF4-FFF2-40B4-BE49-F238E27FC236}">
                  <a16:creationId xmlns:a16="http://schemas.microsoft.com/office/drawing/2014/main" id="{3FA1C4FC-B3AF-4EC9-BDE3-C078BA49A356}"/>
                </a:ext>
              </a:extLst>
            </p:cNvPr>
            <p:cNvSpPr>
              <a:spLocks noChangeShapeType="1"/>
            </p:cNvSpPr>
            <p:nvPr/>
          </p:nvSpPr>
          <p:spPr bwMode="auto">
            <a:xfrm>
              <a:off x="1396" y="1615"/>
              <a:ext cx="0" cy="103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86">
              <a:extLst>
                <a:ext uri="{FF2B5EF4-FFF2-40B4-BE49-F238E27FC236}">
                  <a16:creationId xmlns:a16="http://schemas.microsoft.com/office/drawing/2014/main" id="{590C8164-A83D-44C1-B093-BD32295F742E}"/>
                </a:ext>
              </a:extLst>
            </p:cNvPr>
            <p:cNvSpPr>
              <a:spLocks noChangeArrowheads="1"/>
            </p:cNvSpPr>
            <p:nvPr/>
          </p:nvSpPr>
          <p:spPr bwMode="auto">
            <a:xfrm>
              <a:off x="1396" y="1615"/>
              <a:ext cx="4" cy="10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Line 87">
              <a:extLst>
                <a:ext uri="{FF2B5EF4-FFF2-40B4-BE49-F238E27FC236}">
                  <a16:creationId xmlns:a16="http://schemas.microsoft.com/office/drawing/2014/main" id="{2E6FCDDA-0F57-4598-8298-5B8EF600A8FF}"/>
                </a:ext>
              </a:extLst>
            </p:cNvPr>
            <p:cNvSpPr>
              <a:spLocks noChangeShapeType="1"/>
            </p:cNvSpPr>
            <p:nvPr/>
          </p:nvSpPr>
          <p:spPr bwMode="auto">
            <a:xfrm>
              <a:off x="1496" y="1615"/>
              <a:ext cx="0" cy="1032"/>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Rectangle 88">
              <a:extLst>
                <a:ext uri="{FF2B5EF4-FFF2-40B4-BE49-F238E27FC236}">
                  <a16:creationId xmlns:a16="http://schemas.microsoft.com/office/drawing/2014/main" id="{1435858B-506C-487F-A900-79DDA4766F92}"/>
                </a:ext>
              </a:extLst>
            </p:cNvPr>
            <p:cNvSpPr>
              <a:spLocks noChangeArrowheads="1"/>
            </p:cNvSpPr>
            <p:nvPr/>
          </p:nvSpPr>
          <p:spPr bwMode="auto">
            <a:xfrm>
              <a:off x="1496" y="1615"/>
              <a:ext cx="4" cy="10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Line 89">
              <a:extLst>
                <a:ext uri="{FF2B5EF4-FFF2-40B4-BE49-F238E27FC236}">
                  <a16:creationId xmlns:a16="http://schemas.microsoft.com/office/drawing/2014/main" id="{509B1704-693F-4B10-8277-B649EB1C12B3}"/>
                </a:ext>
              </a:extLst>
            </p:cNvPr>
            <p:cNvSpPr>
              <a:spLocks noChangeShapeType="1"/>
            </p:cNvSpPr>
            <p:nvPr/>
          </p:nvSpPr>
          <p:spPr bwMode="auto">
            <a:xfrm>
              <a:off x="1300" y="1215"/>
              <a:ext cx="3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90">
              <a:extLst>
                <a:ext uri="{FF2B5EF4-FFF2-40B4-BE49-F238E27FC236}">
                  <a16:creationId xmlns:a16="http://schemas.microsoft.com/office/drawing/2014/main" id="{FA8FFBB6-74BE-4614-AF43-7FC8BFFF3614}"/>
                </a:ext>
              </a:extLst>
            </p:cNvPr>
            <p:cNvSpPr>
              <a:spLocks noChangeArrowheads="1"/>
            </p:cNvSpPr>
            <p:nvPr/>
          </p:nvSpPr>
          <p:spPr bwMode="auto">
            <a:xfrm>
              <a:off x="1300" y="1215"/>
              <a:ext cx="30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Line 91">
              <a:extLst>
                <a:ext uri="{FF2B5EF4-FFF2-40B4-BE49-F238E27FC236}">
                  <a16:creationId xmlns:a16="http://schemas.microsoft.com/office/drawing/2014/main" id="{04226F7A-C76A-4152-B30F-DD1B9B89CEA6}"/>
                </a:ext>
              </a:extLst>
            </p:cNvPr>
            <p:cNvSpPr>
              <a:spLocks noChangeShapeType="1"/>
            </p:cNvSpPr>
            <p:nvPr/>
          </p:nvSpPr>
          <p:spPr bwMode="auto">
            <a:xfrm>
              <a:off x="1850" y="1318"/>
              <a:ext cx="249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Rectangle 92">
              <a:extLst>
                <a:ext uri="{FF2B5EF4-FFF2-40B4-BE49-F238E27FC236}">
                  <a16:creationId xmlns:a16="http://schemas.microsoft.com/office/drawing/2014/main" id="{FD327E1C-F7CE-4B8B-A57D-130CF0AC3156}"/>
                </a:ext>
              </a:extLst>
            </p:cNvPr>
            <p:cNvSpPr>
              <a:spLocks noChangeArrowheads="1"/>
            </p:cNvSpPr>
            <p:nvPr/>
          </p:nvSpPr>
          <p:spPr bwMode="auto">
            <a:xfrm>
              <a:off x="1850" y="1318"/>
              <a:ext cx="249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ne 93">
              <a:extLst>
                <a:ext uri="{FF2B5EF4-FFF2-40B4-BE49-F238E27FC236}">
                  <a16:creationId xmlns:a16="http://schemas.microsoft.com/office/drawing/2014/main" id="{C3149550-981C-4618-908D-9A7409475C54}"/>
                </a:ext>
              </a:extLst>
            </p:cNvPr>
            <p:cNvSpPr>
              <a:spLocks noChangeShapeType="1"/>
            </p:cNvSpPr>
            <p:nvPr/>
          </p:nvSpPr>
          <p:spPr bwMode="auto">
            <a:xfrm>
              <a:off x="1850" y="1392"/>
              <a:ext cx="249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Rectangle 94">
              <a:extLst>
                <a:ext uri="{FF2B5EF4-FFF2-40B4-BE49-F238E27FC236}">
                  <a16:creationId xmlns:a16="http://schemas.microsoft.com/office/drawing/2014/main" id="{0989B1C9-4143-442C-ACC8-10503F7F69E7}"/>
                </a:ext>
              </a:extLst>
            </p:cNvPr>
            <p:cNvSpPr>
              <a:spLocks noChangeArrowheads="1"/>
            </p:cNvSpPr>
            <p:nvPr/>
          </p:nvSpPr>
          <p:spPr bwMode="auto">
            <a:xfrm>
              <a:off x="1850" y="1392"/>
              <a:ext cx="2498"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Line 95">
              <a:extLst>
                <a:ext uri="{FF2B5EF4-FFF2-40B4-BE49-F238E27FC236}">
                  <a16:creationId xmlns:a16="http://schemas.microsoft.com/office/drawing/2014/main" id="{4EA8CFDB-25BC-401B-A52A-BD990D39C7D0}"/>
                </a:ext>
              </a:extLst>
            </p:cNvPr>
            <p:cNvSpPr>
              <a:spLocks noChangeShapeType="1"/>
            </p:cNvSpPr>
            <p:nvPr/>
          </p:nvSpPr>
          <p:spPr bwMode="auto">
            <a:xfrm>
              <a:off x="1300" y="1611"/>
              <a:ext cx="3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6">
              <a:extLst>
                <a:ext uri="{FF2B5EF4-FFF2-40B4-BE49-F238E27FC236}">
                  <a16:creationId xmlns:a16="http://schemas.microsoft.com/office/drawing/2014/main" id="{F43056D9-19CE-4305-83D7-6C2EFF0B4400}"/>
                </a:ext>
              </a:extLst>
            </p:cNvPr>
            <p:cNvSpPr>
              <a:spLocks noChangeArrowheads="1"/>
            </p:cNvSpPr>
            <p:nvPr/>
          </p:nvSpPr>
          <p:spPr bwMode="auto">
            <a:xfrm>
              <a:off x="1300" y="1611"/>
              <a:ext cx="30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Line 97">
              <a:extLst>
                <a:ext uri="{FF2B5EF4-FFF2-40B4-BE49-F238E27FC236}">
                  <a16:creationId xmlns:a16="http://schemas.microsoft.com/office/drawing/2014/main" id="{E1C78322-4372-49F6-A475-3D0E73D9DE92}"/>
                </a:ext>
              </a:extLst>
            </p:cNvPr>
            <p:cNvSpPr>
              <a:spLocks noChangeShapeType="1"/>
            </p:cNvSpPr>
            <p:nvPr/>
          </p:nvSpPr>
          <p:spPr bwMode="auto">
            <a:xfrm>
              <a:off x="1400" y="1818"/>
              <a:ext cx="29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8">
              <a:extLst>
                <a:ext uri="{FF2B5EF4-FFF2-40B4-BE49-F238E27FC236}">
                  <a16:creationId xmlns:a16="http://schemas.microsoft.com/office/drawing/2014/main" id="{DF5C688E-9313-464C-B188-F922128A4729}"/>
                </a:ext>
              </a:extLst>
            </p:cNvPr>
            <p:cNvSpPr>
              <a:spLocks noChangeArrowheads="1"/>
            </p:cNvSpPr>
            <p:nvPr/>
          </p:nvSpPr>
          <p:spPr bwMode="auto">
            <a:xfrm>
              <a:off x="1400" y="1818"/>
              <a:ext cx="29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Line 99">
              <a:extLst>
                <a:ext uri="{FF2B5EF4-FFF2-40B4-BE49-F238E27FC236}">
                  <a16:creationId xmlns:a16="http://schemas.microsoft.com/office/drawing/2014/main" id="{89ECC2D0-57E6-45E8-895D-2478F97753BF}"/>
                </a:ext>
              </a:extLst>
            </p:cNvPr>
            <p:cNvSpPr>
              <a:spLocks noChangeShapeType="1"/>
            </p:cNvSpPr>
            <p:nvPr/>
          </p:nvSpPr>
          <p:spPr bwMode="auto">
            <a:xfrm>
              <a:off x="1400" y="2024"/>
              <a:ext cx="29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00">
              <a:extLst>
                <a:ext uri="{FF2B5EF4-FFF2-40B4-BE49-F238E27FC236}">
                  <a16:creationId xmlns:a16="http://schemas.microsoft.com/office/drawing/2014/main" id="{F235F445-B25F-4952-9A8A-9A8F32EF96B7}"/>
                </a:ext>
              </a:extLst>
            </p:cNvPr>
            <p:cNvSpPr>
              <a:spLocks noChangeArrowheads="1"/>
            </p:cNvSpPr>
            <p:nvPr/>
          </p:nvSpPr>
          <p:spPr bwMode="auto">
            <a:xfrm>
              <a:off x="1400" y="2024"/>
              <a:ext cx="29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Line 101">
              <a:extLst>
                <a:ext uri="{FF2B5EF4-FFF2-40B4-BE49-F238E27FC236}">
                  <a16:creationId xmlns:a16="http://schemas.microsoft.com/office/drawing/2014/main" id="{09F14E5F-3856-4B17-BC0F-B2AB594FB83D}"/>
                </a:ext>
              </a:extLst>
            </p:cNvPr>
            <p:cNvSpPr>
              <a:spLocks noChangeShapeType="1"/>
            </p:cNvSpPr>
            <p:nvPr/>
          </p:nvSpPr>
          <p:spPr bwMode="auto">
            <a:xfrm>
              <a:off x="1400" y="2230"/>
              <a:ext cx="29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2">
              <a:extLst>
                <a:ext uri="{FF2B5EF4-FFF2-40B4-BE49-F238E27FC236}">
                  <a16:creationId xmlns:a16="http://schemas.microsoft.com/office/drawing/2014/main" id="{847DB88B-E061-4F9E-9C04-03C50EF9F1FD}"/>
                </a:ext>
              </a:extLst>
            </p:cNvPr>
            <p:cNvSpPr>
              <a:spLocks noChangeArrowheads="1"/>
            </p:cNvSpPr>
            <p:nvPr/>
          </p:nvSpPr>
          <p:spPr bwMode="auto">
            <a:xfrm>
              <a:off x="1400" y="2230"/>
              <a:ext cx="29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Line 103">
              <a:extLst>
                <a:ext uri="{FF2B5EF4-FFF2-40B4-BE49-F238E27FC236}">
                  <a16:creationId xmlns:a16="http://schemas.microsoft.com/office/drawing/2014/main" id="{965552B7-414F-47B0-9818-CC016F084AAF}"/>
                </a:ext>
              </a:extLst>
            </p:cNvPr>
            <p:cNvSpPr>
              <a:spLocks noChangeShapeType="1"/>
            </p:cNvSpPr>
            <p:nvPr/>
          </p:nvSpPr>
          <p:spPr bwMode="auto">
            <a:xfrm>
              <a:off x="1400" y="2437"/>
              <a:ext cx="29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4">
              <a:extLst>
                <a:ext uri="{FF2B5EF4-FFF2-40B4-BE49-F238E27FC236}">
                  <a16:creationId xmlns:a16="http://schemas.microsoft.com/office/drawing/2014/main" id="{C6A888C1-4847-4E0C-8A29-FC3D12CE4688}"/>
                </a:ext>
              </a:extLst>
            </p:cNvPr>
            <p:cNvSpPr>
              <a:spLocks noChangeArrowheads="1"/>
            </p:cNvSpPr>
            <p:nvPr/>
          </p:nvSpPr>
          <p:spPr bwMode="auto">
            <a:xfrm>
              <a:off x="1400" y="2437"/>
              <a:ext cx="29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Line 105">
              <a:extLst>
                <a:ext uri="{FF2B5EF4-FFF2-40B4-BE49-F238E27FC236}">
                  <a16:creationId xmlns:a16="http://schemas.microsoft.com/office/drawing/2014/main" id="{DB73F59B-392B-4793-85F6-AE2ECF841D72}"/>
                </a:ext>
              </a:extLst>
            </p:cNvPr>
            <p:cNvSpPr>
              <a:spLocks noChangeShapeType="1"/>
            </p:cNvSpPr>
            <p:nvPr/>
          </p:nvSpPr>
          <p:spPr bwMode="auto">
            <a:xfrm>
              <a:off x="1300" y="2643"/>
              <a:ext cx="3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6">
              <a:extLst>
                <a:ext uri="{FF2B5EF4-FFF2-40B4-BE49-F238E27FC236}">
                  <a16:creationId xmlns:a16="http://schemas.microsoft.com/office/drawing/2014/main" id="{E6048D38-8749-485F-8BED-44E6D01B409A}"/>
                </a:ext>
              </a:extLst>
            </p:cNvPr>
            <p:cNvSpPr>
              <a:spLocks noChangeArrowheads="1"/>
            </p:cNvSpPr>
            <p:nvPr/>
          </p:nvSpPr>
          <p:spPr bwMode="auto">
            <a:xfrm>
              <a:off x="1300" y="2643"/>
              <a:ext cx="3048"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2" name="Picture 111">
            <a:extLst>
              <a:ext uri="{FF2B5EF4-FFF2-40B4-BE49-F238E27FC236}">
                <a16:creationId xmlns:a16="http://schemas.microsoft.com/office/drawing/2014/main" id="{9FB366DE-CE2E-4564-8D6C-06B75D748AC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224" b="100000" l="162" r="44337">
                        <a14:foregroundMark x1="31230" y1="38978" x2="31230" y2="38978"/>
                      </a14:backgroundRemoval>
                    </a14:imgEffect>
                  </a14:imgLayer>
                </a14:imgProps>
              </a:ext>
            </a:extLst>
          </a:blip>
          <a:srcRect t="5877" r="52810"/>
          <a:stretch/>
        </p:blipFill>
        <p:spPr>
          <a:xfrm>
            <a:off x="89208" y="2861260"/>
            <a:ext cx="2913324" cy="2942971"/>
          </a:xfrm>
          <a:prstGeom prst="rect">
            <a:avLst/>
          </a:prstGeom>
        </p:spPr>
      </p:pic>
      <p:sp>
        <p:nvSpPr>
          <p:cNvPr id="113" name="Footer Placeholder 112">
            <a:extLst>
              <a:ext uri="{FF2B5EF4-FFF2-40B4-BE49-F238E27FC236}">
                <a16:creationId xmlns:a16="http://schemas.microsoft.com/office/drawing/2014/main" id="{8F4B7086-8C52-4C01-ADDD-FA0970599470}"/>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886651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661209" y="2695164"/>
            <a:ext cx="1433346" cy="140684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62"/>
          </a:p>
        </p:txBody>
      </p:sp>
      <p:pic>
        <p:nvPicPr>
          <p:cNvPr id="18" name="Picture 7" descr="ENRGY105"/>
          <p:cNvPicPr>
            <a:picLocks noChangeAspect="1" noChangeArrowheads="1"/>
          </p:cNvPicPr>
          <p:nvPr/>
        </p:nvPicPr>
        <p:blipFill>
          <a:blip r:embed="rId3" cstate="print"/>
          <a:srcRect/>
          <a:stretch>
            <a:fillRect/>
          </a:stretch>
        </p:blipFill>
        <p:spPr bwMode="auto">
          <a:xfrm>
            <a:off x="616303" y="2681980"/>
            <a:ext cx="1355476" cy="1298386"/>
          </a:xfrm>
          <a:prstGeom prst="rect">
            <a:avLst/>
          </a:prstGeom>
          <a:noFill/>
          <a:ln w="9525">
            <a:noFill/>
            <a:miter lim="800000"/>
            <a:headEnd/>
            <a:tailEnd/>
          </a:ln>
        </p:spPr>
      </p:pic>
      <p:sp>
        <p:nvSpPr>
          <p:cNvPr id="20" name="TextBox 23"/>
          <p:cNvSpPr txBox="1">
            <a:spLocks noChangeArrowheads="1"/>
          </p:cNvSpPr>
          <p:nvPr/>
        </p:nvSpPr>
        <p:spPr bwMode="auto">
          <a:xfrm>
            <a:off x="543972" y="2162382"/>
            <a:ext cx="1680776" cy="490006"/>
          </a:xfrm>
          <a:prstGeom prst="rect">
            <a:avLst/>
          </a:prstGeom>
          <a:noFill/>
          <a:ln w="9525">
            <a:noFill/>
            <a:miter lim="800000"/>
            <a:headEnd/>
            <a:tailEnd/>
          </a:ln>
        </p:spPr>
        <p:txBody>
          <a:bodyPr wrap="square">
            <a:spAutoFit/>
          </a:bodyPr>
          <a:lstStyle/>
          <a:p>
            <a:pPr algn="ctr"/>
            <a:r>
              <a:rPr lang="en-US" sz="1292" dirty="0" err="1">
                <a:solidFill>
                  <a:schemeClr val="accent5">
                    <a:lumMod val="75000"/>
                  </a:schemeClr>
                </a:solidFill>
              </a:rPr>
              <a:t>Aktivitas</a:t>
            </a:r>
            <a:r>
              <a:rPr lang="en-US" sz="1292" dirty="0">
                <a:solidFill>
                  <a:schemeClr val="accent5">
                    <a:lumMod val="75000"/>
                  </a:schemeClr>
                </a:solidFill>
              </a:rPr>
              <a:t> </a:t>
            </a:r>
            <a:r>
              <a:rPr lang="en-US" sz="1292" dirty="0" err="1">
                <a:solidFill>
                  <a:schemeClr val="accent5">
                    <a:lumMod val="75000"/>
                  </a:schemeClr>
                </a:solidFill>
              </a:rPr>
              <a:t>Pengisian</a:t>
            </a:r>
            <a:r>
              <a:rPr lang="en-US" sz="1292" dirty="0">
                <a:solidFill>
                  <a:schemeClr val="accent5">
                    <a:lumMod val="75000"/>
                  </a:schemeClr>
                </a:solidFill>
              </a:rPr>
              <a:t> </a:t>
            </a:r>
            <a:r>
              <a:rPr lang="en-US" sz="1292" dirty="0" err="1">
                <a:solidFill>
                  <a:schemeClr val="accent5">
                    <a:lumMod val="75000"/>
                  </a:schemeClr>
                </a:solidFill>
              </a:rPr>
              <a:t>oli</a:t>
            </a:r>
            <a:r>
              <a:rPr lang="en-US" sz="1292" dirty="0">
                <a:solidFill>
                  <a:schemeClr val="accent5">
                    <a:lumMod val="75000"/>
                  </a:schemeClr>
                </a:solidFill>
              </a:rPr>
              <a:t> </a:t>
            </a:r>
            <a:r>
              <a:rPr lang="en-US" sz="1292" dirty="0" err="1">
                <a:solidFill>
                  <a:schemeClr val="accent5">
                    <a:lumMod val="75000"/>
                  </a:schemeClr>
                </a:solidFill>
              </a:rPr>
              <a:t>pada</a:t>
            </a:r>
            <a:r>
              <a:rPr lang="en-US" sz="1292" dirty="0">
                <a:solidFill>
                  <a:schemeClr val="accent5">
                    <a:lumMod val="75000"/>
                  </a:schemeClr>
                </a:solidFill>
              </a:rPr>
              <a:t> </a:t>
            </a:r>
            <a:r>
              <a:rPr lang="en-US" sz="1292" dirty="0" err="1">
                <a:solidFill>
                  <a:schemeClr val="accent5">
                    <a:lumMod val="75000"/>
                  </a:schemeClr>
                </a:solidFill>
              </a:rPr>
              <a:t>mesin</a:t>
            </a:r>
            <a:endParaRPr lang="en-US" sz="1292" dirty="0">
              <a:solidFill>
                <a:schemeClr val="accent5">
                  <a:lumMod val="75000"/>
                </a:schemeClr>
              </a:solidFill>
            </a:endParaRPr>
          </a:p>
        </p:txBody>
      </p:sp>
      <p:pic>
        <p:nvPicPr>
          <p:cNvPr id="21" name="Picture 20" descr="ceceran oli.JPG"/>
          <p:cNvPicPr>
            <a:picLocks noChangeAspect="1"/>
          </p:cNvPicPr>
          <p:nvPr/>
        </p:nvPicPr>
        <p:blipFill>
          <a:blip r:embed="rId4" cstate="print"/>
          <a:stretch>
            <a:fillRect/>
          </a:stretch>
        </p:blipFill>
        <p:spPr>
          <a:xfrm>
            <a:off x="2576249" y="2074973"/>
            <a:ext cx="1153637" cy="1086090"/>
          </a:xfrm>
          <a:prstGeom prst="rect">
            <a:avLst/>
          </a:prstGeom>
          <a:ln>
            <a:noFill/>
          </a:ln>
          <a:effectLst>
            <a:outerShdw blurRad="292100" dist="139700" dir="2700000" algn="tl" rotWithShape="0">
              <a:srgbClr val="333333">
                <a:alpha val="65000"/>
              </a:srgbClr>
            </a:outerShdw>
          </a:effectLst>
        </p:spPr>
      </p:pic>
      <p:sp>
        <p:nvSpPr>
          <p:cNvPr id="22" name="TextBox 26"/>
          <p:cNvSpPr txBox="1">
            <a:spLocks noChangeArrowheads="1"/>
          </p:cNvSpPr>
          <p:nvPr/>
        </p:nvSpPr>
        <p:spPr bwMode="auto">
          <a:xfrm>
            <a:off x="3586848" y="2346250"/>
            <a:ext cx="1289146" cy="319639"/>
          </a:xfrm>
          <a:prstGeom prst="rect">
            <a:avLst/>
          </a:prstGeom>
          <a:noFill/>
          <a:ln w="9525">
            <a:noFill/>
            <a:miter lim="800000"/>
            <a:headEnd/>
            <a:tailEnd/>
          </a:ln>
        </p:spPr>
        <p:txBody>
          <a:bodyPr wrap="square">
            <a:spAutoFit/>
          </a:bodyPr>
          <a:lstStyle/>
          <a:p>
            <a:pPr algn="ctr"/>
            <a:r>
              <a:rPr lang="en-US" sz="1477" dirty="0" err="1">
                <a:solidFill>
                  <a:srgbClr val="FF0000"/>
                </a:solidFill>
              </a:rPr>
              <a:t>Ceceran</a:t>
            </a:r>
            <a:r>
              <a:rPr lang="en-US" sz="1477" dirty="0">
                <a:solidFill>
                  <a:srgbClr val="FF0000"/>
                </a:solidFill>
              </a:rPr>
              <a:t> </a:t>
            </a:r>
            <a:r>
              <a:rPr lang="en-US" sz="1477" dirty="0" err="1">
                <a:solidFill>
                  <a:srgbClr val="FF0000"/>
                </a:solidFill>
              </a:rPr>
              <a:t>oli</a:t>
            </a:r>
            <a:endParaRPr lang="en-US" sz="1477" dirty="0">
              <a:solidFill>
                <a:srgbClr val="FF0000"/>
              </a:solidFill>
            </a:endParaRPr>
          </a:p>
        </p:txBody>
      </p:sp>
      <p:pic>
        <p:nvPicPr>
          <p:cNvPr id="23" name="Picture 22" descr="majun kontaminasi.JPG"/>
          <p:cNvPicPr>
            <a:picLocks noChangeAspect="1"/>
          </p:cNvPicPr>
          <p:nvPr/>
        </p:nvPicPr>
        <p:blipFill>
          <a:blip r:embed="rId5" cstate="print"/>
          <a:stretch>
            <a:fillRect/>
          </a:stretch>
        </p:blipFill>
        <p:spPr>
          <a:xfrm>
            <a:off x="2576249" y="3622726"/>
            <a:ext cx="1149330" cy="1071490"/>
          </a:xfrm>
          <a:prstGeom prst="rect">
            <a:avLst/>
          </a:prstGeom>
          <a:ln>
            <a:noFill/>
          </a:ln>
          <a:effectLst>
            <a:outerShdw blurRad="292100" dist="139700" dir="2700000" algn="tl" rotWithShape="0">
              <a:srgbClr val="333333">
                <a:alpha val="65000"/>
              </a:srgbClr>
            </a:outerShdw>
          </a:effectLst>
        </p:spPr>
      </p:pic>
      <p:sp>
        <p:nvSpPr>
          <p:cNvPr id="25" name="TextBox 32"/>
          <p:cNvSpPr txBox="1">
            <a:spLocks noChangeArrowheads="1"/>
          </p:cNvSpPr>
          <p:nvPr/>
        </p:nvSpPr>
        <p:spPr bwMode="auto">
          <a:xfrm>
            <a:off x="3494130" y="3993616"/>
            <a:ext cx="1730916" cy="546945"/>
          </a:xfrm>
          <a:prstGeom prst="rect">
            <a:avLst/>
          </a:prstGeom>
          <a:noFill/>
          <a:ln w="9525">
            <a:noFill/>
            <a:miter lim="800000"/>
            <a:headEnd/>
            <a:tailEnd/>
          </a:ln>
        </p:spPr>
        <p:txBody>
          <a:bodyPr>
            <a:spAutoFit/>
          </a:bodyPr>
          <a:lstStyle/>
          <a:p>
            <a:pPr algn="ctr"/>
            <a:r>
              <a:rPr lang="en-US" sz="1477" dirty="0" err="1">
                <a:solidFill>
                  <a:srgbClr val="FF0000"/>
                </a:solidFill>
              </a:rPr>
              <a:t>Limbah</a:t>
            </a:r>
            <a:r>
              <a:rPr lang="en-US" sz="1477" dirty="0">
                <a:solidFill>
                  <a:srgbClr val="FF0000"/>
                </a:solidFill>
              </a:rPr>
              <a:t> </a:t>
            </a:r>
            <a:r>
              <a:rPr lang="en-US" sz="1477" dirty="0" err="1">
                <a:solidFill>
                  <a:srgbClr val="FF0000"/>
                </a:solidFill>
              </a:rPr>
              <a:t>majun</a:t>
            </a:r>
            <a:r>
              <a:rPr lang="en-US" sz="1477" dirty="0">
                <a:solidFill>
                  <a:srgbClr val="FF0000"/>
                </a:solidFill>
              </a:rPr>
              <a:t> </a:t>
            </a:r>
            <a:r>
              <a:rPr lang="en-US" sz="1477" dirty="0" err="1">
                <a:solidFill>
                  <a:srgbClr val="FF0000"/>
                </a:solidFill>
              </a:rPr>
              <a:t>terkontaminsi</a:t>
            </a:r>
            <a:r>
              <a:rPr lang="en-US" sz="1477" dirty="0">
                <a:solidFill>
                  <a:srgbClr val="FF0000"/>
                </a:solidFill>
              </a:rPr>
              <a:t> </a:t>
            </a:r>
          </a:p>
        </p:txBody>
      </p:sp>
      <p:sp>
        <p:nvSpPr>
          <p:cNvPr id="26" name="Rectangle 25"/>
          <p:cNvSpPr/>
          <p:nvPr/>
        </p:nvSpPr>
        <p:spPr>
          <a:xfrm>
            <a:off x="2710016" y="3211902"/>
            <a:ext cx="723276" cy="348109"/>
          </a:xfrm>
          <a:prstGeom prst="rect">
            <a:avLst/>
          </a:prstGeom>
          <a:noFill/>
        </p:spPr>
        <p:txBody>
          <a:bodyPr wrap="none">
            <a:spAutoFit/>
          </a:bodyPr>
          <a:lstStyle/>
          <a:p>
            <a:pPr algn="ctr">
              <a:defRPr/>
            </a:pPr>
            <a:r>
              <a:rPr lang="en-US" sz="1662" b="1" dirty="0" err="1">
                <a:ln w="12700">
                  <a:solidFill>
                    <a:schemeClr val="tx2">
                      <a:satMod val="155000"/>
                    </a:schemeClr>
                  </a:solidFill>
                  <a:prstDash val="solid"/>
                </a:ln>
                <a:effectLst>
                  <a:outerShdw blurRad="41275" dist="20320" dir="1800000" algn="tl" rotWithShape="0">
                    <a:srgbClr val="000000">
                      <a:alpha val="40000"/>
                    </a:srgbClr>
                  </a:outerShdw>
                </a:effectLst>
              </a:rPr>
              <a:t>Aspek</a:t>
            </a:r>
            <a:endParaRPr lang="en-US" sz="1662" b="1"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pic>
        <p:nvPicPr>
          <p:cNvPr id="29" name="Picture 28" descr="dampak oli.jpg"/>
          <p:cNvPicPr>
            <a:picLocks noChangeAspect="1"/>
          </p:cNvPicPr>
          <p:nvPr/>
        </p:nvPicPr>
        <p:blipFill>
          <a:blip r:embed="rId6" cstate="print"/>
          <a:stretch>
            <a:fillRect/>
          </a:stretch>
        </p:blipFill>
        <p:spPr>
          <a:xfrm>
            <a:off x="5088814" y="2818134"/>
            <a:ext cx="1125480" cy="1099230"/>
          </a:xfrm>
          <a:prstGeom prst="rect">
            <a:avLst/>
          </a:prstGeom>
          <a:ln>
            <a:noFill/>
          </a:ln>
          <a:effectLst>
            <a:outerShdw blurRad="292100" dist="139700" dir="2700000" algn="tl" rotWithShape="0">
              <a:srgbClr val="333333">
                <a:alpha val="65000"/>
              </a:srgbClr>
            </a:outerShdw>
          </a:effectLst>
        </p:spPr>
      </p:pic>
      <p:sp>
        <p:nvSpPr>
          <p:cNvPr id="30" name="Right Arrow 29"/>
          <p:cNvSpPr/>
          <p:nvPr/>
        </p:nvSpPr>
        <p:spPr>
          <a:xfrm>
            <a:off x="4334355" y="2759041"/>
            <a:ext cx="31807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1" name="Rectangle 30"/>
          <p:cNvSpPr/>
          <p:nvPr/>
        </p:nvSpPr>
        <p:spPr>
          <a:xfrm>
            <a:off x="5263035" y="2112665"/>
            <a:ext cx="968535" cy="348109"/>
          </a:xfrm>
          <a:prstGeom prst="rect">
            <a:avLst/>
          </a:prstGeom>
          <a:noFill/>
        </p:spPr>
        <p:txBody>
          <a:bodyPr wrap="none">
            <a:spAutoFit/>
          </a:bodyPr>
          <a:lstStyle/>
          <a:p>
            <a:pPr algn="ctr">
              <a:defRPr/>
            </a:pPr>
            <a:r>
              <a:rPr lang="en-US" sz="1662" b="1" dirty="0" err="1">
                <a:ln w="12700">
                  <a:solidFill>
                    <a:schemeClr val="tx2">
                      <a:satMod val="155000"/>
                    </a:schemeClr>
                  </a:solidFill>
                  <a:prstDash val="solid"/>
                </a:ln>
                <a:effectLst>
                  <a:outerShdw blurRad="41275" dist="20320" dir="1800000" algn="tl" rotWithShape="0">
                    <a:srgbClr val="000000">
                      <a:alpha val="40000"/>
                    </a:srgbClr>
                  </a:outerShdw>
                </a:effectLst>
              </a:rPr>
              <a:t>Dampak</a:t>
            </a:r>
            <a:r>
              <a:rPr lang="en-US" sz="1662" b="1" dirty="0">
                <a:ln w="12700">
                  <a:solidFill>
                    <a:schemeClr val="tx2">
                      <a:satMod val="155000"/>
                    </a:schemeClr>
                  </a:solidFill>
                  <a:prstDash val="solid"/>
                </a:ln>
                <a:effectLst>
                  <a:outerShdw blurRad="41275" dist="20320" dir="1800000" algn="tl" rotWithShape="0">
                    <a:srgbClr val="000000">
                      <a:alpha val="40000"/>
                    </a:srgbClr>
                  </a:outerShdw>
                </a:effectLst>
              </a:rPr>
              <a:t> </a:t>
            </a:r>
          </a:p>
        </p:txBody>
      </p:sp>
      <p:sp>
        <p:nvSpPr>
          <p:cNvPr id="27" name="TextBox 26"/>
          <p:cNvSpPr txBox="1">
            <a:spLocks noChangeArrowheads="1"/>
          </p:cNvSpPr>
          <p:nvPr/>
        </p:nvSpPr>
        <p:spPr bwMode="auto">
          <a:xfrm>
            <a:off x="7005010" y="5827832"/>
            <a:ext cx="1900535" cy="546945"/>
          </a:xfrm>
          <a:prstGeom prst="rect">
            <a:avLst/>
          </a:prstGeom>
          <a:noFill/>
          <a:ln w="9525">
            <a:noFill/>
            <a:miter lim="800000"/>
            <a:headEnd/>
            <a:tailEnd/>
          </a:ln>
        </p:spPr>
        <p:txBody>
          <a:bodyPr wrap="square">
            <a:spAutoFit/>
          </a:bodyPr>
          <a:lstStyle/>
          <a:p>
            <a:pPr algn="ctr"/>
            <a:r>
              <a:rPr lang="en-US" sz="1477" dirty="0" err="1"/>
              <a:t>Komunikasi</a:t>
            </a:r>
            <a:r>
              <a:rPr lang="en-US" sz="1477" dirty="0"/>
              <a:t> </a:t>
            </a:r>
            <a:r>
              <a:rPr lang="en-US" sz="1477" dirty="0" err="1"/>
              <a:t>aspek</a:t>
            </a:r>
            <a:r>
              <a:rPr lang="en-US" sz="1477" dirty="0"/>
              <a:t> </a:t>
            </a:r>
            <a:r>
              <a:rPr lang="en-US" sz="1477" dirty="0" err="1"/>
              <a:t>lingkungan</a:t>
            </a:r>
            <a:endParaRPr lang="en-US" sz="1477" dirty="0"/>
          </a:p>
        </p:txBody>
      </p:sp>
      <p:sp>
        <p:nvSpPr>
          <p:cNvPr id="142337" name="Rectangle 1"/>
          <p:cNvSpPr>
            <a:spLocks noChangeArrowheads="1"/>
          </p:cNvSpPr>
          <p:nvPr/>
        </p:nvSpPr>
        <p:spPr bwMode="auto">
          <a:xfrm>
            <a:off x="944347" y="829677"/>
            <a:ext cx="7764225" cy="852556"/>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algn="just" defTabSz="844083" fontAlgn="base">
              <a:spcBef>
                <a:spcPct val="0"/>
              </a:spcBef>
              <a:spcAft>
                <a:spcPct val="0"/>
              </a:spcAft>
            </a:pPr>
            <a:r>
              <a:rPr lang="en-US" sz="1662" dirty="0" err="1">
                <a:latin typeface="Arial Narrow" pitchFamily="34" charset="0"/>
                <a:ea typeface="Calibri" pitchFamily="34" charset="0"/>
                <a:cs typeface="ArialMT"/>
              </a:rPr>
              <a:t>Dalam</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menetapkan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lingkup</a:t>
            </a:r>
            <a:r>
              <a:rPr lang="en-US" sz="1662" dirty="0">
                <a:latin typeface="Arial Narrow" pitchFamily="34" charset="0"/>
                <a:ea typeface="Calibri" pitchFamily="34" charset="0"/>
                <a:cs typeface="ArialMT"/>
              </a:rPr>
              <a:t> system </a:t>
            </a:r>
            <a:r>
              <a:rPr lang="en-US" sz="1662" dirty="0" err="1">
                <a:latin typeface="Arial Narrow" pitchFamily="34" charset="0"/>
                <a:ea typeface="Calibri" pitchFamily="34" charset="0"/>
                <a:cs typeface="ArialMT"/>
              </a:rPr>
              <a:t>manajemen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organisasi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harus</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menetapkan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aspek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dari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aktifitas</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produk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jasa</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dikendalikan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dan</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dapat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mempengaruhi</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dampak</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lingkungan</a:t>
            </a:r>
            <a:r>
              <a:rPr lang="en-US" sz="1662" dirty="0">
                <a:latin typeface="Arial Narrow" pitchFamily="34" charset="0"/>
                <a:ea typeface="Calibri" pitchFamily="34" charset="0"/>
                <a:cs typeface="ArialMT"/>
              </a:rPr>
              <a:t> yang </a:t>
            </a:r>
            <a:r>
              <a:rPr lang="en-US" sz="1662" dirty="0" err="1">
                <a:latin typeface="Arial Narrow" pitchFamily="34" charset="0"/>
                <a:ea typeface="Calibri" pitchFamily="34" charset="0"/>
                <a:cs typeface="ArialMT"/>
              </a:rPr>
              <a:t>terkait</a:t>
            </a:r>
            <a:r>
              <a:rPr lang="en-US" sz="1662" dirty="0">
                <a:latin typeface="Arial Narrow" pitchFamily="34" charset="0"/>
                <a:ea typeface="Calibri" pitchFamily="34" charset="0"/>
                <a:cs typeface="ArialMT"/>
              </a:rPr>
              <a:t>, </a:t>
            </a:r>
            <a:r>
              <a:rPr lang="en-US" sz="1662" dirty="0" err="1">
                <a:latin typeface="Arial Narrow" pitchFamily="34" charset="0"/>
                <a:ea typeface="Calibri" pitchFamily="34" charset="0"/>
                <a:cs typeface="ArialMT"/>
              </a:rPr>
              <a:t>mempertimbangkan</a:t>
            </a:r>
            <a:r>
              <a:rPr lang="en-US" sz="1662"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perspektif</a:t>
            </a:r>
            <a:r>
              <a:rPr lang="en-US" sz="1662" u="sng"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daur</a:t>
            </a:r>
            <a:r>
              <a:rPr lang="en-US" sz="1662" u="sng" dirty="0">
                <a:latin typeface="Arial Narrow" pitchFamily="34" charset="0"/>
                <a:ea typeface="Calibri" pitchFamily="34" charset="0"/>
                <a:cs typeface="ArialMT"/>
              </a:rPr>
              <a:t> </a:t>
            </a:r>
            <a:r>
              <a:rPr lang="en-US" sz="1662" u="sng" dirty="0" err="1">
                <a:latin typeface="Arial Narrow" pitchFamily="34" charset="0"/>
                <a:ea typeface="Calibri" pitchFamily="34" charset="0"/>
                <a:cs typeface="ArialMT"/>
              </a:rPr>
              <a:t>hidup</a:t>
            </a:r>
            <a:r>
              <a:rPr lang="en-US" sz="1662" dirty="0">
                <a:latin typeface="Arial Narrow" pitchFamily="34" charset="0"/>
                <a:ea typeface="Calibri" pitchFamily="34" charset="0"/>
                <a:cs typeface="ArialMT"/>
              </a:rPr>
              <a:t>.</a:t>
            </a:r>
            <a:endParaRPr lang="en-US" sz="1662" dirty="0">
              <a:latin typeface="Arial Narrow" pitchFamily="34" charset="0"/>
              <a:cs typeface="Arial" pitchFamily="34" charset="0"/>
            </a:endParaRPr>
          </a:p>
        </p:txBody>
      </p:sp>
      <p:sp>
        <p:nvSpPr>
          <p:cNvPr id="44" name="Rectangle 43"/>
          <p:cNvSpPr/>
          <p:nvPr/>
        </p:nvSpPr>
        <p:spPr>
          <a:xfrm>
            <a:off x="0" y="263769"/>
            <a:ext cx="3061362" cy="38328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indent="208090"/>
            <a:r>
              <a:rPr lang="en-US" sz="1846" b="1" dirty="0" err="1">
                <a:solidFill>
                  <a:schemeClr val="bg1"/>
                </a:solidFill>
                <a:latin typeface="Arial Narrow" pitchFamily="34" charset="0"/>
              </a:rPr>
              <a:t>Aspek</a:t>
            </a:r>
            <a:r>
              <a:rPr lang="en-US" sz="1846" b="1" dirty="0">
                <a:solidFill>
                  <a:schemeClr val="bg1"/>
                </a:solidFill>
                <a:latin typeface="Arial Narrow" pitchFamily="34" charset="0"/>
              </a:rPr>
              <a:t> </a:t>
            </a:r>
            <a:r>
              <a:rPr lang="en-US" sz="1846" b="1" dirty="0" err="1">
                <a:solidFill>
                  <a:schemeClr val="bg1"/>
                </a:solidFill>
                <a:latin typeface="Arial Narrow" pitchFamily="34" charset="0"/>
              </a:rPr>
              <a:t>Lingkungan</a:t>
            </a:r>
            <a:endParaRPr lang="en-US" sz="1846" b="1" dirty="0">
              <a:solidFill>
                <a:schemeClr val="bg1"/>
              </a:solidFill>
              <a:latin typeface="Arial Narrow" pitchFamily="34" charset="0"/>
            </a:endParaRPr>
          </a:p>
        </p:txBody>
      </p:sp>
      <p:sp>
        <p:nvSpPr>
          <p:cNvPr id="45" name="Half Frame 44"/>
          <p:cNvSpPr/>
          <p:nvPr/>
        </p:nvSpPr>
        <p:spPr>
          <a:xfrm rot="7845393">
            <a:off x="8256445" y="317102"/>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46" name="Half Frame 45"/>
          <p:cNvSpPr/>
          <p:nvPr/>
        </p:nvSpPr>
        <p:spPr>
          <a:xfrm rot="7845393">
            <a:off x="8424796" y="313929"/>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47" name="Half Frame 46"/>
          <p:cNvSpPr/>
          <p:nvPr/>
        </p:nvSpPr>
        <p:spPr>
          <a:xfrm rot="7845393">
            <a:off x="8593146" y="310757"/>
            <a:ext cx="272871" cy="288144"/>
          </a:xfrm>
          <a:prstGeom prst="halfFrame">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cxnSp>
        <p:nvCxnSpPr>
          <p:cNvPr id="48" name="Straight Connector 47"/>
          <p:cNvCxnSpPr/>
          <p:nvPr/>
        </p:nvCxnSpPr>
        <p:spPr>
          <a:xfrm>
            <a:off x="3184034" y="457488"/>
            <a:ext cx="5107500" cy="0"/>
          </a:xfrm>
          <a:prstGeom prst="line">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279013" y="882150"/>
            <a:ext cx="529916" cy="747609"/>
            <a:chOff x="441434" y="760491"/>
            <a:chExt cx="574076" cy="623492"/>
          </a:xfrm>
        </p:grpSpPr>
        <p:sp>
          <p:nvSpPr>
            <p:cNvPr id="50" name="Chevron 49"/>
            <p:cNvSpPr/>
            <p:nvPr/>
          </p:nvSpPr>
          <p:spPr>
            <a:xfrm>
              <a:off x="441434"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51" name="Chevron 50"/>
            <p:cNvSpPr/>
            <p:nvPr/>
          </p:nvSpPr>
          <p:spPr>
            <a:xfrm>
              <a:off x="680409" y="760491"/>
              <a:ext cx="335101" cy="623492"/>
            </a:xfrm>
            <a:prstGeom prst="chevron">
              <a:avLst/>
            </a:prstGeom>
            <a:solidFill>
              <a:srgbClr val="339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grpSp>
      <p:sp>
        <p:nvSpPr>
          <p:cNvPr id="52" name="Right Arrow 51"/>
          <p:cNvSpPr/>
          <p:nvPr/>
        </p:nvSpPr>
        <p:spPr>
          <a:xfrm>
            <a:off x="2204402" y="2781615"/>
            <a:ext cx="26278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3" name="Right Arrow 52"/>
          <p:cNvSpPr/>
          <p:nvPr/>
        </p:nvSpPr>
        <p:spPr>
          <a:xfrm>
            <a:off x="6477579" y="2759040"/>
            <a:ext cx="392022"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54" name="Rectangle 53"/>
          <p:cNvSpPr/>
          <p:nvPr/>
        </p:nvSpPr>
        <p:spPr>
          <a:xfrm>
            <a:off x="7126216" y="1785209"/>
            <a:ext cx="1779329" cy="2456514"/>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77" b="1" dirty="0" err="1">
                <a:solidFill>
                  <a:schemeClr val="tx1"/>
                </a:solidFill>
              </a:rPr>
              <a:t>Penentuan</a:t>
            </a:r>
            <a:r>
              <a:rPr lang="en-US" sz="1477" b="1" dirty="0">
                <a:solidFill>
                  <a:schemeClr val="tx1"/>
                </a:solidFill>
              </a:rPr>
              <a:t> </a:t>
            </a:r>
            <a:r>
              <a:rPr lang="en-US" sz="1477" b="1" dirty="0" err="1">
                <a:solidFill>
                  <a:schemeClr val="tx1"/>
                </a:solidFill>
              </a:rPr>
              <a:t>Aspek</a:t>
            </a:r>
            <a:r>
              <a:rPr lang="en-US" sz="1477" b="1" dirty="0">
                <a:solidFill>
                  <a:schemeClr val="tx1"/>
                </a:solidFill>
              </a:rPr>
              <a:t> </a:t>
            </a:r>
            <a:r>
              <a:rPr lang="en-US" sz="1477" b="1" dirty="0" err="1">
                <a:solidFill>
                  <a:schemeClr val="tx1"/>
                </a:solidFill>
              </a:rPr>
              <a:t>Lingkungan</a:t>
            </a:r>
            <a:endParaRPr lang="en-US" sz="1477" b="1" dirty="0">
              <a:solidFill>
                <a:schemeClr val="tx1"/>
              </a:solidFill>
            </a:endParaRPr>
          </a:p>
        </p:txBody>
      </p:sp>
      <p:sp>
        <p:nvSpPr>
          <p:cNvPr id="55" name="Rectangle 54"/>
          <p:cNvSpPr/>
          <p:nvPr/>
        </p:nvSpPr>
        <p:spPr>
          <a:xfrm>
            <a:off x="7308569" y="2666385"/>
            <a:ext cx="1440668" cy="545517"/>
          </a:xfrm>
          <a:prstGeom prst="rect">
            <a:avLst/>
          </a:prstGeom>
          <a:solidFill>
            <a:srgbClr val="FF0000"/>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92" b="1" dirty="0">
                <a:solidFill>
                  <a:schemeClr val="bg1"/>
                </a:solidFill>
              </a:rPr>
              <a:t>PENTING / SIGNIFICANT</a:t>
            </a:r>
          </a:p>
        </p:txBody>
      </p:sp>
      <p:sp>
        <p:nvSpPr>
          <p:cNvPr id="56" name="Rectangle 55"/>
          <p:cNvSpPr/>
          <p:nvPr/>
        </p:nvSpPr>
        <p:spPr>
          <a:xfrm>
            <a:off x="7318989" y="3497475"/>
            <a:ext cx="1440668" cy="561063"/>
          </a:xfrm>
          <a:prstGeom prst="rect">
            <a:avLst/>
          </a:prstGeom>
          <a:solidFill>
            <a:schemeClr val="accent6">
              <a:lumMod val="75000"/>
            </a:schemeClr>
          </a:soli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92" b="1" dirty="0">
                <a:solidFill>
                  <a:schemeClr val="bg1"/>
                </a:solidFill>
              </a:rPr>
              <a:t>TIDAK PENTING / NON SIGNIFICANT</a:t>
            </a:r>
          </a:p>
        </p:txBody>
      </p:sp>
      <p:pic>
        <p:nvPicPr>
          <p:cNvPr id="15" name="Picture 14"/>
          <p:cNvPicPr>
            <a:picLocks noChangeAspect="1"/>
          </p:cNvPicPr>
          <p:nvPr/>
        </p:nvPicPr>
        <p:blipFill rotWithShape="1">
          <a:blip r:embed="rId7" cstate="print">
            <a:clrChange>
              <a:clrFrom>
                <a:srgbClr val="89C1B6"/>
              </a:clrFrom>
              <a:clrTo>
                <a:srgbClr val="89C1B6">
                  <a:alpha val="0"/>
                </a:srgbClr>
              </a:clrTo>
            </a:clrChange>
            <a:extLst>
              <a:ext uri="{28A0092B-C50C-407E-A947-70E740481C1C}">
                <a14:useLocalDpi xmlns:a14="http://schemas.microsoft.com/office/drawing/2010/main" val="0"/>
              </a:ext>
            </a:extLst>
          </a:blip>
          <a:srcRect t="12447" b="11705"/>
          <a:stretch/>
        </p:blipFill>
        <p:spPr>
          <a:xfrm>
            <a:off x="7059119" y="4527297"/>
            <a:ext cx="2016527" cy="1243507"/>
          </a:xfrm>
          <a:prstGeom prst="rect">
            <a:avLst/>
          </a:prstGeom>
        </p:spPr>
      </p:pic>
      <p:sp>
        <p:nvSpPr>
          <p:cNvPr id="59" name="Right Arrow 58"/>
          <p:cNvSpPr/>
          <p:nvPr/>
        </p:nvSpPr>
        <p:spPr>
          <a:xfrm rot="5400000">
            <a:off x="7875542" y="4294433"/>
            <a:ext cx="383677" cy="41589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60" name="TextBox 59"/>
          <p:cNvSpPr txBox="1">
            <a:spLocks noChangeArrowheads="1"/>
          </p:cNvSpPr>
          <p:nvPr/>
        </p:nvSpPr>
        <p:spPr bwMode="auto">
          <a:xfrm>
            <a:off x="5069706" y="4007562"/>
            <a:ext cx="1792952" cy="1683474"/>
          </a:xfrm>
          <a:prstGeom prst="rect">
            <a:avLst/>
          </a:prstGeom>
          <a:noFill/>
          <a:ln w="9525">
            <a:noFill/>
            <a:miter lim="800000"/>
            <a:headEnd/>
            <a:tailEnd/>
          </a:ln>
        </p:spPr>
        <p:txBody>
          <a:bodyPr wrap="square">
            <a:spAutoFit/>
          </a:bodyPr>
          <a:lstStyle/>
          <a:p>
            <a:pPr marL="263776" indent="-263776">
              <a:buFontTx/>
              <a:buChar char="-"/>
            </a:pPr>
            <a:r>
              <a:rPr lang="en-US" sz="1477" dirty="0" err="1">
                <a:solidFill>
                  <a:schemeClr val="accent2">
                    <a:lumMod val="50000"/>
                  </a:schemeClr>
                </a:solidFill>
              </a:rPr>
              <a:t>Pencemaran</a:t>
            </a:r>
            <a:r>
              <a:rPr lang="en-US" sz="1477" dirty="0">
                <a:solidFill>
                  <a:schemeClr val="accent2">
                    <a:lumMod val="50000"/>
                  </a:schemeClr>
                </a:solidFill>
              </a:rPr>
              <a:t> </a:t>
            </a:r>
            <a:r>
              <a:rPr lang="en-US" sz="1477" dirty="0" err="1">
                <a:solidFill>
                  <a:schemeClr val="accent2">
                    <a:lumMod val="50000"/>
                  </a:schemeClr>
                </a:solidFill>
              </a:rPr>
              <a:t>tanah</a:t>
            </a:r>
            <a:r>
              <a:rPr lang="en-US" sz="1477" dirty="0">
                <a:solidFill>
                  <a:schemeClr val="accent2">
                    <a:lumMod val="50000"/>
                  </a:schemeClr>
                </a:solidFill>
              </a:rPr>
              <a:t> (</a:t>
            </a:r>
            <a:r>
              <a:rPr lang="en-US" sz="1477" dirty="0" err="1">
                <a:solidFill>
                  <a:schemeClr val="accent2">
                    <a:lumMod val="50000"/>
                  </a:schemeClr>
                </a:solidFill>
              </a:rPr>
              <a:t>negatif</a:t>
            </a:r>
            <a:r>
              <a:rPr lang="en-US" sz="1477" dirty="0">
                <a:solidFill>
                  <a:schemeClr val="accent2">
                    <a:lumMod val="50000"/>
                  </a:schemeClr>
                </a:solidFill>
              </a:rPr>
              <a:t>)</a:t>
            </a:r>
          </a:p>
          <a:p>
            <a:pPr marL="263776" indent="-263776">
              <a:buFontTx/>
              <a:buChar char="-"/>
            </a:pPr>
            <a:r>
              <a:rPr lang="en-US" sz="1477" dirty="0" err="1">
                <a:solidFill>
                  <a:schemeClr val="accent2">
                    <a:lumMod val="50000"/>
                  </a:schemeClr>
                </a:solidFill>
              </a:rPr>
              <a:t>Pemanfaatan</a:t>
            </a:r>
            <a:r>
              <a:rPr lang="en-US" sz="1477" dirty="0">
                <a:solidFill>
                  <a:schemeClr val="accent2">
                    <a:lumMod val="50000"/>
                  </a:schemeClr>
                </a:solidFill>
              </a:rPr>
              <a:t> </a:t>
            </a:r>
            <a:r>
              <a:rPr lang="en-US" sz="1477" dirty="0" err="1">
                <a:solidFill>
                  <a:schemeClr val="accent2">
                    <a:lumMod val="50000"/>
                  </a:schemeClr>
                </a:solidFill>
              </a:rPr>
              <a:t>limbah</a:t>
            </a:r>
            <a:r>
              <a:rPr lang="en-US" sz="1477" dirty="0">
                <a:solidFill>
                  <a:schemeClr val="accent2">
                    <a:lumMod val="50000"/>
                  </a:schemeClr>
                </a:solidFill>
              </a:rPr>
              <a:t> </a:t>
            </a:r>
            <a:r>
              <a:rPr lang="en-US" sz="1477" dirty="0" err="1">
                <a:solidFill>
                  <a:schemeClr val="accent2">
                    <a:lumMod val="50000"/>
                  </a:schemeClr>
                </a:solidFill>
              </a:rPr>
              <a:t>oleh</a:t>
            </a:r>
            <a:r>
              <a:rPr lang="en-US" sz="1477" dirty="0">
                <a:solidFill>
                  <a:schemeClr val="accent2">
                    <a:lumMod val="50000"/>
                  </a:schemeClr>
                </a:solidFill>
              </a:rPr>
              <a:t> </a:t>
            </a:r>
            <a:r>
              <a:rPr lang="en-US" sz="1477" dirty="0" err="1">
                <a:solidFill>
                  <a:schemeClr val="accent2">
                    <a:lumMod val="50000"/>
                  </a:schemeClr>
                </a:solidFill>
              </a:rPr>
              <a:t>pihak</a:t>
            </a:r>
            <a:r>
              <a:rPr lang="en-US" sz="1477" dirty="0">
                <a:solidFill>
                  <a:schemeClr val="accent2">
                    <a:lumMod val="50000"/>
                  </a:schemeClr>
                </a:solidFill>
              </a:rPr>
              <a:t> </a:t>
            </a:r>
            <a:r>
              <a:rPr lang="en-US" sz="1477" dirty="0" err="1">
                <a:solidFill>
                  <a:schemeClr val="accent2">
                    <a:lumMod val="50000"/>
                  </a:schemeClr>
                </a:solidFill>
              </a:rPr>
              <a:t>ketiga</a:t>
            </a:r>
            <a:r>
              <a:rPr lang="en-US" sz="1477" dirty="0">
                <a:solidFill>
                  <a:schemeClr val="accent2">
                    <a:lumMod val="50000"/>
                  </a:schemeClr>
                </a:solidFill>
              </a:rPr>
              <a:t> (</a:t>
            </a:r>
            <a:r>
              <a:rPr lang="en-US" sz="1477" dirty="0" err="1">
                <a:solidFill>
                  <a:schemeClr val="accent2">
                    <a:lumMod val="50000"/>
                  </a:schemeClr>
                </a:solidFill>
              </a:rPr>
              <a:t>positif</a:t>
            </a:r>
            <a:r>
              <a:rPr lang="en-US" sz="1477" dirty="0">
                <a:solidFill>
                  <a:schemeClr val="accent2">
                    <a:lumMod val="50000"/>
                  </a:schemeClr>
                </a:solidFill>
              </a:rPr>
              <a:t>)</a:t>
            </a:r>
          </a:p>
          <a:p>
            <a:endParaRPr lang="en-US" sz="1477" dirty="0">
              <a:solidFill>
                <a:schemeClr val="accent2">
                  <a:lumMod val="50000"/>
                </a:schemeClr>
              </a:solidFill>
            </a:endParaRP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5448883">
            <a:off x="183199" y="3967883"/>
            <a:ext cx="923718" cy="655840"/>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9335" y="4489230"/>
            <a:ext cx="1855474" cy="1849952"/>
          </a:xfrm>
          <a:prstGeom prst="rect">
            <a:avLst/>
          </a:prstGeom>
        </p:spPr>
      </p:pic>
      <p:sp>
        <p:nvSpPr>
          <p:cNvPr id="62" name="TextBox 26"/>
          <p:cNvSpPr txBox="1">
            <a:spLocks noChangeArrowheads="1"/>
          </p:cNvSpPr>
          <p:nvPr/>
        </p:nvSpPr>
        <p:spPr bwMode="auto">
          <a:xfrm>
            <a:off x="354053" y="5037819"/>
            <a:ext cx="1289146" cy="546945"/>
          </a:xfrm>
          <a:prstGeom prst="rect">
            <a:avLst/>
          </a:prstGeom>
          <a:noFill/>
          <a:ln w="9525">
            <a:noFill/>
            <a:miter lim="800000"/>
            <a:headEnd/>
            <a:tailEnd/>
          </a:ln>
        </p:spPr>
        <p:txBody>
          <a:bodyPr wrap="square">
            <a:spAutoFit/>
          </a:bodyPr>
          <a:lstStyle/>
          <a:p>
            <a:pPr algn="ctr"/>
            <a:r>
              <a:rPr lang="en-US" sz="1477" dirty="0">
                <a:solidFill>
                  <a:srgbClr val="009900"/>
                </a:solidFill>
              </a:rPr>
              <a:t>Life cycle perspective</a:t>
            </a:r>
          </a:p>
        </p:txBody>
      </p:sp>
      <p:sp>
        <p:nvSpPr>
          <p:cNvPr id="2" name="Footer Placeholder 1">
            <a:extLst>
              <a:ext uri="{FF2B5EF4-FFF2-40B4-BE49-F238E27FC236}">
                <a16:creationId xmlns:a16="http://schemas.microsoft.com/office/drawing/2014/main" id="{BCB6F006-60A9-4C2E-A8BC-D19CF163BDF1}"/>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61E02BF3-F51C-4C3E-9905-DC8A8CA68BCD}"/>
              </a:ext>
            </a:extLst>
          </p:cNvPr>
          <p:cNvSpPr>
            <a:spLocks noGrp="1"/>
          </p:cNvSpPr>
          <p:nvPr>
            <p:ph type="sldNum" sz="quarter" idx="12"/>
          </p:nvPr>
        </p:nvSpPr>
        <p:spPr/>
        <p:txBody>
          <a:bodyPr/>
          <a:lstStyle/>
          <a:p>
            <a:pPr>
              <a:defRPr/>
            </a:pPr>
            <a:fld id="{2E3D3CF9-A8F0-446F-8AA4-23D2A19D86A0}" type="slidenum">
              <a:rPr lang="en-US" smtClean="0"/>
              <a:pPr>
                <a:defRPr/>
              </a:pPr>
              <a:t>34</a:t>
            </a:fld>
            <a:endParaRPr lang="en-US"/>
          </a:p>
        </p:txBody>
      </p:sp>
    </p:spTree>
    <p:extLst>
      <p:ext uri="{BB962C8B-B14F-4D97-AF65-F5344CB8AC3E}">
        <p14:creationId xmlns:p14="http://schemas.microsoft.com/office/powerpoint/2010/main" val="2243435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46E38D-1E4E-4D64-8D25-29F399A3900B}" type="slidenum">
              <a:rPr lang="en-US" smtClean="0"/>
              <a:pPr/>
              <a:t>35</a:t>
            </a:fld>
            <a:endParaRPr lang="en-US"/>
          </a:p>
        </p:txBody>
      </p:sp>
      <p:cxnSp>
        <p:nvCxnSpPr>
          <p:cNvPr id="10" name="Straight Connector 9"/>
          <p:cNvCxnSpPr/>
          <p:nvPr/>
        </p:nvCxnSpPr>
        <p:spPr>
          <a:xfrm>
            <a:off x="-20984" y="1966427"/>
            <a:ext cx="2293374" cy="179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41470" y="0"/>
            <a:ext cx="30531" cy="685800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graphicFrame>
        <p:nvGraphicFramePr>
          <p:cNvPr id="2" name="Object 1"/>
          <p:cNvGraphicFramePr>
            <a:graphicFrameLocks noChangeAspect="1"/>
          </p:cNvGraphicFramePr>
          <p:nvPr>
            <p:extLst/>
          </p:nvPr>
        </p:nvGraphicFramePr>
        <p:xfrm>
          <a:off x="260431" y="392641"/>
          <a:ext cx="8667982" cy="5760720"/>
        </p:xfrm>
        <a:graphic>
          <a:graphicData uri="http://schemas.openxmlformats.org/presentationml/2006/ole">
            <mc:AlternateContent xmlns:mc="http://schemas.openxmlformats.org/markup-compatibility/2006">
              <mc:Choice xmlns:v="urn:schemas-microsoft-com:vml" Requires="v">
                <p:oleObj spid="_x0000_s2066" name="Visio" r:id="rId3" imgW="8998012" imgH="4343532" progId="Visio.Drawing.11">
                  <p:embed/>
                </p:oleObj>
              </mc:Choice>
              <mc:Fallback>
                <p:oleObj name="Visio" r:id="rId3" imgW="8998012" imgH="43435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431" y="392641"/>
                        <a:ext cx="8667982" cy="5760720"/>
                      </a:xfrm>
                      <a:prstGeom prst="rect">
                        <a:avLst/>
                      </a:prstGeom>
                      <a:solidFill>
                        <a:srgbClr val="FFFFFF"/>
                      </a:solidFill>
                      <a:ln w="9525">
                        <a:solidFill>
                          <a:srgbClr val="FFFFFF"/>
                        </a:solidFill>
                        <a:miter lim="800000"/>
                        <a:headEnd/>
                        <a:tailEnd/>
                      </a:ln>
                    </p:spPr>
                  </p:pic>
                </p:oleObj>
              </mc:Fallback>
            </mc:AlternateContent>
          </a:graphicData>
        </a:graphic>
      </p:graphicFrame>
      <p:sp>
        <p:nvSpPr>
          <p:cNvPr id="3" name="Pentagon 2"/>
          <p:cNvSpPr/>
          <p:nvPr/>
        </p:nvSpPr>
        <p:spPr>
          <a:xfrm>
            <a:off x="0" y="0"/>
            <a:ext cx="3175000" cy="71966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Life Cycle Perspective</a:t>
            </a:r>
          </a:p>
        </p:txBody>
      </p:sp>
      <p:sp>
        <p:nvSpPr>
          <p:cNvPr id="5" name="Footer Placeholder 4">
            <a:extLst>
              <a:ext uri="{FF2B5EF4-FFF2-40B4-BE49-F238E27FC236}">
                <a16:creationId xmlns:a16="http://schemas.microsoft.com/office/drawing/2014/main" id="{ACAAE65B-CC01-43A6-8B8F-D2F940107D8C}"/>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120503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2E3D3CF9-A8F0-446F-8AA4-23D2A19D86A0}" type="slidenum">
              <a:rPr lang="en-US" smtClean="0"/>
              <a:pPr>
                <a:defRPr/>
              </a:pPr>
              <a:t>36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77924877"/>
              </p:ext>
            </p:extLst>
          </p:nvPr>
        </p:nvGraphicFramePr>
        <p:xfrm>
          <a:off x="246524" y="922246"/>
          <a:ext cx="8547851" cy="5434104"/>
        </p:xfrm>
        <a:graphic>
          <a:graphicData uri="http://schemas.openxmlformats.org/drawingml/2006/table">
            <a:tbl>
              <a:tblPr firstRow="1" bandRow="1">
                <a:tableStyleId>{5C22544A-7EE6-4342-B048-85BDC9FD1C3A}</a:tableStyleId>
              </a:tblPr>
              <a:tblGrid>
                <a:gridCol w="1501594">
                  <a:extLst>
                    <a:ext uri="{9D8B030D-6E8A-4147-A177-3AD203B41FA5}">
                      <a16:colId xmlns:a16="http://schemas.microsoft.com/office/drawing/2014/main" val="20000"/>
                    </a:ext>
                  </a:extLst>
                </a:gridCol>
                <a:gridCol w="1633498">
                  <a:extLst>
                    <a:ext uri="{9D8B030D-6E8A-4147-A177-3AD203B41FA5}">
                      <a16:colId xmlns:a16="http://schemas.microsoft.com/office/drawing/2014/main" val="20001"/>
                    </a:ext>
                  </a:extLst>
                </a:gridCol>
                <a:gridCol w="1822396">
                  <a:extLst>
                    <a:ext uri="{9D8B030D-6E8A-4147-A177-3AD203B41FA5}">
                      <a16:colId xmlns:a16="http://schemas.microsoft.com/office/drawing/2014/main" val="20002"/>
                    </a:ext>
                  </a:extLst>
                </a:gridCol>
                <a:gridCol w="1807150">
                  <a:extLst>
                    <a:ext uri="{9D8B030D-6E8A-4147-A177-3AD203B41FA5}">
                      <a16:colId xmlns:a16="http://schemas.microsoft.com/office/drawing/2014/main" val="20003"/>
                    </a:ext>
                  </a:extLst>
                </a:gridCol>
                <a:gridCol w="1783213">
                  <a:extLst>
                    <a:ext uri="{9D8B030D-6E8A-4147-A177-3AD203B41FA5}">
                      <a16:colId xmlns:a16="http://schemas.microsoft.com/office/drawing/2014/main" val="20004"/>
                    </a:ext>
                  </a:extLst>
                </a:gridCol>
              </a:tblGrid>
              <a:tr h="645672">
                <a:tc>
                  <a:txBody>
                    <a:bodyPr/>
                    <a:lstStyle/>
                    <a:p>
                      <a:pPr algn="ctr"/>
                      <a:r>
                        <a:rPr lang="en-US" dirty="0"/>
                        <a:t>Proses</a:t>
                      </a:r>
                    </a:p>
                  </a:txBody>
                  <a:tcPr/>
                </a:tc>
                <a:tc>
                  <a:txBody>
                    <a:bodyPr/>
                    <a:lstStyle/>
                    <a:p>
                      <a:pPr algn="ctr"/>
                      <a:r>
                        <a:rPr lang="en-US" dirty="0" err="1"/>
                        <a:t>Aktivitas</a:t>
                      </a:r>
                      <a:r>
                        <a:rPr lang="en-US" dirty="0"/>
                        <a:t>/ </a:t>
                      </a:r>
                      <a:r>
                        <a:rPr lang="en-US" dirty="0" err="1"/>
                        <a:t>Produk</a:t>
                      </a:r>
                      <a:endParaRPr lang="en-US" dirty="0"/>
                    </a:p>
                  </a:txBody>
                  <a:tcPr/>
                </a:tc>
                <a:tc>
                  <a:txBody>
                    <a:bodyPr/>
                    <a:lstStyle/>
                    <a:p>
                      <a:pPr algn="ctr"/>
                      <a:r>
                        <a:rPr lang="en-US" dirty="0" err="1"/>
                        <a:t>Sumber</a:t>
                      </a:r>
                      <a:r>
                        <a:rPr lang="en-US" baseline="0" dirty="0"/>
                        <a:t> </a:t>
                      </a:r>
                      <a:r>
                        <a:rPr lang="en-US" baseline="0" dirty="0" err="1"/>
                        <a:t>Aspek</a:t>
                      </a:r>
                      <a:r>
                        <a:rPr lang="en-US" baseline="0" dirty="0"/>
                        <a:t>/ </a:t>
                      </a:r>
                      <a:r>
                        <a:rPr lang="en-US" baseline="0" dirty="0" err="1"/>
                        <a:t>Bahaya</a:t>
                      </a:r>
                      <a:endParaRPr lang="en-US" dirty="0"/>
                    </a:p>
                  </a:txBody>
                  <a:tcPr/>
                </a:tc>
                <a:tc>
                  <a:txBody>
                    <a:bodyPr/>
                    <a:lstStyle/>
                    <a:p>
                      <a:pPr algn="ctr"/>
                      <a:r>
                        <a:rPr lang="en-US" dirty="0" err="1"/>
                        <a:t>Aspek</a:t>
                      </a:r>
                      <a:r>
                        <a:rPr lang="en-US" baseline="0" dirty="0"/>
                        <a:t> / </a:t>
                      </a:r>
                      <a:r>
                        <a:rPr lang="en-US" baseline="0" dirty="0" err="1"/>
                        <a:t>Bahaya</a:t>
                      </a:r>
                      <a:endParaRPr lang="en-US" dirty="0"/>
                    </a:p>
                  </a:txBody>
                  <a:tcPr/>
                </a:tc>
                <a:tc>
                  <a:txBody>
                    <a:bodyPr/>
                    <a:lstStyle/>
                    <a:p>
                      <a:pPr algn="ctr"/>
                      <a:r>
                        <a:rPr lang="en-US" dirty="0" err="1"/>
                        <a:t>Dampak</a:t>
                      </a:r>
                      <a:r>
                        <a:rPr lang="en-US" dirty="0"/>
                        <a:t> / </a:t>
                      </a:r>
                      <a:r>
                        <a:rPr lang="en-US" dirty="0" err="1"/>
                        <a:t>Risiko</a:t>
                      </a:r>
                      <a:endParaRPr lang="en-US" dirty="0"/>
                    </a:p>
                  </a:txBody>
                  <a:tcPr/>
                </a:tc>
                <a:extLst>
                  <a:ext uri="{0D108BD9-81ED-4DB2-BD59-A6C34878D82A}">
                    <a16:rowId xmlns:a16="http://schemas.microsoft.com/office/drawing/2014/main" val="10000"/>
                  </a:ext>
                </a:extLst>
              </a:tr>
              <a:tr h="645672">
                <a:tc>
                  <a:txBody>
                    <a:bodyPr/>
                    <a:lstStyle/>
                    <a:p>
                      <a:r>
                        <a:rPr lang="en-US" dirty="0"/>
                        <a:t>Housekeeping</a:t>
                      </a:r>
                    </a:p>
                  </a:txBody>
                  <a:tcPr/>
                </a:tc>
                <a:tc>
                  <a:txBody>
                    <a:bodyPr/>
                    <a:lstStyle/>
                    <a:p>
                      <a:r>
                        <a:rPr lang="en-US" dirty="0" err="1"/>
                        <a:t>Membersihkan</a:t>
                      </a:r>
                      <a:r>
                        <a:rPr lang="en-US" dirty="0"/>
                        <a:t> </a:t>
                      </a:r>
                      <a:r>
                        <a:rPr lang="en-US" dirty="0" err="1"/>
                        <a:t>lantai</a:t>
                      </a:r>
                      <a:r>
                        <a:rPr lang="en-US" dirty="0"/>
                        <a:t> office</a:t>
                      </a:r>
                    </a:p>
                  </a:txBody>
                  <a:tcPr/>
                </a:tc>
                <a:tc>
                  <a:txBody>
                    <a:bodyPr/>
                    <a:lstStyle/>
                    <a:p>
                      <a:r>
                        <a:rPr lang="en-US" dirty="0"/>
                        <a:t>Area </a:t>
                      </a:r>
                      <a:r>
                        <a:rPr lang="en-US" dirty="0" err="1"/>
                        <a:t>kerja</a:t>
                      </a:r>
                      <a:r>
                        <a:rPr lang="en-US" baseline="0" dirty="0"/>
                        <a:t> </a:t>
                      </a:r>
                      <a:r>
                        <a:rPr lang="en-US" baseline="0" dirty="0" err="1"/>
                        <a:t>licin</a:t>
                      </a:r>
                      <a:endParaRPr lang="en-US" dirty="0"/>
                    </a:p>
                  </a:txBody>
                  <a:tcPr/>
                </a:tc>
                <a:tc>
                  <a:txBody>
                    <a:bodyPr/>
                    <a:lstStyle/>
                    <a:p>
                      <a:r>
                        <a:rPr lang="en-US" dirty="0" err="1"/>
                        <a:t>Terpeleset</a:t>
                      </a:r>
                      <a:r>
                        <a:rPr lang="en-US" dirty="0"/>
                        <a:t> </a:t>
                      </a:r>
                    </a:p>
                  </a:txBody>
                  <a:tcPr/>
                </a:tc>
                <a:tc>
                  <a:txBody>
                    <a:bodyPr/>
                    <a:lstStyle/>
                    <a:p>
                      <a:r>
                        <a:rPr lang="en-US" dirty="0" err="1"/>
                        <a:t>Memar</a:t>
                      </a:r>
                      <a:endParaRPr lang="en-US" dirty="0"/>
                    </a:p>
                  </a:txBody>
                  <a:tcPr/>
                </a:tc>
                <a:extLst>
                  <a:ext uri="{0D108BD9-81ED-4DB2-BD59-A6C34878D82A}">
                    <a16:rowId xmlns:a16="http://schemas.microsoft.com/office/drawing/2014/main" val="10001"/>
                  </a:ext>
                </a:extLst>
              </a:tr>
              <a:tr h="645672">
                <a:tc>
                  <a:txBody>
                    <a:bodyPr/>
                    <a:lstStyle/>
                    <a:p>
                      <a:endParaRPr lang="en-US"/>
                    </a:p>
                  </a:txBody>
                  <a:tcPr/>
                </a:tc>
                <a:tc>
                  <a:txBody>
                    <a:bodyPr/>
                    <a:lstStyle/>
                    <a:p>
                      <a:endParaRPr lang="en-US"/>
                    </a:p>
                  </a:txBody>
                  <a:tcPr/>
                </a:tc>
                <a:tc>
                  <a:txBody>
                    <a:bodyPr/>
                    <a:lstStyle/>
                    <a:p>
                      <a:r>
                        <a:rPr lang="en-US" dirty="0" err="1"/>
                        <a:t>Percikan</a:t>
                      </a:r>
                      <a:r>
                        <a:rPr lang="en-US" dirty="0"/>
                        <a:t> </a:t>
                      </a:r>
                      <a:r>
                        <a:rPr lang="en-US" dirty="0" err="1"/>
                        <a:t>sabun</a:t>
                      </a:r>
                      <a:endParaRPr lang="en-US" dirty="0"/>
                    </a:p>
                  </a:txBody>
                  <a:tcPr/>
                </a:tc>
                <a:tc>
                  <a:txBody>
                    <a:bodyPr/>
                    <a:lstStyle/>
                    <a:p>
                      <a:r>
                        <a:rPr lang="en-US" dirty="0" err="1"/>
                        <a:t>Terpercik</a:t>
                      </a:r>
                      <a:r>
                        <a:rPr lang="en-US" dirty="0"/>
                        <a:t> </a:t>
                      </a:r>
                      <a:r>
                        <a:rPr lang="en-US" dirty="0" err="1"/>
                        <a:t>ke</a:t>
                      </a:r>
                      <a:r>
                        <a:rPr lang="en-US" dirty="0"/>
                        <a:t> </a:t>
                      </a:r>
                      <a:r>
                        <a:rPr lang="en-US" dirty="0" err="1"/>
                        <a:t>mata</a:t>
                      </a:r>
                      <a:endParaRPr lang="en-US" dirty="0"/>
                    </a:p>
                  </a:txBody>
                  <a:tcPr/>
                </a:tc>
                <a:tc>
                  <a:txBody>
                    <a:bodyPr/>
                    <a:lstStyle/>
                    <a:p>
                      <a:r>
                        <a:rPr lang="en-US" dirty="0" err="1"/>
                        <a:t>Iritasi</a:t>
                      </a:r>
                      <a:r>
                        <a:rPr lang="en-US" dirty="0"/>
                        <a:t> </a:t>
                      </a:r>
                      <a:r>
                        <a:rPr lang="en-US" dirty="0" err="1"/>
                        <a:t>mata</a:t>
                      </a:r>
                      <a:endParaRPr lang="en-US" dirty="0"/>
                    </a:p>
                  </a:txBody>
                  <a:tcPr/>
                </a:tc>
                <a:extLst>
                  <a:ext uri="{0D108BD9-81ED-4DB2-BD59-A6C34878D82A}">
                    <a16:rowId xmlns:a16="http://schemas.microsoft.com/office/drawing/2014/main" val="10002"/>
                  </a:ext>
                </a:extLst>
              </a:tr>
              <a:tr h="645672">
                <a:tc>
                  <a:txBody>
                    <a:bodyPr/>
                    <a:lstStyle/>
                    <a:p>
                      <a:endParaRPr lang="en-US"/>
                    </a:p>
                  </a:txBody>
                  <a:tcPr/>
                </a:tc>
                <a:tc>
                  <a:txBody>
                    <a:bodyPr/>
                    <a:lstStyle/>
                    <a:p>
                      <a:endParaRPr lang="en-US"/>
                    </a:p>
                  </a:txBody>
                  <a:tcPr/>
                </a:tc>
                <a:tc>
                  <a:txBody>
                    <a:bodyPr/>
                    <a:lstStyle/>
                    <a:p>
                      <a:r>
                        <a:rPr lang="en-US" dirty="0"/>
                        <a:t>Air </a:t>
                      </a:r>
                      <a:r>
                        <a:rPr lang="en-US" dirty="0" err="1"/>
                        <a:t>bersih</a:t>
                      </a:r>
                      <a:endParaRPr lang="en-US" dirty="0"/>
                    </a:p>
                  </a:txBody>
                  <a:tcPr/>
                </a:tc>
                <a:tc>
                  <a:txBody>
                    <a:bodyPr/>
                    <a:lstStyle/>
                    <a:p>
                      <a:r>
                        <a:rPr lang="en-US" dirty="0" err="1"/>
                        <a:t>Pemakaian</a:t>
                      </a:r>
                      <a:r>
                        <a:rPr lang="en-US" baseline="0" dirty="0"/>
                        <a:t> air </a:t>
                      </a:r>
                      <a:endParaRPr lang="en-US" dirty="0"/>
                    </a:p>
                  </a:txBody>
                  <a:tcPr/>
                </a:tc>
                <a:tc>
                  <a:txBody>
                    <a:bodyPr/>
                    <a:lstStyle/>
                    <a:p>
                      <a:r>
                        <a:rPr lang="en-US" dirty="0" err="1"/>
                        <a:t>Pengurangan</a:t>
                      </a:r>
                      <a:r>
                        <a:rPr lang="en-US" baseline="0" dirty="0"/>
                        <a:t> SDA</a:t>
                      </a:r>
                      <a:endParaRPr lang="en-US" dirty="0"/>
                    </a:p>
                  </a:txBody>
                  <a:tcPr/>
                </a:tc>
                <a:extLst>
                  <a:ext uri="{0D108BD9-81ED-4DB2-BD59-A6C34878D82A}">
                    <a16:rowId xmlns:a16="http://schemas.microsoft.com/office/drawing/2014/main" val="10003"/>
                  </a:ext>
                </a:extLst>
              </a:tr>
              <a:tr h="645672">
                <a:tc>
                  <a:txBody>
                    <a:bodyPr/>
                    <a:lstStyle/>
                    <a:p>
                      <a:endParaRPr lang="en-US"/>
                    </a:p>
                  </a:txBody>
                  <a:tcPr/>
                </a:tc>
                <a:tc>
                  <a:txBody>
                    <a:bodyPr/>
                    <a:lstStyle/>
                    <a:p>
                      <a:endParaRPr lang="en-US"/>
                    </a:p>
                  </a:txBody>
                  <a:tcPr/>
                </a:tc>
                <a:tc>
                  <a:txBody>
                    <a:bodyPr/>
                    <a:lstStyle/>
                    <a:p>
                      <a:r>
                        <a:rPr lang="en-US" dirty="0" err="1"/>
                        <a:t>Sisa</a:t>
                      </a:r>
                      <a:r>
                        <a:rPr lang="en-US" baseline="0" dirty="0"/>
                        <a:t> </a:t>
                      </a:r>
                      <a:r>
                        <a:rPr lang="en-US" baseline="0" dirty="0" err="1"/>
                        <a:t>cairan</a:t>
                      </a:r>
                      <a:r>
                        <a:rPr lang="en-US" baseline="0" dirty="0"/>
                        <a:t> </a:t>
                      </a:r>
                      <a:r>
                        <a:rPr lang="en-US" baseline="0" dirty="0" err="1"/>
                        <a:t>pembersihan</a:t>
                      </a:r>
                      <a:r>
                        <a:rPr lang="en-US" baseline="0" dirty="0"/>
                        <a:t> </a:t>
                      </a:r>
                      <a:r>
                        <a:rPr lang="en-US" baseline="0" dirty="0" err="1"/>
                        <a:t>lantai</a:t>
                      </a:r>
                      <a:endParaRPr lang="en-US" dirty="0"/>
                    </a:p>
                  </a:txBody>
                  <a:tcPr/>
                </a:tc>
                <a:tc>
                  <a:txBody>
                    <a:bodyPr/>
                    <a:lstStyle/>
                    <a:p>
                      <a:r>
                        <a:rPr lang="en-US" dirty="0" err="1"/>
                        <a:t>Limbah</a:t>
                      </a:r>
                      <a:r>
                        <a:rPr lang="en-US" dirty="0"/>
                        <a:t> </a:t>
                      </a:r>
                      <a:r>
                        <a:rPr lang="en-US" dirty="0" err="1"/>
                        <a:t>cair</a:t>
                      </a:r>
                      <a:r>
                        <a:rPr lang="en-US" baseline="0" dirty="0"/>
                        <a:t> </a:t>
                      </a:r>
                      <a:r>
                        <a:rPr lang="en-US" baseline="0" dirty="0" err="1"/>
                        <a:t>domestik</a:t>
                      </a:r>
                      <a:endParaRPr lang="en-US" dirty="0"/>
                    </a:p>
                  </a:txBody>
                  <a:tcPr/>
                </a:tc>
                <a:tc>
                  <a:txBody>
                    <a:bodyPr/>
                    <a:lstStyle/>
                    <a:p>
                      <a:r>
                        <a:rPr lang="en-US" dirty="0" err="1"/>
                        <a:t>Pencemaran</a:t>
                      </a:r>
                      <a:r>
                        <a:rPr lang="en-US" dirty="0"/>
                        <a:t> air</a:t>
                      </a:r>
                      <a:r>
                        <a:rPr lang="en-US" baseline="0" dirty="0"/>
                        <a:t> / </a:t>
                      </a:r>
                      <a:r>
                        <a:rPr lang="en-US" baseline="0" dirty="0" err="1"/>
                        <a:t>tanah</a:t>
                      </a:r>
                      <a:endParaRPr lang="en-US" dirty="0"/>
                    </a:p>
                  </a:txBody>
                  <a:tcPr/>
                </a:tc>
                <a:extLst>
                  <a:ext uri="{0D108BD9-81ED-4DB2-BD59-A6C34878D82A}">
                    <a16:rowId xmlns:a16="http://schemas.microsoft.com/office/drawing/2014/main" val="10004"/>
                  </a:ext>
                </a:extLst>
              </a:tr>
              <a:tr h="645672">
                <a:tc>
                  <a:txBody>
                    <a:bodyPr/>
                    <a:lstStyle/>
                    <a:p>
                      <a:r>
                        <a:rPr lang="en-US" dirty="0" err="1"/>
                        <a:t>Produksi</a:t>
                      </a:r>
                      <a:r>
                        <a:rPr lang="en-US" dirty="0"/>
                        <a:t> Painting</a:t>
                      </a:r>
                    </a:p>
                  </a:txBody>
                  <a:tcPr/>
                </a:tc>
                <a:tc>
                  <a:txBody>
                    <a:bodyPr/>
                    <a:lstStyle/>
                    <a:p>
                      <a:r>
                        <a:rPr lang="en-US" dirty="0" err="1"/>
                        <a:t>Pengecatan</a:t>
                      </a:r>
                      <a:r>
                        <a:rPr lang="en-US" baseline="0" dirty="0"/>
                        <a:t> </a:t>
                      </a:r>
                      <a:r>
                        <a:rPr lang="en-US" baseline="0" dirty="0" err="1"/>
                        <a:t>produk</a:t>
                      </a:r>
                      <a:endParaRPr lang="en-US" dirty="0"/>
                    </a:p>
                  </a:txBody>
                  <a:tcPr/>
                </a:tc>
                <a:tc>
                  <a:txBody>
                    <a:bodyPr/>
                    <a:lstStyle/>
                    <a:p>
                      <a:r>
                        <a:rPr lang="en-US" dirty="0" err="1"/>
                        <a:t>Uap</a:t>
                      </a:r>
                      <a:r>
                        <a:rPr lang="en-US" dirty="0"/>
                        <a:t> cat</a:t>
                      </a:r>
                    </a:p>
                  </a:txBody>
                  <a:tcPr/>
                </a:tc>
                <a:tc>
                  <a:txBody>
                    <a:bodyPr/>
                    <a:lstStyle/>
                    <a:p>
                      <a:r>
                        <a:rPr lang="en-US" dirty="0" err="1"/>
                        <a:t>Terpapar</a:t>
                      </a:r>
                      <a:r>
                        <a:rPr lang="en-US" dirty="0"/>
                        <a:t> </a:t>
                      </a:r>
                      <a:r>
                        <a:rPr lang="en-US" dirty="0" err="1"/>
                        <a:t>uap</a:t>
                      </a:r>
                      <a:r>
                        <a:rPr lang="en-US" dirty="0"/>
                        <a:t> cat</a:t>
                      </a:r>
                    </a:p>
                  </a:txBody>
                  <a:tcPr/>
                </a:tc>
                <a:tc>
                  <a:txBody>
                    <a:bodyPr/>
                    <a:lstStyle/>
                    <a:p>
                      <a:r>
                        <a:rPr lang="en-US" dirty="0" err="1"/>
                        <a:t>Gangguan</a:t>
                      </a:r>
                      <a:r>
                        <a:rPr lang="en-US" dirty="0"/>
                        <a:t> </a:t>
                      </a:r>
                      <a:r>
                        <a:rPr lang="en-US" dirty="0" err="1"/>
                        <a:t>pernafasan</a:t>
                      </a:r>
                      <a:endParaRPr lang="en-US" dirty="0"/>
                    </a:p>
                  </a:txBody>
                  <a:tcPr/>
                </a:tc>
                <a:extLst>
                  <a:ext uri="{0D108BD9-81ED-4DB2-BD59-A6C34878D82A}">
                    <a16:rowId xmlns:a16="http://schemas.microsoft.com/office/drawing/2014/main" val="10005"/>
                  </a:ext>
                </a:extLst>
              </a:tr>
              <a:tr h="645672">
                <a:tc>
                  <a:txBody>
                    <a:bodyPr/>
                    <a:lstStyle/>
                    <a:p>
                      <a:endParaRPr lang="en-US"/>
                    </a:p>
                  </a:txBody>
                  <a:tcPr/>
                </a:tc>
                <a:tc>
                  <a:txBody>
                    <a:bodyPr/>
                    <a:lstStyle/>
                    <a:p>
                      <a:endParaRPr lang="en-US"/>
                    </a:p>
                  </a:txBody>
                  <a:tcPr/>
                </a:tc>
                <a:tc>
                  <a:txBody>
                    <a:bodyPr/>
                    <a:lstStyle/>
                    <a:p>
                      <a:r>
                        <a:rPr lang="en-US" dirty="0"/>
                        <a:t>Solvent</a:t>
                      </a:r>
                    </a:p>
                  </a:txBody>
                  <a:tcPr/>
                </a:tc>
                <a:tc>
                  <a:txBody>
                    <a:bodyPr/>
                    <a:lstStyle/>
                    <a:p>
                      <a:r>
                        <a:rPr lang="en-US" dirty="0" err="1"/>
                        <a:t>Pemakaian</a:t>
                      </a:r>
                      <a:r>
                        <a:rPr lang="en-US" dirty="0"/>
                        <a:t> solvent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Pengurangan</a:t>
                      </a:r>
                      <a:r>
                        <a:rPr lang="en-US" baseline="0" dirty="0"/>
                        <a:t> SDA</a:t>
                      </a:r>
                      <a:endParaRPr lang="en-US" dirty="0"/>
                    </a:p>
                  </a:txBody>
                  <a:tcPr/>
                </a:tc>
                <a:extLst>
                  <a:ext uri="{0D108BD9-81ED-4DB2-BD59-A6C34878D82A}">
                    <a16:rowId xmlns:a16="http://schemas.microsoft.com/office/drawing/2014/main" val="10006"/>
                  </a:ext>
                </a:extLst>
              </a:tr>
              <a:tr h="645672">
                <a:tc>
                  <a:txBody>
                    <a:bodyPr/>
                    <a:lstStyle/>
                    <a:p>
                      <a:endParaRPr lang="en-US"/>
                    </a:p>
                  </a:txBody>
                  <a:tcPr/>
                </a:tc>
                <a:tc>
                  <a:txBody>
                    <a:bodyPr/>
                    <a:lstStyle/>
                    <a:p>
                      <a:endParaRPr lang="en-US"/>
                    </a:p>
                  </a:txBody>
                  <a:tcPr/>
                </a:tc>
                <a:tc>
                  <a:txBody>
                    <a:bodyPr/>
                    <a:lstStyle/>
                    <a:p>
                      <a:r>
                        <a:rPr lang="en-US" dirty="0" err="1"/>
                        <a:t>Listrik</a:t>
                      </a:r>
                      <a:r>
                        <a:rPr lang="en-US" baseline="0" dirty="0"/>
                        <a:t> </a:t>
                      </a:r>
                      <a:r>
                        <a:rPr lang="en-US" baseline="0" dirty="0" err="1"/>
                        <a:t>statis</a:t>
                      </a:r>
                      <a:endParaRPr lang="en-US" dirty="0"/>
                    </a:p>
                  </a:txBody>
                  <a:tcPr/>
                </a:tc>
                <a:tc>
                  <a:txBody>
                    <a:bodyPr/>
                    <a:lstStyle/>
                    <a:p>
                      <a:r>
                        <a:rPr lang="en-US" dirty="0" err="1"/>
                        <a:t>Kebakaran</a:t>
                      </a:r>
                      <a:endParaRPr lang="en-US" dirty="0"/>
                    </a:p>
                  </a:txBody>
                  <a:tcPr/>
                </a:tc>
                <a:tc>
                  <a:txBody>
                    <a:bodyPr/>
                    <a:lstStyle/>
                    <a:p>
                      <a:r>
                        <a:rPr lang="en-US" dirty="0"/>
                        <a:t>Fatality</a:t>
                      </a:r>
                    </a:p>
                  </a:txBody>
                  <a:tcPr/>
                </a:tc>
                <a:extLst>
                  <a:ext uri="{0D108BD9-81ED-4DB2-BD59-A6C34878D82A}">
                    <a16:rowId xmlns:a16="http://schemas.microsoft.com/office/drawing/2014/main" val="10007"/>
                  </a:ext>
                </a:extLst>
              </a:tr>
            </a:tbl>
          </a:graphicData>
        </a:graphic>
      </p:graphicFrame>
      <p:sp>
        <p:nvSpPr>
          <p:cNvPr id="5" name="Pentagon 4"/>
          <p:cNvSpPr/>
          <p:nvPr/>
        </p:nvSpPr>
        <p:spPr>
          <a:xfrm>
            <a:off x="-1" y="0"/>
            <a:ext cx="5903259" cy="71966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t>Integrasi</a:t>
            </a:r>
            <a:r>
              <a:rPr lang="en-US" sz="2000" b="1" dirty="0"/>
              <a:t> </a:t>
            </a:r>
            <a:r>
              <a:rPr lang="en-US" sz="2000" b="1" dirty="0" err="1"/>
              <a:t>Aspek</a:t>
            </a:r>
            <a:r>
              <a:rPr lang="en-US" sz="2000" b="1" dirty="0"/>
              <a:t> </a:t>
            </a:r>
            <a:r>
              <a:rPr lang="en-US" sz="2000" b="1" dirty="0" err="1"/>
              <a:t>Lingkungan</a:t>
            </a:r>
            <a:r>
              <a:rPr lang="en-US" sz="2000" b="1" dirty="0"/>
              <a:t> &amp; </a:t>
            </a:r>
            <a:r>
              <a:rPr lang="en-US" sz="2000" b="1" dirty="0" err="1"/>
              <a:t>Identifikasi</a:t>
            </a:r>
            <a:r>
              <a:rPr lang="en-US" sz="2000" b="1" dirty="0"/>
              <a:t> </a:t>
            </a:r>
            <a:r>
              <a:rPr lang="en-US" sz="2000" b="1" dirty="0" err="1"/>
              <a:t>Bahaya</a:t>
            </a:r>
            <a:endParaRPr lang="en-US" sz="2000" b="1" dirty="0"/>
          </a:p>
        </p:txBody>
      </p:sp>
      <p:sp>
        <p:nvSpPr>
          <p:cNvPr id="2" name="Footer Placeholder 1">
            <a:extLst>
              <a:ext uri="{FF2B5EF4-FFF2-40B4-BE49-F238E27FC236}">
                <a16:creationId xmlns:a16="http://schemas.microsoft.com/office/drawing/2014/main" id="{C9430E39-8608-4C49-9FC7-A16A20F08084}"/>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546218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a:xfrm>
            <a:off x="337719" y="3297948"/>
            <a:ext cx="7648297" cy="3658189"/>
          </a:xfrm>
        </p:spPr>
        <p:txBody>
          <a:bodyPr>
            <a:normAutofit/>
          </a:bodyPr>
          <a:lstStyle/>
          <a:p>
            <a:pPr marL="0" indent="0">
              <a:buNone/>
            </a:pPr>
            <a:r>
              <a:rPr lang="en-US" sz="2954" dirty="0" err="1"/>
              <a:t>Identifikasi</a:t>
            </a:r>
            <a:r>
              <a:rPr lang="en-US" sz="2954" dirty="0"/>
              <a:t> </a:t>
            </a:r>
            <a:r>
              <a:rPr lang="en-US" sz="2954" dirty="0" err="1"/>
              <a:t>Bahaya</a:t>
            </a:r>
            <a:r>
              <a:rPr lang="en-US" sz="2954" dirty="0"/>
              <a:t> </a:t>
            </a:r>
            <a:r>
              <a:rPr lang="en-US" sz="2954" dirty="0" err="1"/>
              <a:t>dan</a:t>
            </a:r>
            <a:r>
              <a:rPr lang="en-US" sz="2954" dirty="0"/>
              <a:t> </a:t>
            </a:r>
            <a:r>
              <a:rPr lang="en-US" sz="2954" dirty="0" err="1"/>
              <a:t>Aspek</a:t>
            </a:r>
            <a:r>
              <a:rPr lang="en-US" sz="2954" dirty="0"/>
              <a:t> </a:t>
            </a:r>
            <a:r>
              <a:rPr lang="en-US" sz="2954" dirty="0" err="1"/>
              <a:t>Lingkungan</a:t>
            </a:r>
            <a:endParaRPr lang="en-US" sz="2954" dirty="0"/>
          </a:p>
          <a:p>
            <a:pPr lvl="1"/>
            <a:r>
              <a:rPr lang="en-US" sz="2585" dirty="0" err="1"/>
              <a:t>Identifikasi</a:t>
            </a:r>
            <a:r>
              <a:rPr lang="en-US" sz="2585" dirty="0"/>
              <a:t> proses </a:t>
            </a:r>
            <a:r>
              <a:rPr lang="en-US" sz="2585" dirty="0" err="1"/>
              <a:t>kerja</a:t>
            </a:r>
            <a:r>
              <a:rPr lang="en-US" sz="2585" dirty="0"/>
              <a:t> / </a:t>
            </a:r>
            <a:r>
              <a:rPr lang="en-US" sz="2585" dirty="0" err="1"/>
              <a:t>aktivitas</a:t>
            </a:r>
            <a:endParaRPr lang="en-US" sz="2585" dirty="0"/>
          </a:p>
          <a:p>
            <a:pPr lvl="1"/>
            <a:r>
              <a:rPr lang="en-US" sz="2585" dirty="0" err="1"/>
              <a:t>Tentukan</a:t>
            </a:r>
            <a:r>
              <a:rPr lang="en-US" sz="2585" dirty="0"/>
              <a:t> </a:t>
            </a:r>
            <a:r>
              <a:rPr lang="en-US" sz="2585" dirty="0" err="1"/>
              <a:t>Sumber</a:t>
            </a:r>
            <a:r>
              <a:rPr lang="en-US" sz="2585" dirty="0"/>
              <a:t> </a:t>
            </a:r>
            <a:r>
              <a:rPr lang="en-US" sz="2585" dirty="0" err="1"/>
              <a:t>Penyebab</a:t>
            </a:r>
            <a:r>
              <a:rPr lang="en-US" sz="2585" dirty="0"/>
              <a:t> </a:t>
            </a:r>
            <a:r>
              <a:rPr lang="en-US" sz="2585" dirty="0" err="1"/>
              <a:t>Aspek</a:t>
            </a:r>
            <a:r>
              <a:rPr lang="en-US" sz="2585" dirty="0"/>
              <a:t> </a:t>
            </a:r>
            <a:r>
              <a:rPr lang="en-US" sz="2585" dirty="0" err="1"/>
              <a:t>dan</a:t>
            </a:r>
            <a:r>
              <a:rPr lang="en-US" sz="2585" dirty="0"/>
              <a:t> </a:t>
            </a:r>
            <a:r>
              <a:rPr lang="en-US" sz="2585" dirty="0" err="1"/>
              <a:t>Bahaya</a:t>
            </a:r>
            <a:endParaRPr lang="en-US" sz="2585" dirty="0"/>
          </a:p>
          <a:p>
            <a:pPr lvl="1"/>
            <a:r>
              <a:rPr lang="en-US" sz="2585" dirty="0" err="1"/>
              <a:t>Tentukan</a:t>
            </a:r>
            <a:r>
              <a:rPr lang="en-US" sz="2585" dirty="0"/>
              <a:t> </a:t>
            </a:r>
            <a:r>
              <a:rPr lang="en-US" sz="2585" dirty="0" err="1"/>
              <a:t>Pengendaliannya</a:t>
            </a:r>
            <a:endParaRPr lang="en-US" sz="2585" dirty="0"/>
          </a:p>
        </p:txBody>
      </p:sp>
      <p:sp>
        <p:nvSpPr>
          <p:cNvPr id="8" name="Slide Number Placeholder 7"/>
          <p:cNvSpPr>
            <a:spLocks noGrp="1"/>
          </p:cNvSpPr>
          <p:nvPr>
            <p:ph type="sldNum" sz="quarter" idx="12"/>
          </p:nvPr>
        </p:nvSpPr>
        <p:spPr/>
        <p:txBody>
          <a:bodyPr/>
          <a:lstStyle/>
          <a:p>
            <a:pPr>
              <a:defRPr/>
            </a:pPr>
            <a:fld id="{6479658B-7F9C-4333-9499-869B8642C574}" type="slidenum">
              <a:rPr lang="en-US" smtClean="0"/>
              <a:pPr>
                <a:defRPr/>
              </a:pPr>
              <a:t>37</a:t>
            </a:fld>
            <a:endParaRPr lang="en-US"/>
          </a:p>
        </p:txBody>
      </p:sp>
      <p:pic>
        <p:nvPicPr>
          <p:cNvPr id="79877" name="Picture 2" descr="C:\Users\Agus Wahyudi\Pictures\3D man\3d-man-standing-near-red-watch-14064658.jpg"/>
          <p:cNvPicPr>
            <a:picLocks noChangeAspect="1" noChangeArrowheads="1"/>
          </p:cNvPicPr>
          <p:nvPr/>
        </p:nvPicPr>
        <p:blipFill>
          <a:blip r:embed="rId3" cstate="print"/>
          <a:srcRect/>
          <a:stretch>
            <a:fillRect/>
          </a:stretch>
        </p:blipFill>
        <p:spPr bwMode="auto">
          <a:xfrm>
            <a:off x="6958096" y="4688009"/>
            <a:ext cx="1323808" cy="1323808"/>
          </a:xfrm>
          <a:prstGeom prst="rect">
            <a:avLst/>
          </a:prstGeom>
          <a:noFill/>
          <a:ln w="9525">
            <a:noFill/>
            <a:miter lim="800000"/>
            <a:headEnd/>
            <a:tailEnd/>
          </a:ln>
        </p:spPr>
      </p:pic>
      <p:sp>
        <p:nvSpPr>
          <p:cNvPr id="79878" name="Text Box 8"/>
          <p:cNvSpPr txBox="1">
            <a:spLocks noChangeArrowheads="1"/>
          </p:cNvSpPr>
          <p:nvPr/>
        </p:nvSpPr>
        <p:spPr bwMode="auto">
          <a:xfrm>
            <a:off x="6677306" y="5893111"/>
            <a:ext cx="1885388" cy="376385"/>
          </a:xfrm>
          <a:prstGeom prst="rect">
            <a:avLst/>
          </a:prstGeom>
          <a:noFill/>
          <a:ln w="9525">
            <a:noFill/>
            <a:miter lim="800000"/>
            <a:headEnd/>
            <a:tailEnd/>
          </a:ln>
        </p:spPr>
        <p:txBody>
          <a:bodyPr wrap="none">
            <a:spAutoFit/>
          </a:bodyPr>
          <a:lstStyle/>
          <a:p>
            <a:r>
              <a:rPr lang="id-ID" sz="1846" b="1" u="sng" dirty="0">
                <a:solidFill>
                  <a:srgbClr val="0070C0"/>
                </a:solidFill>
              </a:rPr>
              <a:t>Waktu : </a:t>
            </a:r>
            <a:r>
              <a:rPr lang="en-US" sz="1846" b="1" u="sng" dirty="0">
                <a:solidFill>
                  <a:srgbClr val="0070C0"/>
                </a:solidFill>
              </a:rPr>
              <a:t>30</a:t>
            </a:r>
            <a:r>
              <a:rPr lang="id-ID" sz="1846" b="1" u="sng" dirty="0">
                <a:solidFill>
                  <a:srgbClr val="0070C0"/>
                </a:solidFill>
              </a:rPr>
              <a:t> Menit</a:t>
            </a:r>
            <a:endParaRPr lang="en-US" sz="1846" b="1" u="sng" dirty="0">
              <a:solidFill>
                <a:srgbClr val="0070C0"/>
              </a:solidFill>
            </a:endParaRPr>
          </a:p>
        </p:txBody>
      </p:sp>
      <p:sp>
        <p:nvSpPr>
          <p:cNvPr id="10" name="Rectangle: Rounded Corners 9">
            <a:extLst>
              <a:ext uri="{FF2B5EF4-FFF2-40B4-BE49-F238E27FC236}">
                <a16:creationId xmlns:a16="http://schemas.microsoft.com/office/drawing/2014/main" id="{D39E498A-F681-4C57-B85B-D023809C1F43}"/>
              </a:ext>
            </a:extLst>
          </p:cNvPr>
          <p:cNvSpPr/>
          <p:nvPr/>
        </p:nvSpPr>
        <p:spPr>
          <a:xfrm>
            <a:off x="7783551" y="265398"/>
            <a:ext cx="903249" cy="1599686"/>
          </a:xfrm>
          <a:prstGeom prst="roundRect">
            <a:avLst>
              <a:gd name="adj" fmla="val 20371"/>
            </a:avLst>
          </a:prstGeom>
          <a:solidFill>
            <a:schemeClr val="accent6">
              <a:lumMod val="50000"/>
            </a:schemeClr>
          </a:solidFill>
          <a:ln>
            <a:solidFill>
              <a:srgbClr val="C00000"/>
            </a:solidFill>
          </a:ln>
          <a:effectLst>
            <a:innerShdw blurRad="63500" dist="50800" dir="8100000">
              <a:prstClr val="black">
                <a:alpha val="50000"/>
              </a:prstClr>
            </a:inn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B53EF23-3049-4A37-9ED2-CF4367D63B84}"/>
              </a:ext>
            </a:extLst>
          </p:cNvPr>
          <p:cNvPicPr>
            <a:picLocks noChangeAspect="1"/>
          </p:cNvPicPr>
          <p:nvPr/>
        </p:nvPicPr>
        <p:blipFill>
          <a:blip r:embed="rId4"/>
          <a:stretch>
            <a:fillRect/>
          </a:stretch>
        </p:blipFill>
        <p:spPr>
          <a:xfrm>
            <a:off x="337719" y="7879"/>
            <a:ext cx="7326351" cy="3105150"/>
          </a:xfrm>
          <a:prstGeom prst="rect">
            <a:avLst/>
          </a:prstGeom>
        </p:spPr>
      </p:pic>
      <p:sp>
        <p:nvSpPr>
          <p:cNvPr id="12" name="TextBox 11">
            <a:extLst>
              <a:ext uri="{FF2B5EF4-FFF2-40B4-BE49-F238E27FC236}">
                <a16:creationId xmlns:a16="http://schemas.microsoft.com/office/drawing/2014/main" id="{16933626-97CD-4985-B35B-ECA1D5CE75EE}"/>
              </a:ext>
            </a:extLst>
          </p:cNvPr>
          <p:cNvSpPr txBox="1"/>
          <p:nvPr/>
        </p:nvSpPr>
        <p:spPr>
          <a:xfrm>
            <a:off x="7955607" y="511243"/>
            <a:ext cx="580652" cy="1107996"/>
          </a:xfrm>
          <a:prstGeom prst="rect">
            <a:avLst/>
          </a:prstGeom>
          <a:noFill/>
        </p:spPr>
        <p:txBody>
          <a:bodyPr wrap="square" rtlCol="0">
            <a:spAutoFit/>
          </a:bodyPr>
          <a:lstStyle/>
          <a:p>
            <a:r>
              <a:rPr lang="en-US" sz="6600" dirty="0">
                <a:solidFill>
                  <a:schemeClr val="bg1"/>
                </a:solidFill>
                <a:latin typeface="Bernard MT Condensed" panose="02050806060905020404" pitchFamily="18" charset="0"/>
              </a:rPr>
              <a:t>2</a:t>
            </a:r>
          </a:p>
        </p:txBody>
      </p:sp>
      <p:sp>
        <p:nvSpPr>
          <p:cNvPr id="4" name="Footer Placeholder 3">
            <a:extLst>
              <a:ext uri="{FF2B5EF4-FFF2-40B4-BE49-F238E27FC236}">
                <a16:creationId xmlns:a16="http://schemas.microsoft.com/office/drawing/2014/main" id="{825B97C1-9170-4F04-995E-35249ADC6C2A}"/>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225447284"/>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40397" y="902589"/>
            <a:ext cx="8811818" cy="2364750"/>
          </a:xfrm>
          <a:prstGeom prst="rect">
            <a:avLst/>
          </a:prstGeom>
          <a:noFill/>
        </p:spPr>
        <p:txBody>
          <a:bodyPr wrap="square" rtlCol="0">
            <a:spAutoFit/>
          </a:bodyPr>
          <a:lstStyle/>
          <a:p>
            <a:r>
              <a:rPr lang="en-US" b="1" dirty="0" err="1">
                <a:latin typeface="Arial Narrow" pitchFamily="34" charset="0"/>
              </a:rPr>
              <a:t>Organisasi</a:t>
            </a:r>
            <a:r>
              <a:rPr lang="en-US" b="1" dirty="0">
                <a:latin typeface="Arial Narrow" pitchFamily="34" charset="0"/>
              </a:rPr>
              <a:t> </a:t>
            </a:r>
            <a:r>
              <a:rPr lang="en-US" b="1" dirty="0" err="1">
                <a:latin typeface="Arial Narrow" pitchFamily="34" charset="0"/>
              </a:rPr>
              <a:t>harus</a:t>
            </a:r>
            <a:r>
              <a:rPr lang="en-US" b="1" dirty="0">
                <a:latin typeface="Arial Narrow" pitchFamily="34" charset="0"/>
              </a:rPr>
              <a:t> </a:t>
            </a:r>
            <a:r>
              <a:rPr lang="en-US" b="1" dirty="0" err="1">
                <a:latin typeface="Arial Narrow" pitchFamily="34" charset="0"/>
              </a:rPr>
              <a:t>menetapan</a:t>
            </a:r>
            <a:r>
              <a:rPr lang="en-US" b="1" dirty="0">
                <a:latin typeface="Arial Narrow" pitchFamily="34" charset="0"/>
              </a:rPr>
              <a:t> PROSES </a:t>
            </a:r>
            <a:r>
              <a:rPr lang="en-US" b="1" dirty="0" err="1">
                <a:latin typeface="Arial Narrow" pitchFamily="34" charset="0"/>
              </a:rPr>
              <a:t>untuk</a:t>
            </a:r>
            <a:r>
              <a:rPr lang="en-US" b="1" dirty="0">
                <a:latin typeface="Arial Narrow" pitchFamily="34" charset="0"/>
              </a:rPr>
              <a:t> :</a:t>
            </a:r>
          </a:p>
          <a:p>
            <a:pPr marL="422041" indent="-422041">
              <a:buFont typeface="+mj-lt"/>
              <a:buAutoNum type="alphaLcParenR"/>
            </a:pPr>
            <a:r>
              <a:rPr lang="en-US" dirty="0" err="1"/>
              <a:t>menentukan</a:t>
            </a:r>
            <a:r>
              <a:rPr lang="en-US" dirty="0"/>
              <a:t> </a:t>
            </a:r>
            <a:r>
              <a:rPr lang="en-US" dirty="0" err="1"/>
              <a:t>dan</a:t>
            </a:r>
            <a:r>
              <a:rPr lang="en-US" dirty="0"/>
              <a:t> </a:t>
            </a:r>
            <a:r>
              <a:rPr lang="en-US" dirty="0" err="1"/>
              <a:t>memiliki</a:t>
            </a:r>
            <a:r>
              <a:rPr lang="en-US" dirty="0"/>
              <a:t> </a:t>
            </a:r>
            <a:r>
              <a:rPr lang="en-US" dirty="0" err="1"/>
              <a:t>akses</a:t>
            </a:r>
            <a:r>
              <a:rPr lang="en-US" dirty="0"/>
              <a:t> </a:t>
            </a:r>
            <a:r>
              <a:rPr lang="en-US" dirty="0" err="1"/>
              <a:t>kepada</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 yang </a:t>
            </a:r>
            <a:r>
              <a:rPr lang="en-US" dirty="0" err="1"/>
              <a:t>terkait</a:t>
            </a:r>
            <a:r>
              <a:rPr lang="en-US" dirty="0"/>
              <a:t> </a:t>
            </a:r>
            <a:r>
              <a:rPr lang="en-US" dirty="0" err="1"/>
              <a:t>dengan</a:t>
            </a:r>
            <a:r>
              <a:rPr lang="en-US" dirty="0"/>
              <a:t> </a:t>
            </a:r>
            <a:r>
              <a:rPr lang="en-US" dirty="0" err="1"/>
              <a:t>bahaya</a:t>
            </a:r>
            <a:r>
              <a:rPr lang="en-US" dirty="0"/>
              <a:t> </a:t>
            </a:r>
            <a:r>
              <a:rPr lang="en-US" dirty="0" err="1"/>
              <a:t>dan</a:t>
            </a:r>
            <a:r>
              <a:rPr lang="en-US" dirty="0"/>
              <a:t> </a:t>
            </a:r>
            <a:r>
              <a:rPr lang="en-US" dirty="0" err="1"/>
              <a:t>sistem</a:t>
            </a:r>
            <a:r>
              <a:rPr lang="en-US" dirty="0"/>
              <a:t> </a:t>
            </a:r>
            <a:r>
              <a:rPr lang="en-US" dirty="0" err="1"/>
              <a:t>manajemen</a:t>
            </a:r>
            <a:r>
              <a:rPr lang="en-US" dirty="0"/>
              <a:t> K3L;</a:t>
            </a:r>
          </a:p>
          <a:p>
            <a:pPr marL="422041" indent="-422041">
              <a:buFont typeface="+mj-lt"/>
              <a:buAutoNum type="alphaLcParenR"/>
            </a:pPr>
            <a:r>
              <a:rPr lang="en-US" dirty="0" err="1"/>
              <a:t>menentukan</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 </a:t>
            </a:r>
            <a:r>
              <a:rPr lang="en-US" dirty="0" err="1"/>
              <a:t>tersebut</a:t>
            </a:r>
            <a:r>
              <a:rPr lang="en-US" dirty="0"/>
              <a:t> </a:t>
            </a:r>
            <a:r>
              <a:rPr lang="en-US" dirty="0" err="1"/>
              <a:t>dapat</a:t>
            </a:r>
            <a:r>
              <a:rPr lang="en-US" dirty="0"/>
              <a:t> </a:t>
            </a:r>
            <a:r>
              <a:rPr lang="en-US" dirty="0" err="1"/>
              <a:t>diterapkan</a:t>
            </a:r>
            <a:r>
              <a:rPr lang="en-US" dirty="0"/>
              <a:t> di </a:t>
            </a:r>
            <a:r>
              <a:rPr lang="en-US" dirty="0" err="1"/>
              <a:t>organisasi</a:t>
            </a:r>
            <a:r>
              <a:rPr lang="en-US" dirty="0"/>
              <a:t> </a:t>
            </a:r>
            <a:r>
              <a:rPr lang="en-US" dirty="0" err="1"/>
              <a:t>dan</a:t>
            </a:r>
            <a:r>
              <a:rPr lang="en-US" dirty="0"/>
              <a:t> </a:t>
            </a:r>
            <a:r>
              <a:rPr lang="en-US" dirty="0" err="1"/>
              <a:t>mengkomunikasikannya</a:t>
            </a:r>
            <a:r>
              <a:rPr lang="en-US" dirty="0"/>
              <a:t>;</a:t>
            </a:r>
          </a:p>
          <a:p>
            <a:pPr marL="422041" indent="-422041">
              <a:buFont typeface="+mj-lt"/>
              <a:buAutoNum type="alphaLcParenR"/>
            </a:pPr>
            <a:r>
              <a:rPr lang="en-US" dirty="0" err="1"/>
              <a:t>mempertimbangkan</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 </a:t>
            </a:r>
            <a:r>
              <a:rPr lang="en-US" dirty="0" err="1"/>
              <a:t>pada</a:t>
            </a:r>
            <a:r>
              <a:rPr lang="en-US" dirty="0"/>
              <a:t> </a:t>
            </a:r>
            <a:r>
              <a:rPr lang="en-US" dirty="0" err="1"/>
              <a:t>saat</a:t>
            </a:r>
            <a:r>
              <a:rPr lang="en-US" dirty="0"/>
              <a:t> </a:t>
            </a:r>
            <a:r>
              <a:rPr lang="en-US" dirty="0" err="1"/>
              <a:t>menetapkan</a:t>
            </a:r>
            <a:r>
              <a:rPr lang="en-US" dirty="0"/>
              <a:t>, </a:t>
            </a:r>
            <a:r>
              <a:rPr lang="en-US" dirty="0" err="1"/>
              <a:t>memelihara</a:t>
            </a:r>
            <a:r>
              <a:rPr lang="en-US" dirty="0"/>
              <a:t>, </a:t>
            </a:r>
            <a:r>
              <a:rPr lang="en-US" dirty="0" err="1"/>
              <a:t>dan</a:t>
            </a:r>
            <a:r>
              <a:rPr lang="en-US" dirty="0"/>
              <a:t> </a:t>
            </a:r>
            <a:r>
              <a:rPr lang="en-US" dirty="0" err="1"/>
              <a:t>memperbaiki</a:t>
            </a:r>
            <a:r>
              <a:rPr lang="en-US" dirty="0"/>
              <a:t> </a:t>
            </a:r>
            <a:r>
              <a:rPr lang="en-US" dirty="0" err="1"/>
              <a:t>secara</a:t>
            </a:r>
            <a:r>
              <a:rPr lang="en-US" dirty="0"/>
              <a:t> </a:t>
            </a:r>
            <a:r>
              <a:rPr lang="en-US" dirty="0" err="1"/>
              <a:t>berkelanjutan</a:t>
            </a:r>
            <a:r>
              <a:rPr lang="en-US" dirty="0"/>
              <a:t> </a:t>
            </a:r>
            <a:r>
              <a:rPr lang="en-US" dirty="0" err="1"/>
              <a:t>sistem</a:t>
            </a:r>
            <a:r>
              <a:rPr lang="en-US" dirty="0"/>
              <a:t> </a:t>
            </a:r>
            <a:r>
              <a:rPr lang="en-US" dirty="0" err="1"/>
              <a:t>manajemen</a:t>
            </a:r>
            <a:r>
              <a:rPr lang="en-US" dirty="0"/>
              <a:t> K3L </a:t>
            </a:r>
            <a:r>
              <a:rPr lang="en-US" dirty="0" err="1"/>
              <a:t>organisasi</a:t>
            </a:r>
            <a:r>
              <a:rPr lang="en-US" dirty="0"/>
              <a:t>.</a:t>
            </a:r>
          </a:p>
          <a:p>
            <a:endParaRPr lang="en-US" dirty="0">
              <a:latin typeface="Arial Narrow" pitchFamily="34" charset="0"/>
            </a:endParaRPr>
          </a:p>
        </p:txBody>
      </p:sp>
      <p:sp>
        <p:nvSpPr>
          <p:cNvPr id="119809" name="Rectangle 1"/>
          <p:cNvSpPr>
            <a:spLocks noChangeArrowheads="1"/>
          </p:cNvSpPr>
          <p:nvPr/>
        </p:nvSpPr>
        <p:spPr bwMode="auto">
          <a:xfrm>
            <a:off x="498991" y="5740812"/>
            <a:ext cx="7894602" cy="577673"/>
          </a:xfrm>
          <a:prstGeom prst="rect">
            <a:avLst/>
          </a:prstGeom>
          <a:noFill/>
          <a:ln w="9525">
            <a:noFill/>
            <a:miter lim="800000"/>
            <a:headEnd/>
            <a:tailEnd/>
          </a:ln>
          <a:effectLst/>
        </p:spPr>
        <p:txBody>
          <a:bodyPr vert="horz" wrap="square" lIns="84406" tIns="42203" rIns="84406" bIns="42203" numCol="1" anchor="ctr" anchorCtr="0" compatLnSpc="1">
            <a:prstTxWarp prst="textNoShape">
              <a:avLst/>
            </a:prstTxWarp>
            <a:spAutoFit/>
          </a:bodyPr>
          <a:lstStyle/>
          <a:p>
            <a:pPr lvl="0" algn="just"/>
            <a:r>
              <a:rPr lang="en-US" sz="1600" i="1" dirty="0">
                <a:latin typeface="Arial Narrow" pitchFamily="34" charset="0"/>
                <a:ea typeface="Calibri" pitchFamily="34" charset="0"/>
                <a:cs typeface="ArialMT"/>
              </a:rPr>
              <a:t>CATATAN  </a:t>
            </a:r>
            <a:r>
              <a:rPr lang="en-US" sz="1600" i="1" dirty="0" err="1">
                <a:latin typeface="Arial Narrow" pitchFamily="34" charset="0"/>
                <a:ea typeface="Calibri" pitchFamily="34" charset="0"/>
                <a:cs typeface="ArialMT"/>
              </a:rPr>
              <a:t>Persyaratan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hukum</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dan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persyaratan</a:t>
            </a:r>
            <a:r>
              <a:rPr lang="en-US" sz="1600" i="1" dirty="0">
                <a:latin typeface="Arial Narrow" pitchFamily="34" charset="0"/>
                <a:ea typeface="Calibri" pitchFamily="34" charset="0"/>
                <a:cs typeface="ArialMT"/>
              </a:rPr>
              <a:t> lain </a:t>
            </a:r>
            <a:r>
              <a:rPr lang="en-US" sz="1600" i="1" dirty="0" err="1">
                <a:latin typeface="Arial Narrow" pitchFamily="34" charset="0"/>
                <a:ea typeface="Calibri" pitchFamily="34" charset="0"/>
                <a:cs typeface="ArialMT"/>
              </a:rPr>
              <a:t>dapat</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menghasilkan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risiko</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dan</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peluang</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terhadap</a:t>
            </a:r>
            <a:r>
              <a:rPr lang="en-US" sz="1600" i="1" dirty="0">
                <a:latin typeface="Arial Narrow" pitchFamily="34" charset="0"/>
                <a:ea typeface="Calibri" pitchFamily="34" charset="0"/>
                <a:cs typeface="ArialMT"/>
              </a:rPr>
              <a:t> </a:t>
            </a:r>
            <a:r>
              <a:rPr lang="en-US" sz="1600" i="1" dirty="0" err="1">
                <a:latin typeface="Arial Narrow" pitchFamily="34" charset="0"/>
                <a:ea typeface="Calibri" pitchFamily="34" charset="0"/>
                <a:cs typeface="ArialMT"/>
              </a:rPr>
              <a:t>organisasi</a:t>
            </a:r>
            <a:r>
              <a:rPr lang="en-US" sz="1600" i="1" dirty="0">
                <a:latin typeface="Arial Narrow" pitchFamily="34" charset="0"/>
                <a:ea typeface="Calibri" pitchFamily="34" charset="0"/>
                <a:cs typeface="ArialMT"/>
              </a:rPr>
              <a:t>.</a:t>
            </a:r>
            <a:endParaRPr lang="en-US" sz="1600" i="1" dirty="0">
              <a:latin typeface="Arial Narrow" pitchFamily="34" charset="0"/>
              <a:cs typeface="Arial" pitchFamily="34" charset="0"/>
            </a:endParaRPr>
          </a:p>
        </p:txBody>
      </p:sp>
      <p:sp>
        <p:nvSpPr>
          <p:cNvPr id="26" name="Rectangle 25"/>
          <p:cNvSpPr/>
          <p:nvPr/>
        </p:nvSpPr>
        <p:spPr>
          <a:xfrm>
            <a:off x="796238" y="3108248"/>
            <a:ext cx="2014793" cy="675249"/>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err="1">
                <a:solidFill>
                  <a:schemeClr val="bg1"/>
                </a:solidFill>
                <a:latin typeface="Arial Narrow" pitchFamily="34" charset="0"/>
              </a:rPr>
              <a:t>Bahaya</a:t>
            </a:r>
            <a:endParaRPr lang="en-US" sz="2000" dirty="0">
              <a:solidFill>
                <a:schemeClr val="bg1"/>
              </a:solidFill>
              <a:latin typeface="Arial Narrow" pitchFamily="34" charset="0"/>
            </a:endParaRPr>
          </a:p>
        </p:txBody>
      </p:sp>
      <p:sp>
        <p:nvSpPr>
          <p:cNvPr id="28" name="Rectangle 27"/>
          <p:cNvSpPr/>
          <p:nvPr/>
        </p:nvSpPr>
        <p:spPr>
          <a:xfrm>
            <a:off x="3494578" y="3426882"/>
            <a:ext cx="2055834" cy="838274"/>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a:t>
            </a:r>
            <a:r>
              <a:rPr lang="en-US" sz="1846" dirty="0" err="1">
                <a:solidFill>
                  <a:schemeClr val="bg1"/>
                </a:solidFill>
                <a:latin typeface="Arial Narrow" pitchFamily="34" charset="0"/>
              </a:rPr>
              <a:t>Hukum</a:t>
            </a:r>
            <a:r>
              <a:rPr lang="en-US" sz="1846" dirty="0">
                <a:solidFill>
                  <a:schemeClr val="bg1"/>
                </a:solidFill>
                <a:latin typeface="Arial Narrow" pitchFamily="34" charset="0"/>
              </a:rPr>
              <a:t> &amp; </a:t>
            </a: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Lain</a:t>
            </a:r>
          </a:p>
        </p:txBody>
      </p:sp>
      <p:sp>
        <p:nvSpPr>
          <p:cNvPr id="30" name="Rectangle 29"/>
          <p:cNvSpPr/>
          <p:nvPr/>
        </p:nvSpPr>
        <p:spPr>
          <a:xfrm>
            <a:off x="6075564" y="3425236"/>
            <a:ext cx="1775007"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&amp;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893064" flipV="1">
            <a:off x="2961119" y="2927284"/>
            <a:ext cx="324258" cy="534790"/>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65117" flipV="1">
            <a:off x="2948297" y="3414745"/>
            <a:ext cx="365219" cy="422318"/>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166137">
            <a:off x="5651642" y="3557828"/>
            <a:ext cx="304918" cy="451339"/>
          </a:xfrm>
          <a:prstGeom prst="rect">
            <a:avLst/>
          </a:prstGeom>
        </p:spPr>
      </p:pic>
      <p:sp>
        <p:nvSpPr>
          <p:cNvPr id="37" name="Rectangle 1"/>
          <p:cNvSpPr>
            <a:spLocks noChangeArrowheads="1"/>
          </p:cNvSpPr>
          <p:nvPr/>
        </p:nvSpPr>
        <p:spPr bwMode="auto">
          <a:xfrm>
            <a:off x="498991" y="5055134"/>
            <a:ext cx="8381540" cy="639228"/>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pPr algn="just"/>
            <a:r>
              <a:rPr lang="en-US" dirty="0" err="1"/>
              <a:t>Organisasi</a:t>
            </a:r>
            <a:r>
              <a:rPr lang="en-US" dirty="0"/>
              <a:t> </a:t>
            </a:r>
            <a:r>
              <a:rPr lang="en-US" dirty="0" err="1"/>
              <a:t>harus</a:t>
            </a:r>
            <a:r>
              <a:rPr lang="en-US" dirty="0"/>
              <a:t> </a:t>
            </a:r>
            <a:r>
              <a:rPr lang="en-US" dirty="0" err="1"/>
              <a:t>menetapkan</a:t>
            </a:r>
            <a:r>
              <a:rPr lang="en-US" dirty="0"/>
              <a:t> </a:t>
            </a:r>
            <a:r>
              <a:rPr lang="en-US" dirty="0" err="1"/>
              <a:t>dan</a:t>
            </a:r>
            <a:r>
              <a:rPr lang="en-US" dirty="0"/>
              <a:t> </a:t>
            </a:r>
            <a:r>
              <a:rPr lang="en-US" dirty="0" err="1"/>
              <a:t>memelihara</a:t>
            </a:r>
            <a:r>
              <a:rPr lang="en-US" dirty="0"/>
              <a:t> </a:t>
            </a:r>
            <a:r>
              <a:rPr lang="en-US" dirty="0" err="1"/>
              <a:t>informasi</a:t>
            </a:r>
            <a:r>
              <a:rPr lang="en-US" dirty="0"/>
              <a:t> </a:t>
            </a:r>
            <a:r>
              <a:rPr lang="en-US" dirty="0" err="1"/>
              <a:t>terdokumentasi</a:t>
            </a:r>
            <a:r>
              <a:rPr lang="en-US" dirty="0"/>
              <a:t> </a:t>
            </a:r>
            <a:r>
              <a:rPr lang="en-US" dirty="0" err="1"/>
              <a:t>persyaratan</a:t>
            </a:r>
            <a:r>
              <a:rPr lang="en-US" dirty="0"/>
              <a:t> </a:t>
            </a:r>
            <a:r>
              <a:rPr lang="en-US" dirty="0" err="1"/>
              <a:t>hukum</a:t>
            </a:r>
            <a:r>
              <a:rPr lang="en-US" dirty="0"/>
              <a:t> </a:t>
            </a:r>
            <a:r>
              <a:rPr lang="en-US" dirty="0" err="1"/>
              <a:t>dan</a:t>
            </a:r>
            <a:r>
              <a:rPr lang="en-US" dirty="0"/>
              <a:t> </a:t>
            </a:r>
            <a:r>
              <a:rPr lang="en-US" dirty="0" err="1"/>
              <a:t>persyaratan</a:t>
            </a:r>
            <a:r>
              <a:rPr lang="en-US" dirty="0"/>
              <a:t> lain</a:t>
            </a:r>
          </a:p>
        </p:txBody>
      </p:sp>
      <p:sp>
        <p:nvSpPr>
          <p:cNvPr id="27" name="Rectangle 26"/>
          <p:cNvSpPr/>
          <p:nvPr/>
        </p:nvSpPr>
        <p:spPr>
          <a:xfrm>
            <a:off x="240397" y="322932"/>
            <a:ext cx="8903603" cy="46166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dirty="0" err="1">
                <a:solidFill>
                  <a:schemeClr val="tx1"/>
                </a:solidFill>
                <a:latin typeface="Impact" panose="020B0806030902050204" pitchFamily="34" charset="0"/>
                <a:cs typeface="Arial" panose="020B0604020202020204" pitchFamily="34" charset="0"/>
              </a:rPr>
              <a:t>Persyaratan</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Hukum</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dan</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Persyaratan</a:t>
            </a:r>
            <a:r>
              <a:rPr lang="en-US" sz="2400" dirty="0">
                <a:solidFill>
                  <a:schemeClr val="tx1"/>
                </a:solidFill>
                <a:latin typeface="Impact" panose="020B0806030902050204" pitchFamily="34" charset="0"/>
                <a:cs typeface="Arial" panose="020B0604020202020204" pitchFamily="34" charset="0"/>
              </a:rPr>
              <a:t> lain / </a:t>
            </a:r>
            <a:r>
              <a:rPr lang="en-US" sz="2400" dirty="0" err="1">
                <a:solidFill>
                  <a:schemeClr val="tx1"/>
                </a:solidFill>
                <a:latin typeface="Impact" panose="020B0806030902050204" pitchFamily="34" charset="0"/>
                <a:cs typeface="Arial" panose="020B0604020202020204" pitchFamily="34" charset="0"/>
              </a:rPr>
              <a:t>Kewajiban</a:t>
            </a:r>
            <a:r>
              <a:rPr lang="en-US" sz="2400" dirty="0">
                <a:solidFill>
                  <a:schemeClr val="tx1"/>
                </a:solidFill>
                <a:latin typeface="Impact" panose="020B0806030902050204" pitchFamily="34" charset="0"/>
                <a:cs typeface="Arial" panose="020B0604020202020204" pitchFamily="34" charset="0"/>
              </a:rPr>
              <a:t> </a:t>
            </a:r>
            <a:r>
              <a:rPr lang="en-US" sz="2400" dirty="0" err="1">
                <a:solidFill>
                  <a:schemeClr val="tx1"/>
                </a:solidFill>
                <a:latin typeface="Impact" panose="020B0806030902050204" pitchFamily="34" charset="0"/>
                <a:cs typeface="Arial" panose="020B0604020202020204" pitchFamily="34" charset="0"/>
              </a:rPr>
              <a:t>Penaatan</a:t>
            </a:r>
            <a:r>
              <a:rPr lang="en-US" sz="2400" dirty="0">
                <a:solidFill>
                  <a:schemeClr val="tx1"/>
                </a:solidFill>
                <a:latin typeface="Impact" panose="020B0806030902050204" pitchFamily="34" charset="0"/>
                <a:cs typeface="Arial" panose="020B0604020202020204" pitchFamily="34" charset="0"/>
              </a:rPr>
              <a:t> </a:t>
            </a:r>
          </a:p>
        </p:txBody>
      </p:sp>
      <p:sp>
        <p:nvSpPr>
          <p:cNvPr id="3" name="Slide Number Placeholder 2">
            <a:extLst>
              <a:ext uri="{FF2B5EF4-FFF2-40B4-BE49-F238E27FC236}">
                <a16:creationId xmlns:a16="http://schemas.microsoft.com/office/drawing/2014/main" id="{4D6F14FF-3E27-4D45-8FDE-DBC80C04C405}"/>
              </a:ext>
            </a:extLst>
          </p:cNvPr>
          <p:cNvSpPr>
            <a:spLocks noGrp="1"/>
          </p:cNvSpPr>
          <p:nvPr>
            <p:ph type="sldNum" sz="quarter" idx="12"/>
          </p:nvPr>
        </p:nvSpPr>
        <p:spPr/>
        <p:txBody>
          <a:bodyPr/>
          <a:lstStyle/>
          <a:p>
            <a:pPr>
              <a:defRPr/>
            </a:pPr>
            <a:fld id="{2E3D3CF9-A8F0-446F-8AA4-23D2A19D86A0}" type="slidenum">
              <a:rPr lang="en-US" smtClean="0"/>
              <a:pPr>
                <a:defRPr/>
              </a:pPr>
              <a:t>38</a:t>
            </a:fld>
            <a:endParaRPr lang="en-US"/>
          </a:p>
        </p:txBody>
      </p:sp>
      <p:sp>
        <p:nvSpPr>
          <p:cNvPr id="14" name="Rectangle 13"/>
          <p:cNvSpPr/>
          <p:nvPr/>
        </p:nvSpPr>
        <p:spPr>
          <a:xfrm>
            <a:off x="796239" y="4055534"/>
            <a:ext cx="2000553" cy="731520"/>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solidFill>
                  <a:schemeClr val="bg1"/>
                </a:solidFill>
                <a:latin typeface="Arial Narrow" pitchFamily="34" charset="0"/>
              </a:rPr>
              <a:t>Aspek</a:t>
            </a:r>
            <a:r>
              <a:rPr lang="en-US" dirty="0">
                <a:solidFill>
                  <a:schemeClr val="bg1"/>
                </a:solidFill>
                <a:latin typeface="Arial Narrow" pitchFamily="34" charset="0"/>
              </a:rPr>
              <a:t> </a:t>
            </a:r>
            <a:r>
              <a:rPr lang="en-US" dirty="0" err="1">
                <a:solidFill>
                  <a:schemeClr val="bg1"/>
                </a:solidFill>
                <a:latin typeface="Arial Narrow" pitchFamily="34" charset="0"/>
              </a:rPr>
              <a:t>Lingkungan</a:t>
            </a:r>
            <a:endParaRPr lang="en-US" dirty="0">
              <a:solidFill>
                <a:schemeClr val="bg1"/>
              </a:solidFill>
              <a:latin typeface="Arial Narrow"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99252" flipV="1">
            <a:off x="2963075" y="4305198"/>
            <a:ext cx="365219" cy="42231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600145" flipV="1">
            <a:off x="2933775" y="3948938"/>
            <a:ext cx="324258" cy="534790"/>
          </a:xfrm>
          <a:prstGeom prst="rect">
            <a:avLst/>
          </a:prstGeom>
        </p:spPr>
      </p:pic>
      <p:sp>
        <p:nvSpPr>
          <p:cNvPr id="2" name="Footer Placeholder 1">
            <a:extLst>
              <a:ext uri="{FF2B5EF4-FFF2-40B4-BE49-F238E27FC236}">
                <a16:creationId xmlns:a16="http://schemas.microsoft.com/office/drawing/2014/main" id="{C317E151-8BF6-4BBB-8F99-1E72FB30330F}"/>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628086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380345" y="752980"/>
            <a:ext cx="8195226" cy="660437"/>
          </a:xfrm>
          <a:prstGeom prst="rect">
            <a:avLst/>
          </a:prstGeom>
          <a:solidFill>
            <a:schemeClr val="accent5">
              <a:lumMod val="20000"/>
              <a:lumOff val="80000"/>
            </a:schemeClr>
          </a:solidFill>
          <a:ln w="19050">
            <a:solidFill>
              <a:srgbClr val="C00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menerapkan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proses yang </a:t>
            </a:r>
            <a:r>
              <a:rPr lang="en-US" sz="1846" dirty="0" err="1">
                <a:latin typeface="Arial Narrow" pitchFamily="34" charset="0"/>
              </a:rPr>
              <a:t>diperlukan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mengevaluasi</a:t>
            </a:r>
            <a:r>
              <a:rPr lang="en-US" sz="1846" dirty="0">
                <a:latin typeface="Arial Narrow" pitchFamily="34" charset="0"/>
              </a:rPr>
              <a:t> </a:t>
            </a:r>
            <a:r>
              <a:rPr lang="en-US" sz="1846" dirty="0" err="1">
                <a:latin typeface="Arial Narrow" pitchFamily="34" charset="0"/>
              </a:rPr>
              <a:t>pemenuhan</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hukum</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lain</a:t>
            </a:r>
          </a:p>
        </p:txBody>
      </p:sp>
      <p:sp>
        <p:nvSpPr>
          <p:cNvPr id="66" name="Rectangle 65"/>
          <p:cNvSpPr/>
          <p:nvPr/>
        </p:nvSpPr>
        <p:spPr>
          <a:xfrm>
            <a:off x="302288" y="1709020"/>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identifikasi</a:t>
            </a:r>
            <a:r>
              <a:rPr lang="en-US" sz="1477" dirty="0">
                <a:solidFill>
                  <a:schemeClr val="tx1"/>
                </a:solidFill>
                <a:latin typeface="Arial Narrow" pitchFamily="34" charset="0"/>
              </a:rPr>
              <a:t> </a:t>
            </a:r>
            <a:r>
              <a:rPr lang="en-US" sz="1477" dirty="0" err="1">
                <a:solidFill>
                  <a:schemeClr val="tx1"/>
                </a:solidFill>
                <a:latin typeface="Arial Narrow" pitchFamily="34" charset="0"/>
              </a:rPr>
              <a:t>Kewajiban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(6.1.3)</a:t>
            </a:r>
          </a:p>
        </p:txBody>
      </p:sp>
      <p:cxnSp>
        <p:nvCxnSpPr>
          <p:cNvPr id="33" name="Straight Arrow Connector 32"/>
          <p:cNvCxnSpPr>
            <a:stCxn id="70" idx="3"/>
            <a:endCxn id="51" idx="3"/>
          </p:cNvCxnSpPr>
          <p:nvPr/>
        </p:nvCxnSpPr>
        <p:spPr>
          <a:xfrm flipV="1">
            <a:off x="6499261" y="3742672"/>
            <a:ext cx="231234" cy="1048709"/>
          </a:xfrm>
          <a:prstGeom prst="bentConnector3">
            <a:avLst>
              <a:gd name="adj1" fmla="val 191256"/>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02288" y="2489460"/>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Menetapkan</a:t>
            </a:r>
            <a:r>
              <a:rPr lang="en-US" sz="1477" dirty="0">
                <a:solidFill>
                  <a:schemeClr val="tx1"/>
                </a:solidFill>
                <a:latin typeface="Arial Narrow" pitchFamily="34" charset="0"/>
              </a:rPr>
              <a:t> </a:t>
            </a:r>
            <a:r>
              <a:rPr lang="en-US" sz="1477" dirty="0" err="1">
                <a:solidFill>
                  <a:schemeClr val="tx1"/>
                </a:solidFill>
                <a:latin typeface="Arial Narrow" pitchFamily="34" charset="0"/>
              </a:rPr>
              <a:t>frekuensi</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Metode</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endParaRPr lang="en-US" sz="1477" dirty="0">
              <a:solidFill>
                <a:schemeClr val="tx1"/>
              </a:solidFill>
              <a:latin typeface="Arial Narrow" pitchFamily="34" charset="0"/>
            </a:endParaRPr>
          </a:p>
        </p:txBody>
      </p:sp>
      <p:sp>
        <p:nvSpPr>
          <p:cNvPr id="41" name="Rectangle 40"/>
          <p:cNvSpPr/>
          <p:nvPr/>
        </p:nvSpPr>
        <p:spPr>
          <a:xfrm>
            <a:off x="302288" y="3254437"/>
            <a:ext cx="3122423" cy="48894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Melaksanakan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endParaRPr lang="en-US" sz="1477" dirty="0">
              <a:solidFill>
                <a:schemeClr val="tx1"/>
              </a:solidFill>
              <a:latin typeface="Arial Narrow" pitchFamily="34" charset="0"/>
            </a:endParaRPr>
          </a:p>
        </p:txBody>
      </p:sp>
      <p:sp>
        <p:nvSpPr>
          <p:cNvPr id="43" name="Flowchart: Decision 42"/>
          <p:cNvSpPr/>
          <p:nvPr/>
        </p:nvSpPr>
        <p:spPr>
          <a:xfrm>
            <a:off x="538005" y="4364532"/>
            <a:ext cx="2650986" cy="950423"/>
          </a:xfrm>
          <a:prstGeom prst="flowChartDecision">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Tidak</a:t>
            </a:r>
            <a:r>
              <a:rPr lang="en-US" sz="1477" dirty="0">
                <a:solidFill>
                  <a:schemeClr val="tx1"/>
                </a:solidFill>
                <a:latin typeface="Arial Narrow" pitchFamily="34" charset="0"/>
              </a:rPr>
              <a:t> </a:t>
            </a:r>
            <a:r>
              <a:rPr lang="en-US" sz="1477" dirty="0" err="1">
                <a:solidFill>
                  <a:schemeClr val="tx1"/>
                </a:solidFill>
                <a:latin typeface="Arial Narrow" pitchFamily="34" charset="0"/>
              </a:rPr>
              <a:t>memenuhi</a:t>
            </a:r>
            <a:r>
              <a:rPr lang="en-US" sz="1477" dirty="0">
                <a:solidFill>
                  <a:schemeClr val="tx1"/>
                </a:solidFill>
                <a:latin typeface="Arial Narrow" pitchFamily="34" charset="0"/>
              </a:rPr>
              <a:t> ?</a:t>
            </a:r>
          </a:p>
        </p:txBody>
      </p:sp>
      <p:cxnSp>
        <p:nvCxnSpPr>
          <p:cNvPr id="44" name="Straight Arrow Connector 43"/>
          <p:cNvCxnSpPr>
            <a:stCxn id="66" idx="2"/>
            <a:endCxn id="40" idx="0"/>
          </p:cNvCxnSpPr>
          <p:nvPr/>
        </p:nvCxnSpPr>
        <p:spPr>
          <a:xfrm>
            <a:off x="1863499" y="2197965"/>
            <a:ext cx="0" cy="291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0" idx="2"/>
            <a:endCxn id="41" idx="0"/>
          </p:cNvCxnSpPr>
          <p:nvPr/>
        </p:nvCxnSpPr>
        <p:spPr>
          <a:xfrm>
            <a:off x="1863499" y="2978405"/>
            <a:ext cx="0" cy="27603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2"/>
            <a:endCxn id="43" idx="0"/>
          </p:cNvCxnSpPr>
          <p:nvPr/>
        </p:nvCxnSpPr>
        <p:spPr>
          <a:xfrm flipH="1">
            <a:off x="1863499" y="3743381"/>
            <a:ext cx="1" cy="62115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21372" y="3461670"/>
            <a:ext cx="2809123" cy="56200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Melaksanakan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perbaikan</a:t>
            </a:r>
            <a:endParaRPr lang="en-US" sz="1477" dirty="0">
              <a:solidFill>
                <a:schemeClr val="tx1"/>
              </a:solidFill>
              <a:latin typeface="Arial Narrow" pitchFamily="34" charset="0"/>
            </a:endParaRPr>
          </a:p>
        </p:txBody>
      </p:sp>
      <p:sp>
        <p:nvSpPr>
          <p:cNvPr id="56" name="Rectangle 55"/>
          <p:cNvSpPr/>
          <p:nvPr/>
        </p:nvSpPr>
        <p:spPr>
          <a:xfrm>
            <a:off x="302288" y="5594256"/>
            <a:ext cx="3122422" cy="79019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Memelihara</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pengetahuan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pemahaman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 status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organisasi</a:t>
            </a:r>
            <a:endParaRPr lang="en-US" sz="1477" dirty="0">
              <a:solidFill>
                <a:schemeClr val="tx1"/>
              </a:solidFill>
              <a:latin typeface="Arial Narrow" pitchFamily="34" charset="0"/>
            </a:endParaRPr>
          </a:p>
        </p:txBody>
      </p:sp>
      <p:sp>
        <p:nvSpPr>
          <p:cNvPr id="57" name="Rectangle 56"/>
          <p:cNvSpPr/>
          <p:nvPr/>
        </p:nvSpPr>
        <p:spPr>
          <a:xfrm>
            <a:off x="3921371" y="5683560"/>
            <a:ext cx="2809124" cy="60115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Tetapkan</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pengendalian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operasional</a:t>
            </a:r>
            <a:endParaRPr lang="en-US" sz="1477" dirty="0">
              <a:solidFill>
                <a:schemeClr val="tx1"/>
              </a:solidFill>
              <a:latin typeface="Arial Narrow" pitchFamily="34" charset="0"/>
            </a:endParaRPr>
          </a:p>
        </p:txBody>
      </p:sp>
      <p:cxnSp>
        <p:nvCxnSpPr>
          <p:cNvPr id="58" name="Straight Arrow Connector 57"/>
          <p:cNvCxnSpPr>
            <a:stCxn id="43" idx="2"/>
            <a:endCxn id="56" idx="0"/>
          </p:cNvCxnSpPr>
          <p:nvPr/>
        </p:nvCxnSpPr>
        <p:spPr>
          <a:xfrm>
            <a:off x="1863498" y="5314955"/>
            <a:ext cx="1" cy="27930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6" idx="3"/>
            <a:endCxn id="57" idx="1"/>
          </p:cNvCxnSpPr>
          <p:nvPr/>
        </p:nvCxnSpPr>
        <p:spPr>
          <a:xfrm flipV="1">
            <a:off x="3424710" y="5984137"/>
            <a:ext cx="496661" cy="521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Flowchart: Decision 69"/>
          <p:cNvSpPr/>
          <p:nvPr/>
        </p:nvSpPr>
        <p:spPr>
          <a:xfrm>
            <a:off x="4142747" y="4316169"/>
            <a:ext cx="2356515" cy="950423"/>
          </a:xfrm>
          <a:prstGeom prst="flowChartDecision">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Efektif</a:t>
            </a:r>
            <a:r>
              <a:rPr lang="en-US" sz="1477" dirty="0">
                <a:solidFill>
                  <a:schemeClr val="tx1"/>
                </a:solidFill>
                <a:latin typeface="Arial Narrow" pitchFamily="34" charset="0"/>
              </a:rPr>
              <a:t> ?</a:t>
            </a:r>
          </a:p>
        </p:txBody>
      </p:sp>
      <p:cxnSp>
        <p:nvCxnSpPr>
          <p:cNvPr id="71" name="Straight Arrow Connector 70"/>
          <p:cNvCxnSpPr>
            <a:stCxn id="51" idx="2"/>
            <a:endCxn id="70" idx="0"/>
          </p:cNvCxnSpPr>
          <p:nvPr/>
        </p:nvCxnSpPr>
        <p:spPr>
          <a:xfrm flipH="1">
            <a:off x="5321004" y="4023673"/>
            <a:ext cx="4929" cy="292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32"/>
          <p:cNvCxnSpPr>
            <a:stCxn id="43" idx="3"/>
            <a:endCxn id="51" idx="1"/>
          </p:cNvCxnSpPr>
          <p:nvPr/>
        </p:nvCxnSpPr>
        <p:spPr>
          <a:xfrm flipV="1">
            <a:off x="3188992" y="3742672"/>
            <a:ext cx="732379" cy="1097071"/>
          </a:xfrm>
          <a:prstGeom prst="bentConnector3">
            <a:avLst>
              <a:gd name="adj1" fmla="val 50000"/>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0" idx="2"/>
            <a:endCxn id="57" idx="0"/>
          </p:cNvCxnSpPr>
          <p:nvPr/>
        </p:nvCxnSpPr>
        <p:spPr>
          <a:xfrm>
            <a:off x="5321005" y="5266592"/>
            <a:ext cx="4928" cy="41696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4" name="Picture 113"/>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3115895" y="4497895"/>
            <a:ext cx="297698" cy="297016"/>
          </a:xfrm>
          <a:prstGeom prst="rect">
            <a:avLst/>
          </a:prstGeom>
        </p:spPr>
      </p:pic>
      <p:pic>
        <p:nvPicPr>
          <p:cNvPr id="115" name="Picture 114"/>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4800484" y="5266592"/>
            <a:ext cx="293275" cy="292495"/>
          </a:xfrm>
          <a:prstGeom prst="rect">
            <a:avLst/>
          </a:prstGeom>
        </p:spPr>
      </p:pic>
      <p:sp>
        <p:nvSpPr>
          <p:cNvPr id="134" name="Rectangle 133"/>
          <p:cNvSpPr/>
          <p:nvPr/>
        </p:nvSpPr>
        <p:spPr>
          <a:xfrm>
            <a:off x="7043793" y="5701833"/>
            <a:ext cx="1959531" cy="582990"/>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Laporkan</a:t>
            </a:r>
            <a:r>
              <a:rPr lang="en-US" sz="1477" dirty="0">
                <a:solidFill>
                  <a:schemeClr val="tx1"/>
                </a:solidFill>
                <a:latin typeface="Arial Narrow" pitchFamily="34" charset="0"/>
              </a:rPr>
              <a:t> </a:t>
            </a:r>
            <a:r>
              <a:rPr lang="en-US" sz="1477" dirty="0" err="1">
                <a:solidFill>
                  <a:schemeClr val="tx1"/>
                </a:solidFill>
                <a:latin typeface="Arial Narrow" pitchFamily="34" charset="0"/>
              </a:rPr>
              <a:t>ke</a:t>
            </a:r>
            <a:r>
              <a:rPr lang="en-US" sz="1477" dirty="0">
                <a:solidFill>
                  <a:schemeClr val="tx1"/>
                </a:solidFill>
                <a:latin typeface="Arial Narrow" pitchFamily="34" charset="0"/>
              </a:rPr>
              <a:t> </a:t>
            </a:r>
            <a:r>
              <a:rPr lang="en-US" sz="1477" dirty="0" err="1">
                <a:solidFill>
                  <a:schemeClr val="tx1"/>
                </a:solidFill>
                <a:latin typeface="Arial Narrow" pitchFamily="34" charset="0"/>
              </a:rPr>
              <a:t>Tinjauan</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endParaRPr lang="en-US" sz="1477" dirty="0">
              <a:solidFill>
                <a:schemeClr val="tx1"/>
              </a:solidFill>
              <a:latin typeface="Arial Narrow" pitchFamily="34" charset="0"/>
            </a:endParaRPr>
          </a:p>
        </p:txBody>
      </p:sp>
      <p:cxnSp>
        <p:nvCxnSpPr>
          <p:cNvPr id="135" name="Straight Arrow Connector 134"/>
          <p:cNvCxnSpPr>
            <a:stCxn id="57" idx="3"/>
            <a:endCxn id="134" idx="1"/>
          </p:cNvCxnSpPr>
          <p:nvPr/>
        </p:nvCxnSpPr>
        <p:spPr>
          <a:xfrm>
            <a:off x="6730495" y="5984137"/>
            <a:ext cx="313298" cy="919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3921371" y="1566068"/>
            <a:ext cx="4685876" cy="674739"/>
          </a:xfrm>
          <a:prstGeom prst="rect">
            <a:avLst/>
          </a:prstGeom>
          <a:solidFill>
            <a:schemeClr val="accent3">
              <a:lumMod val="20000"/>
              <a:lumOff val="80000"/>
            </a:schemeClr>
          </a:solid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evaluasi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penaatan</a:t>
            </a:r>
            <a:r>
              <a:rPr lang="en-US" sz="1477" dirty="0">
                <a:solidFill>
                  <a:schemeClr val="tx1"/>
                </a:solidFill>
                <a:latin typeface="Arial Narrow" pitchFamily="34" charset="0"/>
              </a:rPr>
              <a:t>.</a:t>
            </a:r>
          </a:p>
        </p:txBody>
      </p:sp>
      <p:pic>
        <p:nvPicPr>
          <p:cNvPr id="139" name="Picture 138"/>
          <p:cNvPicPr>
            <a:picLocks noChangeAspect="1"/>
          </p:cNvPicPr>
          <p:nvPr/>
        </p:nvPicPr>
        <p:blipFill rotWithShape="1">
          <a:blip r:embed="rId4" cstate="print">
            <a:extLst>
              <a:ext uri="{28A0092B-C50C-407E-A947-70E740481C1C}">
                <a14:useLocalDpi xmlns:a14="http://schemas.microsoft.com/office/drawing/2010/main" val="0"/>
              </a:ext>
            </a:extLst>
          </a:blip>
          <a:srcRect r="50326"/>
          <a:stretch/>
        </p:blipFill>
        <p:spPr>
          <a:xfrm>
            <a:off x="2010251" y="5266592"/>
            <a:ext cx="293275" cy="292495"/>
          </a:xfrm>
          <a:prstGeom prst="rect">
            <a:avLst/>
          </a:prstGeom>
        </p:spPr>
      </p:pic>
      <p:pic>
        <p:nvPicPr>
          <p:cNvPr id="140" name="Picture 139"/>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6571787" y="4394972"/>
            <a:ext cx="297698" cy="297016"/>
          </a:xfrm>
          <a:prstGeom prst="rect">
            <a:avLst/>
          </a:prstGeom>
        </p:spPr>
      </p:pic>
      <p:sp>
        <p:nvSpPr>
          <p:cNvPr id="32" name="Rectangle 31"/>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Evaluasi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Penaatan</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1704188-4485-484F-93EE-19590F3FCEC9}"/>
              </a:ext>
            </a:extLst>
          </p:cNvPr>
          <p:cNvSpPr>
            <a:spLocks noGrp="1"/>
          </p:cNvSpPr>
          <p:nvPr>
            <p:ph type="sldNum" sz="quarter" idx="12"/>
          </p:nvPr>
        </p:nvSpPr>
        <p:spPr/>
        <p:txBody>
          <a:bodyPr/>
          <a:lstStyle/>
          <a:p>
            <a:pPr>
              <a:defRPr/>
            </a:pPr>
            <a:fld id="{2E3D3CF9-A8F0-446F-8AA4-23D2A19D86A0}" type="slidenum">
              <a:rPr lang="en-US" smtClean="0"/>
              <a:pPr>
                <a:defRPr/>
              </a:pPr>
              <a:t>39</a:t>
            </a:fld>
            <a:endParaRPr lang="en-US"/>
          </a:p>
        </p:txBody>
      </p:sp>
      <p:sp>
        <p:nvSpPr>
          <p:cNvPr id="2" name="Footer Placeholder 1">
            <a:extLst>
              <a:ext uri="{FF2B5EF4-FFF2-40B4-BE49-F238E27FC236}">
                <a16:creationId xmlns:a16="http://schemas.microsoft.com/office/drawing/2014/main" id="{9114092C-F34A-4366-A145-808BAFEF8E4A}"/>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46973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744DF-E078-475A-8244-A12D8A101B28}"/>
              </a:ext>
            </a:extLst>
          </p:cNvPr>
          <p:cNvPicPr>
            <a:picLocks noChangeAspect="1"/>
          </p:cNvPicPr>
          <p:nvPr/>
        </p:nvPicPr>
        <p:blipFill>
          <a:blip r:embed="rId2"/>
          <a:stretch>
            <a:fillRect/>
          </a:stretch>
        </p:blipFill>
        <p:spPr>
          <a:xfrm>
            <a:off x="0" y="0"/>
            <a:ext cx="9144000" cy="2600325"/>
          </a:xfrm>
          <a:prstGeom prst="rect">
            <a:avLst/>
          </a:prstGeom>
        </p:spPr>
      </p:pic>
      <p:sp>
        <p:nvSpPr>
          <p:cNvPr id="3" name="Content Placeholder 2"/>
          <p:cNvSpPr>
            <a:spLocks noGrp="1"/>
          </p:cNvSpPr>
          <p:nvPr>
            <p:ph idx="1"/>
          </p:nvPr>
        </p:nvSpPr>
        <p:spPr>
          <a:xfrm>
            <a:off x="0" y="2645844"/>
            <a:ext cx="9144000" cy="2293802"/>
          </a:xfrm>
          <a:solidFill>
            <a:schemeClr val="accent4">
              <a:lumMod val="50000"/>
            </a:schemeClr>
          </a:solidFill>
        </p:spPr>
        <p:txBody>
          <a:bodyPr>
            <a:normAutofit/>
          </a:bodyPr>
          <a:lstStyle/>
          <a:p>
            <a:pPr marL="0" indent="0" algn="ctr">
              <a:lnSpc>
                <a:spcPct val="150000"/>
              </a:lnSpc>
              <a:buNone/>
            </a:pPr>
            <a:r>
              <a:rPr lang="en-US" sz="2400" b="1" i="1" dirty="0" err="1">
                <a:solidFill>
                  <a:schemeClr val="bg1"/>
                </a:solidFill>
              </a:rPr>
              <a:t>Keselamatan</a:t>
            </a:r>
            <a:r>
              <a:rPr lang="en-US" sz="2400" b="1" i="1" dirty="0">
                <a:solidFill>
                  <a:schemeClr val="bg1"/>
                </a:solidFill>
              </a:rPr>
              <a:t> </a:t>
            </a:r>
            <a:r>
              <a:rPr lang="en-US" sz="2400" b="1" i="1" dirty="0" err="1">
                <a:solidFill>
                  <a:schemeClr val="bg1"/>
                </a:solidFill>
              </a:rPr>
              <a:t>dan</a:t>
            </a:r>
            <a:r>
              <a:rPr lang="en-US" sz="2400" b="1" i="1" dirty="0">
                <a:solidFill>
                  <a:schemeClr val="bg1"/>
                </a:solidFill>
              </a:rPr>
              <a:t> </a:t>
            </a:r>
            <a:r>
              <a:rPr lang="en-US" sz="2400" b="1" i="1" dirty="0" err="1">
                <a:solidFill>
                  <a:schemeClr val="bg1"/>
                </a:solidFill>
              </a:rPr>
              <a:t>Kesehatan</a:t>
            </a:r>
            <a:r>
              <a:rPr lang="en-US" sz="2400" b="1" i="1" dirty="0">
                <a:solidFill>
                  <a:schemeClr val="bg1"/>
                </a:solidFill>
              </a:rPr>
              <a:t> </a:t>
            </a:r>
            <a:r>
              <a:rPr lang="en-US" sz="2400" b="1" i="1" dirty="0" err="1">
                <a:solidFill>
                  <a:schemeClr val="bg1"/>
                </a:solidFill>
              </a:rPr>
              <a:t>Kerja</a:t>
            </a:r>
            <a:r>
              <a:rPr lang="en-US" sz="2400" b="1" i="1" dirty="0">
                <a:solidFill>
                  <a:schemeClr val="bg1"/>
                </a:solidFill>
              </a:rPr>
              <a:t> </a:t>
            </a:r>
            <a:r>
              <a:rPr lang="en-US" sz="2400" b="1" dirty="0">
                <a:solidFill>
                  <a:schemeClr val="bg1"/>
                </a:solidFill>
              </a:rPr>
              <a:t>(K3) </a:t>
            </a:r>
            <a:r>
              <a:rPr lang="en-US" sz="2400" b="1" dirty="0" err="1">
                <a:solidFill>
                  <a:schemeClr val="bg1"/>
                </a:solidFill>
              </a:rPr>
              <a:t>adalah</a:t>
            </a:r>
            <a:r>
              <a:rPr lang="en-US" sz="2400" b="1" dirty="0">
                <a:solidFill>
                  <a:schemeClr val="bg1"/>
                </a:solidFill>
              </a:rPr>
              <a:t> </a:t>
            </a:r>
            <a:r>
              <a:rPr lang="en-US" sz="2400" b="1" dirty="0" err="1">
                <a:solidFill>
                  <a:schemeClr val="bg1"/>
                </a:solidFill>
              </a:rPr>
              <a:t>segala</a:t>
            </a:r>
            <a:r>
              <a:rPr lang="en-US" sz="2400" b="1" dirty="0">
                <a:solidFill>
                  <a:schemeClr val="bg1"/>
                </a:solidFill>
              </a:rPr>
              <a:t> </a:t>
            </a:r>
            <a:r>
              <a:rPr lang="en-US" sz="2400" b="1" dirty="0" err="1">
                <a:solidFill>
                  <a:schemeClr val="bg1"/>
                </a:solidFill>
              </a:rPr>
              <a:t>kegiatan</a:t>
            </a:r>
            <a:r>
              <a:rPr lang="en-US" sz="2400" b="1" dirty="0">
                <a:solidFill>
                  <a:schemeClr val="bg1"/>
                </a:solidFill>
              </a:rPr>
              <a:t> </a:t>
            </a:r>
            <a:r>
              <a:rPr lang="en-US" sz="2400" b="1" dirty="0" err="1">
                <a:solidFill>
                  <a:schemeClr val="bg1"/>
                </a:solidFill>
              </a:rPr>
              <a:t>untuk</a:t>
            </a:r>
            <a:r>
              <a:rPr lang="en-US" sz="2400" b="1" dirty="0">
                <a:solidFill>
                  <a:schemeClr val="bg1"/>
                </a:solidFill>
              </a:rPr>
              <a:t> </a:t>
            </a:r>
            <a:r>
              <a:rPr lang="en-US" sz="2400" b="1" dirty="0" err="1">
                <a:solidFill>
                  <a:schemeClr val="bg1"/>
                </a:solidFill>
              </a:rPr>
              <a:t>menjamin</a:t>
            </a:r>
            <a:r>
              <a:rPr lang="en-US" sz="2400" b="1" dirty="0">
                <a:solidFill>
                  <a:schemeClr val="bg1"/>
                </a:solidFill>
              </a:rPr>
              <a:t> </a:t>
            </a:r>
            <a:r>
              <a:rPr lang="en-US" sz="2400" b="1" dirty="0" err="1">
                <a:solidFill>
                  <a:schemeClr val="bg1"/>
                </a:solidFill>
              </a:rPr>
              <a:t>dan</a:t>
            </a:r>
            <a:r>
              <a:rPr lang="en-US" sz="2400" b="1" dirty="0">
                <a:solidFill>
                  <a:schemeClr val="bg1"/>
                </a:solidFill>
              </a:rPr>
              <a:t> </a:t>
            </a:r>
            <a:r>
              <a:rPr lang="en-US" sz="2400" b="1" dirty="0" err="1">
                <a:solidFill>
                  <a:schemeClr val="bg1"/>
                </a:solidFill>
              </a:rPr>
              <a:t>melindungi</a:t>
            </a:r>
            <a:r>
              <a:rPr lang="en-US" sz="2400" b="1" dirty="0">
                <a:solidFill>
                  <a:schemeClr val="bg1"/>
                </a:solidFill>
              </a:rPr>
              <a:t> </a:t>
            </a:r>
            <a:r>
              <a:rPr lang="en-US" sz="2400" b="1" dirty="0" err="1">
                <a:solidFill>
                  <a:schemeClr val="bg1"/>
                </a:solidFill>
              </a:rPr>
              <a:t>keselamatan</a:t>
            </a:r>
            <a:r>
              <a:rPr lang="en-US" sz="2400" b="1" dirty="0">
                <a:solidFill>
                  <a:schemeClr val="bg1"/>
                </a:solidFill>
              </a:rPr>
              <a:t> </a:t>
            </a:r>
            <a:r>
              <a:rPr lang="en-US" sz="2400" b="1" dirty="0" err="1">
                <a:solidFill>
                  <a:schemeClr val="bg1"/>
                </a:solidFill>
              </a:rPr>
              <a:t>dan</a:t>
            </a:r>
            <a:r>
              <a:rPr lang="en-US" sz="2400" b="1" dirty="0">
                <a:solidFill>
                  <a:schemeClr val="bg1"/>
                </a:solidFill>
              </a:rPr>
              <a:t> </a:t>
            </a:r>
            <a:r>
              <a:rPr lang="en-US" sz="2400" b="1" dirty="0" err="1">
                <a:solidFill>
                  <a:schemeClr val="bg1"/>
                </a:solidFill>
              </a:rPr>
              <a:t>kesehatan</a:t>
            </a:r>
            <a:r>
              <a:rPr lang="en-US" sz="2400" b="1" dirty="0">
                <a:solidFill>
                  <a:schemeClr val="bg1"/>
                </a:solidFill>
              </a:rPr>
              <a:t> </a:t>
            </a:r>
            <a:r>
              <a:rPr lang="en-US" sz="2400" b="1" dirty="0" err="1">
                <a:solidFill>
                  <a:schemeClr val="bg1"/>
                </a:solidFill>
              </a:rPr>
              <a:t>tenaga</a:t>
            </a:r>
            <a:r>
              <a:rPr lang="en-US" sz="2400" b="1" dirty="0">
                <a:solidFill>
                  <a:schemeClr val="bg1"/>
                </a:solidFill>
              </a:rPr>
              <a:t> </a:t>
            </a:r>
            <a:r>
              <a:rPr lang="en-US" sz="2400" b="1" dirty="0" err="1">
                <a:solidFill>
                  <a:schemeClr val="bg1"/>
                </a:solidFill>
              </a:rPr>
              <a:t>kerja</a:t>
            </a:r>
            <a:r>
              <a:rPr lang="en-US" sz="2400" b="1" dirty="0">
                <a:solidFill>
                  <a:schemeClr val="bg1"/>
                </a:solidFill>
              </a:rPr>
              <a:t> </a:t>
            </a:r>
            <a:r>
              <a:rPr lang="en-US" sz="2400" b="1" dirty="0" err="1">
                <a:solidFill>
                  <a:schemeClr val="bg1"/>
                </a:solidFill>
              </a:rPr>
              <a:t>melalui</a:t>
            </a:r>
            <a:r>
              <a:rPr lang="en-US" sz="2400" b="1" dirty="0">
                <a:solidFill>
                  <a:schemeClr val="bg1"/>
                </a:solidFill>
              </a:rPr>
              <a:t> </a:t>
            </a:r>
            <a:r>
              <a:rPr lang="en-US" sz="2400" b="1" u="sng" dirty="0">
                <a:solidFill>
                  <a:schemeClr val="bg1"/>
                </a:solidFill>
              </a:rPr>
              <a:t>Upaya </a:t>
            </a:r>
            <a:r>
              <a:rPr lang="en-US" sz="2400" b="1" u="sng" dirty="0" err="1">
                <a:solidFill>
                  <a:schemeClr val="bg1"/>
                </a:solidFill>
              </a:rPr>
              <a:t>pencegahan</a:t>
            </a:r>
            <a:r>
              <a:rPr lang="en-US" sz="2400" b="1" dirty="0">
                <a:solidFill>
                  <a:schemeClr val="bg1"/>
                </a:solidFill>
              </a:rPr>
              <a:t> </a:t>
            </a:r>
            <a:r>
              <a:rPr lang="en-US" sz="2400" b="1" dirty="0" err="1">
                <a:solidFill>
                  <a:schemeClr val="bg1"/>
                </a:solidFill>
              </a:rPr>
              <a:t>kecelakaan</a:t>
            </a:r>
            <a:r>
              <a:rPr lang="en-US" sz="2400" b="1" dirty="0">
                <a:solidFill>
                  <a:schemeClr val="bg1"/>
                </a:solidFill>
              </a:rPr>
              <a:t> </a:t>
            </a:r>
            <a:r>
              <a:rPr lang="en-US" sz="2400" b="1" dirty="0" err="1">
                <a:solidFill>
                  <a:schemeClr val="bg1"/>
                </a:solidFill>
              </a:rPr>
              <a:t>kerja</a:t>
            </a:r>
            <a:r>
              <a:rPr lang="en-US" sz="2400" b="1" dirty="0">
                <a:solidFill>
                  <a:schemeClr val="bg1"/>
                </a:solidFill>
              </a:rPr>
              <a:t> </a:t>
            </a:r>
            <a:r>
              <a:rPr lang="en-US" sz="2400" b="1" dirty="0" err="1">
                <a:solidFill>
                  <a:schemeClr val="bg1"/>
                </a:solidFill>
              </a:rPr>
              <a:t>dan</a:t>
            </a:r>
            <a:r>
              <a:rPr lang="en-US" sz="2400" b="1" dirty="0">
                <a:solidFill>
                  <a:schemeClr val="bg1"/>
                </a:solidFill>
              </a:rPr>
              <a:t> </a:t>
            </a:r>
            <a:r>
              <a:rPr lang="en-US" sz="2400" b="1" dirty="0" err="1">
                <a:solidFill>
                  <a:schemeClr val="bg1"/>
                </a:solidFill>
              </a:rPr>
              <a:t>penyakit</a:t>
            </a:r>
            <a:r>
              <a:rPr lang="en-US" sz="2400" b="1" dirty="0">
                <a:solidFill>
                  <a:schemeClr val="bg1"/>
                </a:solidFill>
              </a:rPr>
              <a:t> </a:t>
            </a:r>
            <a:r>
              <a:rPr lang="en-US" sz="2400" b="1" dirty="0" err="1">
                <a:solidFill>
                  <a:schemeClr val="bg1"/>
                </a:solidFill>
              </a:rPr>
              <a:t>akibat</a:t>
            </a:r>
            <a:r>
              <a:rPr lang="en-US" sz="2400" b="1" dirty="0">
                <a:solidFill>
                  <a:schemeClr val="bg1"/>
                </a:solidFill>
              </a:rPr>
              <a:t> </a:t>
            </a:r>
            <a:r>
              <a:rPr lang="en-US" sz="2400" b="1" dirty="0" err="1">
                <a:solidFill>
                  <a:schemeClr val="bg1"/>
                </a:solidFill>
              </a:rPr>
              <a:t>kerja</a:t>
            </a:r>
            <a:r>
              <a:rPr lang="en-US" sz="2400" b="1" dirty="0">
                <a:solidFill>
                  <a:schemeClr val="bg1"/>
                </a:solidFill>
              </a:rPr>
              <a:t> (PP No 50 </a:t>
            </a:r>
            <a:r>
              <a:rPr lang="en-US" sz="2400" b="1" dirty="0" err="1">
                <a:solidFill>
                  <a:schemeClr val="bg1"/>
                </a:solidFill>
              </a:rPr>
              <a:t>Tahun</a:t>
            </a:r>
            <a:r>
              <a:rPr lang="en-US" sz="2400" b="1" dirty="0">
                <a:solidFill>
                  <a:schemeClr val="bg1"/>
                </a:solidFill>
              </a:rPr>
              <a:t> 2012)</a:t>
            </a:r>
          </a:p>
          <a:p>
            <a:pPr marL="0" indent="0" algn="ctr">
              <a:lnSpc>
                <a:spcPct val="150000"/>
              </a:lnSpc>
              <a:buNone/>
            </a:pPr>
            <a:endParaRPr lang="en-US" sz="2400" b="1" i="1" dirty="0">
              <a:solidFill>
                <a:schemeClr val="bg1"/>
              </a:solidFill>
            </a:endParaRPr>
          </a:p>
          <a:p>
            <a:pPr marL="0" indent="0" algn="ctr">
              <a:lnSpc>
                <a:spcPct val="150000"/>
              </a:lnSpc>
              <a:buNone/>
            </a:pPr>
            <a:endParaRPr lang="en-US" sz="2400" b="1" i="1" dirty="0">
              <a:solidFill>
                <a:schemeClr val="bg1"/>
              </a:solidFill>
            </a:endParaRPr>
          </a:p>
        </p:txBody>
      </p:sp>
      <p:sp>
        <p:nvSpPr>
          <p:cNvPr id="4" name="Rectangle 2"/>
          <p:cNvSpPr>
            <a:spLocks noGrp="1" noChangeArrowheads="1"/>
          </p:cNvSpPr>
          <p:nvPr>
            <p:ph type="title"/>
          </p:nvPr>
        </p:nvSpPr>
        <p:spPr>
          <a:xfrm>
            <a:off x="-236247" y="1703729"/>
            <a:ext cx="2709851" cy="1143000"/>
          </a:xfrm>
        </p:spPr>
        <p:txBody>
          <a:bodyPr>
            <a:normAutofit/>
          </a:bodyPr>
          <a:lstStyle/>
          <a:p>
            <a:pPr algn="ctr" eaLnBrk="1" hangingPunct="1"/>
            <a:r>
              <a:rPr lang="en-US" altLang="en-US" sz="3200" b="1" i="1" dirty="0" err="1"/>
              <a:t>Definisi</a:t>
            </a:r>
            <a:r>
              <a:rPr lang="en-US" altLang="en-US" sz="3200" b="1" i="1" dirty="0"/>
              <a:t> K3</a:t>
            </a:r>
          </a:p>
        </p:txBody>
      </p:sp>
      <p:pic>
        <p:nvPicPr>
          <p:cNvPr id="7" name="Picture 6">
            <a:extLst>
              <a:ext uri="{FF2B5EF4-FFF2-40B4-BE49-F238E27FC236}">
                <a16:creationId xmlns:a16="http://schemas.microsoft.com/office/drawing/2014/main" id="{3192DAD0-7B43-40B4-8392-D540530737E8}"/>
              </a:ext>
            </a:extLst>
          </p:cNvPr>
          <p:cNvPicPr>
            <a:picLocks noChangeAspect="1"/>
          </p:cNvPicPr>
          <p:nvPr/>
        </p:nvPicPr>
        <p:blipFill rotWithShape="1">
          <a:blip r:embed="rId3"/>
          <a:srcRect t="34152" b="9138"/>
          <a:stretch/>
        </p:blipFill>
        <p:spPr>
          <a:xfrm>
            <a:off x="0" y="4985165"/>
            <a:ext cx="9144000" cy="1872835"/>
          </a:xfrm>
          <a:prstGeom prst="rect">
            <a:avLst/>
          </a:prstGeom>
        </p:spPr>
      </p:pic>
      <p:sp>
        <p:nvSpPr>
          <p:cNvPr id="6" name="Slide Number Placeholder 5">
            <a:extLst>
              <a:ext uri="{FF2B5EF4-FFF2-40B4-BE49-F238E27FC236}">
                <a16:creationId xmlns:a16="http://schemas.microsoft.com/office/drawing/2014/main" id="{BF257197-7B64-4E55-9179-0AB97C8EA797}"/>
              </a:ext>
            </a:extLst>
          </p:cNvPr>
          <p:cNvSpPr>
            <a:spLocks noGrp="1"/>
          </p:cNvSpPr>
          <p:nvPr>
            <p:ph type="sldNum" sz="quarter" idx="12"/>
          </p:nvPr>
        </p:nvSpPr>
        <p:spPr/>
        <p:txBody>
          <a:bodyPr/>
          <a:lstStyle/>
          <a:p>
            <a:fld id="{D1B71AAA-B9E7-4449-836C-07686E34B3E0}" type="slidenum">
              <a:rPr lang="en-US" smtClean="0"/>
              <a:t>4</a:t>
            </a:fld>
            <a:endParaRPr lang="en-US"/>
          </a:p>
        </p:txBody>
      </p:sp>
      <p:sp>
        <p:nvSpPr>
          <p:cNvPr id="5" name="Footer Placeholder 4">
            <a:extLst>
              <a:ext uri="{FF2B5EF4-FFF2-40B4-BE49-F238E27FC236}">
                <a16:creationId xmlns:a16="http://schemas.microsoft.com/office/drawing/2014/main" id="{58BEF5B6-4827-460F-91D1-4D3D84679E3F}"/>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2213799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078638" y="1011393"/>
            <a:ext cx="7608162" cy="3500958"/>
          </a:xfrm>
          <a:prstGeom prst="rect">
            <a:avLst/>
          </a:prstGeom>
          <a:noFill/>
        </p:spPr>
        <p:txBody>
          <a:bodyPr wrap="square" rtlCol="0">
            <a:spAutoFit/>
          </a:bodyPr>
          <a:lstStyle/>
          <a:p>
            <a:r>
              <a:rPr lang="en-US" sz="1846" b="1" dirty="0" err="1">
                <a:solidFill>
                  <a:schemeClr val="accent2">
                    <a:lumMod val="75000"/>
                  </a:schemeClr>
                </a:solidFill>
                <a:latin typeface="Arial Narrow" pitchFamily="34" charset="0"/>
              </a:rPr>
              <a:t>Organisasi</a:t>
            </a:r>
            <a:r>
              <a:rPr lang="en-US" sz="1846" b="1" dirty="0">
                <a:solidFill>
                  <a:schemeClr val="accent2">
                    <a:lumMod val="75000"/>
                  </a:schemeClr>
                </a:solidFill>
                <a:latin typeface="Arial Narrow" pitchFamily="34" charset="0"/>
              </a:rPr>
              <a:t> </a:t>
            </a:r>
            <a:r>
              <a:rPr lang="en-US" sz="1846" b="1" dirty="0" err="1">
                <a:solidFill>
                  <a:schemeClr val="accent2">
                    <a:lumMod val="75000"/>
                  </a:schemeClr>
                </a:solidFill>
                <a:latin typeface="Arial Narrow" pitchFamily="34" charset="0"/>
              </a:rPr>
              <a:t>harus</a:t>
            </a:r>
            <a:r>
              <a:rPr lang="en-US" sz="1846" b="1" dirty="0">
                <a:solidFill>
                  <a:schemeClr val="accent2">
                    <a:lumMod val="75000"/>
                  </a:schemeClr>
                </a:solidFill>
                <a:latin typeface="Arial Narrow" pitchFamily="34" charset="0"/>
              </a:rPr>
              <a:t> </a:t>
            </a:r>
            <a:r>
              <a:rPr lang="en-US" sz="1846" b="1" dirty="0" err="1">
                <a:solidFill>
                  <a:schemeClr val="accent2">
                    <a:lumMod val="75000"/>
                  </a:schemeClr>
                </a:solidFill>
                <a:latin typeface="Arial Narrow" pitchFamily="34" charset="0"/>
              </a:rPr>
              <a:t>merencanakan</a:t>
            </a:r>
            <a:r>
              <a:rPr lang="en-US" sz="1846" b="1" dirty="0">
                <a:solidFill>
                  <a:schemeClr val="accent2">
                    <a:lumMod val="75000"/>
                  </a:schemeClr>
                </a:solidFill>
                <a:latin typeface="Arial Narrow" pitchFamily="34" charset="0"/>
              </a:rPr>
              <a:t> :</a:t>
            </a:r>
          </a:p>
          <a:p>
            <a:pPr marL="422041" indent="-422041">
              <a:buFont typeface="+mj-lt"/>
              <a:buAutoNum type="alphaLcParenR"/>
            </a:pPr>
            <a:r>
              <a:rPr lang="en-US" sz="1846" dirty="0" err="1">
                <a:solidFill>
                  <a:schemeClr val="accent2">
                    <a:lumMod val="75000"/>
                  </a:schemeClr>
                </a:solidFill>
                <a:latin typeface="Arial Narrow" pitchFamily="34" charset="0"/>
              </a:rPr>
              <a:t>melaksanakan</a:t>
            </a:r>
            <a:r>
              <a:rPr lang="en-US" sz="1846" dirty="0">
                <a:solidFill>
                  <a:schemeClr val="accent2">
                    <a:lumMod val="75000"/>
                  </a:schemeClr>
                </a:solidFill>
                <a:latin typeface="Arial Narrow" pitchFamily="34" charset="0"/>
              </a:rPr>
              <a:t> </a:t>
            </a:r>
            <a:r>
              <a:rPr lang="en-US" sz="1846" dirty="0" err="1">
                <a:solidFill>
                  <a:schemeClr val="accent2">
                    <a:lumMod val="75000"/>
                  </a:schemeClr>
                </a:solidFill>
                <a:latin typeface="Arial Narrow" pitchFamily="34" charset="0"/>
              </a:rPr>
              <a:t>tindakan</a:t>
            </a:r>
            <a:r>
              <a:rPr lang="en-US" sz="1846" dirty="0">
                <a:solidFill>
                  <a:schemeClr val="accent2">
                    <a:lumMod val="75000"/>
                  </a:schemeClr>
                </a:solidFill>
                <a:latin typeface="Arial Narrow" pitchFamily="34" charset="0"/>
              </a:rPr>
              <a:t> </a:t>
            </a:r>
            <a:r>
              <a:rPr lang="en-US" sz="1846" dirty="0" err="1">
                <a:solidFill>
                  <a:schemeClr val="accent2">
                    <a:lumMod val="75000"/>
                  </a:schemeClr>
                </a:solidFill>
                <a:latin typeface="Arial Narrow" pitchFamily="34" charset="0"/>
              </a:rPr>
              <a:t>untuk</a:t>
            </a:r>
            <a:r>
              <a:rPr lang="en-US" sz="1846" dirty="0">
                <a:solidFill>
                  <a:schemeClr val="accent2">
                    <a:lumMod val="75000"/>
                  </a:schemeClr>
                </a:solidFill>
                <a:latin typeface="Arial Narrow" pitchFamily="34" charset="0"/>
              </a:rPr>
              <a:t> </a:t>
            </a:r>
            <a:r>
              <a:rPr lang="en-US" sz="1846" dirty="0" err="1">
                <a:solidFill>
                  <a:schemeClr val="accent2">
                    <a:lumMod val="75000"/>
                  </a:schemeClr>
                </a:solidFill>
                <a:latin typeface="Arial Narrow" pitchFamily="34" charset="0"/>
              </a:rPr>
              <a:t>menangani</a:t>
            </a:r>
            <a:r>
              <a:rPr lang="en-US" sz="1846" dirty="0">
                <a:solidFill>
                  <a:schemeClr val="accent2">
                    <a:lumMod val="75000"/>
                  </a:schemeClr>
                </a:solidFill>
                <a:latin typeface="Arial Narrow" pitchFamily="34" charset="0"/>
              </a:rPr>
              <a:t> :</a:t>
            </a: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pPr marL="422041" indent="-422041">
              <a:buFont typeface="+mj-lt"/>
              <a:buAutoNum type="alphaLcParenR"/>
            </a:pPr>
            <a:endParaRPr lang="en-US" sz="1846" dirty="0">
              <a:solidFill>
                <a:schemeClr val="accent2">
                  <a:lumMod val="75000"/>
                </a:schemeClr>
              </a:solidFill>
              <a:latin typeface="Arial Narrow" pitchFamily="34" charset="0"/>
            </a:endParaRPr>
          </a:p>
          <a:p>
            <a:endParaRPr lang="en-US" sz="1846" dirty="0">
              <a:solidFill>
                <a:schemeClr val="accent2">
                  <a:lumMod val="75000"/>
                </a:schemeClr>
              </a:solidFill>
              <a:latin typeface="Arial Narrow" pitchFamily="34" charset="0"/>
            </a:endParaRPr>
          </a:p>
        </p:txBody>
      </p:sp>
      <p:sp>
        <p:nvSpPr>
          <p:cNvPr id="26" name="Rectangle 25"/>
          <p:cNvSpPr/>
          <p:nvPr/>
        </p:nvSpPr>
        <p:spPr>
          <a:xfrm>
            <a:off x="1602516" y="1993188"/>
            <a:ext cx="2055834" cy="675249"/>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sp>
        <p:nvSpPr>
          <p:cNvPr id="28" name="Rectangle 27"/>
          <p:cNvSpPr/>
          <p:nvPr/>
        </p:nvSpPr>
        <p:spPr>
          <a:xfrm>
            <a:off x="1602516" y="2810337"/>
            <a:ext cx="2055834" cy="675249"/>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a:t>
            </a:r>
            <a:r>
              <a:rPr lang="en-US" sz="1846" dirty="0" err="1">
                <a:solidFill>
                  <a:schemeClr val="bg1"/>
                </a:solidFill>
                <a:latin typeface="Arial Narrow" pitchFamily="34" charset="0"/>
              </a:rPr>
              <a:t>Hukum</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Lain</a:t>
            </a:r>
          </a:p>
        </p:txBody>
      </p:sp>
      <p:sp>
        <p:nvSpPr>
          <p:cNvPr id="30" name="Rectangle 29"/>
          <p:cNvSpPr/>
          <p:nvPr/>
        </p:nvSpPr>
        <p:spPr>
          <a:xfrm>
            <a:off x="4734991" y="2597329"/>
            <a:ext cx="1775007" cy="1087975"/>
          </a:xfrm>
          <a:prstGeom prst="rect">
            <a:avLst/>
          </a:prstGeom>
          <a:solidFill>
            <a:schemeClr val="accent1">
              <a:lumMod val="60000"/>
              <a:lumOff val="4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tx1"/>
                </a:solidFill>
                <a:latin typeface="Arial Narrow" pitchFamily="34" charset="0"/>
              </a:rPr>
              <a:t>Tindakan</a:t>
            </a:r>
            <a:r>
              <a:rPr lang="en-US" sz="1846" dirty="0">
                <a:solidFill>
                  <a:schemeClr val="tx1"/>
                </a:solidFill>
                <a:latin typeface="Arial Narrow" pitchFamily="34" charset="0"/>
              </a:rPr>
              <a:t> </a:t>
            </a:r>
            <a:r>
              <a:rPr lang="en-US" sz="1846" dirty="0" err="1">
                <a:solidFill>
                  <a:schemeClr val="tx1"/>
                </a:solidFill>
                <a:latin typeface="Arial Narrow" pitchFamily="34" charset="0"/>
              </a:rPr>
              <a:t>Perencanaan</a:t>
            </a:r>
            <a:r>
              <a:rPr lang="en-US" sz="1846" dirty="0">
                <a:solidFill>
                  <a:schemeClr val="tx1"/>
                </a:solidFill>
                <a:latin typeface="Arial Narrow" pitchFamily="34" charset="0"/>
              </a:rPr>
              <a:t> (Planning Action)</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V="1">
            <a:off x="4039782" y="2019979"/>
            <a:ext cx="435855" cy="718844"/>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155780">
            <a:off x="4035594" y="3536614"/>
            <a:ext cx="457293" cy="676885"/>
          </a:xfrm>
          <a:prstGeom prst="rect">
            <a:avLst/>
          </a:prstGeom>
        </p:spPr>
      </p:pic>
      <p:sp>
        <p:nvSpPr>
          <p:cNvPr id="37" name="Rectangle 1"/>
          <p:cNvSpPr>
            <a:spLocks noChangeArrowheads="1"/>
          </p:cNvSpPr>
          <p:nvPr/>
        </p:nvSpPr>
        <p:spPr bwMode="auto">
          <a:xfrm>
            <a:off x="6661778" y="2878040"/>
            <a:ext cx="1696480" cy="539842"/>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r>
              <a:rPr lang="en-US" sz="1477" dirty="0" err="1"/>
              <a:t>Fokus</a:t>
            </a:r>
            <a:r>
              <a:rPr lang="en-US" sz="1477" dirty="0"/>
              <a:t> </a:t>
            </a:r>
            <a:r>
              <a:rPr lang="en-US" sz="1477" dirty="0" err="1"/>
              <a:t>pada</a:t>
            </a:r>
            <a:r>
              <a:rPr lang="en-US" sz="1477" dirty="0"/>
              <a:t> PENGENDALIAN</a:t>
            </a:r>
          </a:p>
        </p:txBody>
      </p:sp>
      <p:sp>
        <p:nvSpPr>
          <p:cNvPr id="33" name="Rectangle 32"/>
          <p:cNvSpPr/>
          <p:nvPr/>
        </p:nvSpPr>
        <p:spPr>
          <a:xfrm>
            <a:off x="1602516" y="3627485"/>
            <a:ext cx="2055834"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Kondisi</a:t>
            </a:r>
            <a:r>
              <a:rPr lang="en-US" sz="1846" dirty="0">
                <a:solidFill>
                  <a:schemeClr val="bg1"/>
                </a:solidFill>
                <a:latin typeface="Arial Narrow" pitchFamily="34" charset="0"/>
              </a:rPr>
              <a:t> </a:t>
            </a:r>
            <a:r>
              <a:rPr lang="en-US" sz="1846" dirty="0" err="1">
                <a:solidFill>
                  <a:schemeClr val="bg1"/>
                </a:solidFill>
                <a:latin typeface="Arial Narrow" pitchFamily="34" charset="0"/>
              </a:rPr>
              <a:t>Darurat</a:t>
            </a:r>
            <a:endParaRPr lang="en-US" sz="1846" dirty="0">
              <a:solidFill>
                <a:schemeClr val="bg1"/>
              </a:solidFill>
              <a:latin typeface="Arial Narrow" pitchFamily="34" charset="0"/>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799307">
            <a:off x="3968025" y="2844409"/>
            <a:ext cx="457293" cy="676885"/>
          </a:xfrm>
          <a:prstGeom prst="rect">
            <a:avLst/>
          </a:prstGeom>
        </p:spPr>
      </p:pic>
      <p:sp>
        <p:nvSpPr>
          <p:cNvPr id="6" name="Heptagon 5"/>
          <p:cNvSpPr/>
          <p:nvPr/>
        </p:nvSpPr>
        <p:spPr>
          <a:xfrm>
            <a:off x="1181391" y="2011691"/>
            <a:ext cx="367710" cy="367710"/>
          </a:xfrm>
          <a:prstGeom prst="heptagon">
            <a:avLst/>
          </a:prstGeom>
          <a:solidFill>
            <a:srgbClr val="339966"/>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662" dirty="0"/>
              <a:t>1</a:t>
            </a:r>
          </a:p>
        </p:txBody>
      </p:sp>
      <p:sp>
        <p:nvSpPr>
          <p:cNvPr id="39" name="Heptagon 38"/>
          <p:cNvSpPr/>
          <p:nvPr/>
        </p:nvSpPr>
        <p:spPr>
          <a:xfrm>
            <a:off x="1181391" y="2798562"/>
            <a:ext cx="367710" cy="367710"/>
          </a:xfrm>
          <a:prstGeom prst="heptagon">
            <a:avLst/>
          </a:prstGeom>
          <a:solidFill>
            <a:srgbClr val="FFCC00"/>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662" dirty="0"/>
              <a:t>2</a:t>
            </a:r>
          </a:p>
        </p:txBody>
      </p:sp>
      <p:sp>
        <p:nvSpPr>
          <p:cNvPr id="40" name="Heptagon 39"/>
          <p:cNvSpPr/>
          <p:nvPr/>
        </p:nvSpPr>
        <p:spPr>
          <a:xfrm>
            <a:off x="1181391" y="3575529"/>
            <a:ext cx="367710" cy="367710"/>
          </a:xfrm>
          <a:prstGeom prst="heptagon">
            <a:avLst/>
          </a:prstGeom>
          <a:solidFill>
            <a:schemeClr val="accent2">
              <a:lumMod val="75000"/>
            </a:schemeClr>
          </a:solidFill>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662" dirty="0"/>
              <a:t>3</a:t>
            </a:r>
          </a:p>
        </p:txBody>
      </p:sp>
      <p:sp>
        <p:nvSpPr>
          <p:cNvPr id="29" name="Rectangle 28"/>
          <p:cNvSpPr/>
          <p:nvPr/>
        </p:nvSpPr>
        <p:spPr>
          <a:xfrm>
            <a:off x="383832" y="243016"/>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Perencanaan</a:t>
            </a:r>
            <a:endParaRPr lang="en-US" sz="2800" dirty="0">
              <a:solidFill>
                <a:schemeClr val="tx1"/>
              </a:solidFill>
              <a:latin typeface="Impact" panose="020B0806030902050204" pitchFamily="34" charset="0"/>
              <a:cs typeface="Arial" panose="020B0604020202020204"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396413" flipV="1">
            <a:off x="6187597" y="3674742"/>
            <a:ext cx="435855" cy="718844"/>
          </a:xfrm>
          <a:prstGeom prst="rect">
            <a:avLst/>
          </a:prstGeom>
        </p:spPr>
      </p:pic>
      <p:sp>
        <p:nvSpPr>
          <p:cNvPr id="34" name="TextBox 33"/>
          <p:cNvSpPr txBox="1"/>
          <p:nvPr/>
        </p:nvSpPr>
        <p:spPr>
          <a:xfrm>
            <a:off x="5379389" y="4652357"/>
            <a:ext cx="3307411" cy="1631216"/>
          </a:xfrm>
          <a:prstGeom prst="rect">
            <a:avLst/>
          </a:prstGeom>
          <a:solidFill>
            <a:schemeClr val="accent4">
              <a:lumMod val="60000"/>
              <a:lumOff val="40000"/>
            </a:schemeClr>
          </a:solidFill>
          <a:ln w="3175">
            <a:solidFill>
              <a:schemeClr val="tx1"/>
            </a:solidFill>
          </a:ln>
        </p:spPr>
        <p:txBody>
          <a:bodyPr wrap="square" rtlCol="0">
            <a:spAutoFit/>
          </a:bodyPr>
          <a:lstStyle/>
          <a:p>
            <a:pPr marL="342900" indent="-342900">
              <a:buFont typeface="Arial"/>
              <a:buChar char="•"/>
            </a:pPr>
            <a:r>
              <a:rPr lang="en-US" sz="2000" dirty="0" err="1"/>
              <a:t>Evaluasi</a:t>
            </a:r>
            <a:r>
              <a:rPr lang="en-US" sz="2000" dirty="0"/>
              <a:t> </a:t>
            </a:r>
            <a:r>
              <a:rPr lang="en-US" sz="2000" dirty="0" err="1"/>
              <a:t>efektifitas</a:t>
            </a:r>
            <a:r>
              <a:rPr lang="en-US" sz="2000" dirty="0"/>
              <a:t> </a:t>
            </a:r>
            <a:r>
              <a:rPr lang="en-US" sz="2000" dirty="0" err="1"/>
              <a:t>tindakan</a:t>
            </a:r>
            <a:r>
              <a:rPr lang="en-US" sz="2000" dirty="0"/>
              <a:t> </a:t>
            </a:r>
            <a:r>
              <a:rPr lang="en-US" sz="2000" dirty="0" err="1"/>
              <a:t>perencanaan</a:t>
            </a:r>
            <a:endParaRPr lang="en-US" sz="2000" dirty="0"/>
          </a:p>
          <a:p>
            <a:pPr marL="342900" indent="-342900">
              <a:buFont typeface="Arial"/>
              <a:buChar char="•"/>
            </a:pPr>
            <a:r>
              <a:rPr lang="en-US" sz="2000" dirty="0" err="1"/>
              <a:t>Mengintegrasikan</a:t>
            </a:r>
            <a:r>
              <a:rPr lang="en-US" sz="2000" dirty="0"/>
              <a:t> </a:t>
            </a:r>
            <a:r>
              <a:rPr lang="en-US" sz="2000" dirty="0" err="1"/>
              <a:t>dan</a:t>
            </a:r>
            <a:r>
              <a:rPr lang="en-US" sz="2000" dirty="0"/>
              <a:t> </a:t>
            </a:r>
            <a:r>
              <a:rPr lang="en-US" sz="2000" dirty="0" err="1"/>
              <a:t>diterapkan</a:t>
            </a:r>
            <a:r>
              <a:rPr lang="en-US" sz="2000" dirty="0"/>
              <a:t> </a:t>
            </a:r>
            <a:r>
              <a:rPr lang="en-US" sz="2000" dirty="0" err="1"/>
              <a:t>kedalam</a:t>
            </a:r>
            <a:r>
              <a:rPr lang="en-US" sz="2000" dirty="0"/>
              <a:t> proses </a:t>
            </a:r>
            <a:r>
              <a:rPr lang="en-US" sz="2000" dirty="0" err="1"/>
              <a:t>bisnis</a:t>
            </a:r>
            <a:r>
              <a:rPr lang="en-US" sz="2000" dirty="0"/>
              <a:t> </a:t>
            </a:r>
            <a:r>
              <a:rPr lang="en-US" sz="2000" dirty="0" err="1"/>
              <a:t>lainnya</a:t>
            </a:r>
            <a:endParaRPr lang="en-US" sz="2000" dirty="0"/>
          </a:p>
        </p:txBody>
      </p:sp>
      <p:sp>
        <p:nvSpPr>
          <p:cNvPr id="35" name="Rectangle 1"/>
          <p:cNvSpPr>
            <a:spLocks noChangeArrowheads="1"/>
          </p:cNvSpPr>
          <p:nvPr/>
        </p:nvSpPr>
        <p:spPr bwMode="auto">
          <a:xfrm>
            <a:off x="457200" y="4690027"/>
            <a:ext cx="4667124" cy="994454"/>
          </a:xfrm>
          <a:prstGeom prst="rect">
            <a:avLst/>
          </a:prstGeom>
          <a:noFill/>
          <a:ln w="19050">
            <a:solidFill>
              <a:srgbClr val="FF000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r>
              <a:rPr lang="en-US" sz="1477" dirty="0" err="1"/>
              <a:t>Ketika</a:t>
            </a:r>
            <a:r>
              <a:rPr lang="en-US" sz="1477" dirty="0"/>
              <a:t> </a:t>
            </a:r>
            <a:r>
              <a:rPr lang="en-US" sz="1477" dirty="0" err="1"/>
              <a:t>menetapkan</a:t>
            </a:r>
            <a:r>
              <a:rPr lang="en-US" sz="1477" dirty="0"/>
              <a:t> </a:t>
            </a:r>
            <a:r>
              <a:rPr lang="en-US" sz="1477" dirty="0" err="1"/>
              <a:t>tindakan</a:t>
            </a:r>
            <a:r>
              <a:rPr lang="en-US" sz="1477" dirty="0"/>
              <a:t>, </a:t>
            </a:r>
            <a:r>
              <a:rPr lang="en-US" sz="1477" dirty="0" err="1"/>
              <a:t>organisasi</a:t>
            </a:r>
            <a:r>
              <a:rPr lang="en-US" sz="1477" dirty="0"/>
              <a:t> </a:t>
            </a:r>
            <a:r>
              <a:rPr lang="en-US" sz="1477" dirty="0" err="1"/>
              <a:t>mempertimbangkan</a:t>
            </a:r>
            <a:r>
              <a:rPr lang="en-US" sz="1477" dirty="0"/>
              <a:t> PRAKTEK TERBAIK, PILIHAN TEKNOLOGI, KEUANGAN </a:t>
            </a:r>
            <a:r>
              <a:rPr lang="en-US" sz="1477" dirty="0" err="1"/>
              <a:t>dan</a:t>
            </a:r>
            <a:r>
              <a:rPr lang="en-US" sz="1477" dirty="0"/>
              <a:t> PERSYARATAN BISNIS DAN OPERASIONAL</a:t>
            </a:r>
          </a:p>
        </p:txBody>
      </p:sp>
      <p:sp>
        <p:nvSpPr>
          <p:cNvPr id="3" name="Slide Number Placeholder 2">
            <a:extLst>
              <a:ext uri="{FF2B5EF4-FFF2-40B4-BE49-F238E27FC236}">
                <a16:creationId xmlns:a16="http://schemas.microsoft.com/office/drawing/2014/main" id="{C1E8AEEC-E020-4428-ABFD-26848488753F}"/>
              </a:ext>
            </a:extLst>
          </p:cNvPr>
          <p:cNvSpPr>
            <a:spLocks noGrp="1"/>
          </p:cNvSpPr>
          <p:nvPr>
            <p:ph type="sldNum" sz="quarter" idx="12"/>
          </p:nvPr>
        </p:nvSpPr>
        <p:spPr/>
        <p:txBody>
          <a:bodyPr/>
          <a:lstStyle/>
          <a:p>
            <a:pPr>
              <a:defRPr/>
            </a:pPr>
            <a:fld id="{2E3D3CF9-A8F0-446F-8AA4-23D2A19D86A0}" type="slidenum">
              <a:rPr lang="en-US" smtClean="0"/>
              <a:pPr>
                <a:defRPr/>
              </a:pPr>
              <a:t>40</a:t>
            </a:fld>
            <a:endParaRPr lang="en-US"/>
          </a:p>
        </p:txBody>
      </p:sp>
      <p:pic>
        <p:nvPicPr>
          <p:cNvPr id="5122" name="Picture 2" descr="Related image">
            <a:extLst>
              <a:ext uri="{FF2B5EF4-FFF2-40B4-BE49-F238E27FC236}">
                <a16:creationId xmlns:a16="http://schemas.microsoft.com/office/drawing/2014/main" id="{5111F896-B11A-443A-99E1-2F72DD96D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5989" y="38434"/>
            <a:ext cx="3380779" cy="243838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3D225DE-AE90-4F2D-BC95-E353AA3AE974}"/>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883992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 Arrow 16"/>
          <p:cNvSpPr/>
          <p:nvPr/>
        </p:nvSpPr>
        <p:spPr>
          <a:xfrm rot="10800000">
            <a:off x="5674959" y="1210763"/>
            <a:ext cx="488969" cy="1415846"/>
          </a:xfrm>
          <a:prstGeom prst="leftArrow">
            <a:avLst/>
          </a:prstGeom>
          <a:solidFill>
            <a:srgbClr val="00FF0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5" name="TextBox 24"/>
          <p:cNvSpPr txBox="1"/>
          <p:nvPr/>
        </p:nvSpPr>
        <p:spPr>
          <a:xfrm>
            <a:off x="240397" y="3324575"/>
            <a:ext cx="3253043" cy="2932854"/>
          </a:xfrm>
          <a:prstGeom prst="rect">
            <a:avLst/>
          </a:prstGeom>
          <a:noFill/>
          <a:ln w="19050">
            <a:solidFill>
              <a:srgbClr val="FF0000"/>
            </a:solidFill>
            <a:prstDash val="dash"/>
          </a:ln>
        </p:spPr>
        <p:txBody>
          <a:bodyPr wrap="square" rtlCol="0">
            <a:spAutoFit/>
          </a:bodyPr>
          <a:lstStyle/>
          <a:p>
            <a:r>
              <a:rPr lang="en-US" sz="1846" b="1" dirty="0" err="1">
                <a:latin typeface="Arial Narrow" pitchFamily="34" charset="0"/>
              </a:rPr>
              <a:t>Sasaran</a:t>
            </a:r>
            <a:r>
              <a:rPr lang="en-US" sz="1846" b="1" dirty="0">
                <a:latin typeface="Arial Narrow" pitchFamily="34" charset="0"/>
              </a:rPr>
              <a:t> K3L </a:t>
            </a:r>
            <a:r>
              <a:rPr lang="en-US" sz="1846" b="1" dirty="0" err="1">
                <a:latin typeface="Arial Narrow" pitchFamily="34" charset="0"/>
              </a:rPr>
              <a:t>harus</a:t>
            </a:r>
            <a:r>
              <a:rPr lang="en-US" sz="1846" b="1" dirty="0">
                <a:latin typeface="Arial Narrow" pitchFamily="34" charset="0"/>
              </a:rPr>
              <a:t> :</a:t>
            </a:r>
          </a:p>
          <a:p>
            <a:pPr marL="316531" indent="-316531">
              <a:buAutoNum type="arabicPeriod"/>
            </a:pPr>
            <a:r>
              <a:rPr lang="en-US" sz="1846" dirty="0" err="1">
                <a:latin typeface="Arial Narrow" pitchFamily="34" charset="0"/>
              </a:rPr>
              <a:t>ditetapkan</a:t>
            </a:r>
            <a:r>
              <a:rPr lang="en-US" sz="1846" dirty="0">
                <a:latin typeface="Arial Narrow" pitchFamily="34" charset="0"/>
              </a:rPr>
              <a:t> </a:t>
            </a:r>
            <a:r>
              <a:rPr lang="en-US" sz="1846" dirty="0" err="1">
                <a:latin typeface="Arial Narrow" pitchFamily="34" charset="0"/>
              </a:rPr>
              <a:t>pada</a:t>
            </a:r>
            <a:r>
              <a:rPr lang="en-US" sz="1846" dirty="0">
                <a:latin typeface="Arial Narrow" pitchFamily="34" charset="0"/>
              </a:rPr>
              <a:t> </a:t>
            </a:r>
            <a:r>
              <a:rPr lang="en-US" sz="1846" dirty="0" err="1">
                <a:latin typeface="Arial Narrow" pitchFamily="34" charset="0"/>
              </a:rPr>
              <a:t>fungsi</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level yang </a:t>
            </a:r>
            <a:r>
              <a:rPr lang="en-US" sz="1846" dirty="0" err="1">
                <a:latin typeface="Arial Narrow" pitchFamily="34" charset="0"/>
              </a:rPr>
              <a:t>relevan</a:t>
            </a:r>
            <a:endParaRPr lang="en-US" sz="1846" dirty="0">
              <a:latin typeface="Arial Narrow" pitchFamily="34" charset="0"/>
            </a:endParaRPr>
          </a:p>
          <a:p>
            <a:pPr marL="316531" indent="-316531">
              <a:buAutoNum type="arabicPeriod"/>
            </a:pPr>
            <a:r>
              <a:rPr lang="en-US" sz="1846" dirty="0" err="1">
                <a:latin typeface="Arial Narrow" pitchFamily="34" charset="0"/>
              </a:rPr>
              <a:t>konsisten</a:t>
            </a:r>
            <a:r>
              <a:rPr lang="en-US" sz="1846" dirty="0">
                <a:latin typeface="Arial Narrow" pitchFamily="34" charset="0"/>
              </a:rPr>
              <a:t> </a:t>
            </a:r>
            <a:r>
              <a:rPr lang="en-US" sz="1846" dirty="0" err="1">
                <a:latin typeface="Arial Narrow" pitchFamily="34" charset="0"/>
              </a:rPr>
              <a:t>dengan</a:t>
            </a:r>
            <a:r>
              <a:rPr lang="en-US" sz="1846" dirty="0">
                <a:latin typeface="Arial Narrow" pitchFamily="34" charset="0"/>
              </a:rPr>
              <a:t> </a:t>
            </a:r>
            <a:r>
              <a:rPr lang="en-US" sz="1846" dirty="0" err="1">
                <a:latin typeface="Arial Narrow" pitchFamily="34" charset="0"/>
              </a:rPr>
              <a:t>kebijakan</a:t>
            </a:r>
            <a:r>
              <a:rPr lang="en-US" sz="1846" dirty="0">
                <a:latin typeface="Arial Narrow" pitchFamily="34" charset="0"/>
              </a:rPr>
              <a:t> K3L</a:t>
            </a:r>
          </a:p>
          <a:p>
            <a:pPr marL="316531" indent="-316531">
              <a:buAutoNum type="arabicPeriod"/>
            </a:pPr>
            <a:r>
              <a:rPr lang="en-US" sz="1846" dirty="0" err="1">
                <a:latin typeface="Arial Narrow" pitchFamily="34" charset="0"/>
              </a:rPr>
              <a:t>terukur</a:t>
            </a:r>
            <a:r>
              <a:rPr lang="en-US" sz="1846" dirty="0">
                <a:latin typeface="Arial Narrow" pitchFamily="34" charset="0"/>
              </a:rPr>
              <a:t> (</a:t>
            </a:r>
            <a:r>
              <a:rPr lang="en-US" sz="1846" dirty="0" err="1">
                <a:latin typeface="Arial Narrow" pitchFamily="34" charset="0"/>
              </a:rPr>
              <a:t>jika</a:t>
            </a:r>
            <a:r>
              <a:rPr lang="en-US" sz="1846" dirty="0">
                <a:latin typeface="Arial Narrow" pitchFamily="34" charset="0"/>
              </a:rPr>
              <a:t> </a:t>
            </a:r>
            <a:r>
              <a:rPr lang="en-US" sz="1846" dirty="0" err="1">
                <a:latin typeface="Arial Narrow" pitchFamily="34" charset="0"/>
              </a:rPr>
              <a:t>dapat</a:t>
            </a:r>
            <a:r>
              <a:rPr lang="en-US" sz="1846" dirty="0">
                <a:latin typeface="Arial Narrow" pitchFamily="34" charset="0"/>
              </a:rPr>
              <a:t> </a:t>
            </a:r>
            <a:r>
              <a:rPr lang="en-US" sz="1846" dirty="0" err="1">
                <a:latin typeface="Arial Narrow" pitchFamily="34" charset="0"/>
              </a:rPr>
              <a:t>dilakukan</a:t>
            </a:r>
            <a:r>
              <a:rPr lang="en-US" sz="1846" dirty="0">
                <a:latin typeface="Arial Narrow" pitchFamily="34" charset="0"/>
              </a:rPr>
              <a:t>)</a:t>
            </a:r>
          </a:p>
          <a:p>
            <a:pPr marL="316531" indent="-316531">
              <a:buAutoNum type="arabicPeriod"/>
            </a:pPr>
            <a:r>
              <a:rPr lang="en-US" sz="1846" u="sng" dirty="0" err="1">
                <a:solidFill>
                  <a:srgbClr val="FF0000"/>
                </a:solidFill>
                <a:latin typeface="Arial Narrow" pitchFamily="34" charset="0"/>
              </a:rPr>
              <a:t>dikonsultasikan</a:t>
            </a:r>
            <a:r>
              <a:rPr lang="en-US" sz="1846" u="sng" dirty="0">
                <a:solidFill>
                  <a:srgbClr val="FF0000"/>
                </a:solidFill>
                <a:latin typeface="Arial Narrow" pitchFamily="34" charset="0"/>
              </a:rPr>
              <a:t> </a:t>
            </a:r>
            <a:r>
              <a:rPr lang="en-US" sz="1846" u="sng" dirty="0" err="1">
                <a:solidFill>
                  <a:srgbClr val="FF0000"/>
                </a:solidFill>
                <a:latin typeface="Arial Narrow" pitchFamily="34" charset="0"/>
              </a:rPr>
              <a:t>dengan</a:t>
            </a:r>
            <a:r>
              <a:rPr lang="en-US" sz="1846" u="sng" dirty="0">
                <a:solidFill>
                  <a:srgbClr val="FF0000"/>
                </a:solidFill>
                <a:latin typeface="Arial Narrow" pitchFamily="34" charset="0"/>
              </a:rPr>
              <a:t> </a:t>
            </a:r>
            <a:r>
              <a:rPr lang="en-US" sz="1846" u="sng" dirty="0" err="1">
                <a:solidFill>
                  <a:srgbClr val="FF0000"/>
                </a:solidFill>
                <a:latin typeface="Arial Narrow" pitchFamily="34" charset="0"/>
              </a:rPr>
              <a:t>pekerja</a:t>
            </a:r>
            <a:endParaRPr lang="en-US" sz="1846" u="sng" dirty="0">
              <a:solidFill>
                <a:srgbClr val="FF0000"/>
              </a:solidFill>
              <a:latin typeface="Arial Narrow" pitchFamily="34" charset="0"/>
            </a:endParaRPr>
          </a:p>
          <a:p>
            <a:pPr marL="316531" indent="-316531">
              <a:buAutoNum type="arabicPeriod"/>
            </a:pPr>
            <a:r>
              <a:rPr lang="en-US" sz="1846" dirty="0" err="1">
                <a:latin typeface="Arial Narrow" pitchFamily="34" charset="0"/>
              </a:rPr>
              <a:t>dipantau</a:t>
            </a:r>
            <a:endParaRPr lang="en-US" sz="1846" dirty="0">
              <a:latin typeface="Arial Narrow" pitchFamily="34" charset="0"/>
            </a:endParaRPr>
          </a:p>
          <a:p>
            <a:pPr marL="316531" indent="-316531">
              <a:buAutoNum type="arabicPeriod"/>
            </a:pPr>
            <a:r>
              <a:rPr lang="en-US" sz="1846" dirty="0" err="1">
                <a:latin typeface="Arial Narrow" pitchFamily="34" charset="0"/>
              </a:rPr>
              <a:t>dikomunikasikan</a:t>
            </a:r>
            <a:endParaRPr lang="en-US" sz="1846" dirty="0">
              <a:latin typeface="Arial Narrow" pitchFamily="34" charset="0"/>
            </a:endParaRPr>
          </a:p>
          <a:p>
            <a:pPr marL="316531" indent="-316531">
              <a:buAutoNum type="arabicPeriod"/>
            </a:pPr>
            <a:r>
              <a:rPr lang="en-US" sz="1846" dirty="0" err="1">
                <a:latin typeface="Arial Narrow" pitchFamily="34" charset="0"/>
              </a:rPr>
              <a:t>dimutakhirkan</a:t>
            </a:r>
            <a:r>
              <a:rPr lang="en-US" sz="1846" dirty="0">
                <a:latin typeface="Arial Narrow" pitchFamily="34" charset="0"/>
              </a:rPr>
              <a:t> </a:t>
            </a:r>
            <a:r>
              <a:rPr lang="en-US" sz="1846" dirty="0" err="1">
                <a:latin typeface="Arial Narrow" pitchFamily="34" charset="0"/>
              </a:rPr>
              <a:t>jika</a:t>
            </a:r>
            <a:r>
              <a:rPr lang="en-US" sz="1846" dirty="0">
                <a:latin typeface="Arial Narrow" pitchFamily="34" charset="0"/>
              </a:rPr>
              <a:t> </a:t>
            </a:r>
            <a:r>
              <a:rPr lang="en-US" sz="1846" dirty="0" err="1">
                <a:latin typeface="Arial Narrow" pitchFamily="34" charset="0"/>
              </a:rPr>
              <a:t>sesuai</a:t>
            </a:r>
            <a:endParaRPr lang="en-US" sz="1846" dirty="0">
              <a:latin typeface="Arial Narrow" pitchFamily="34" charset="0"/>
            </a:endParaRPr>
          </a:p>
        </p:txBody>
      </p:sp>
      <p:sp>
        <p:nvSpPr>
          <p:cNvPr id="29" name="TextBox 28"/>
          <p:cNvSpPr txBox="1"/>
          <p:nvPr/>
        </p:nvSpPr>
        <p:spPr>
          <a:xfrm>
            <a:off x="3686165" y="3570834"/>
            <a:ext cx="5147533" cy="2364750"/>
          </a:xfrm>
          <a:prstGeom prst="rect">
            <a:avLst/>
          </a:prstGeom>
          <a:noFill/>
          <a:ln w="19050">
            <a:solidFill>
              <a:srgbClr val="FF0000"/>
            </a:solidFill>
            <a:prstDash val="dash"/>
          </a:ln>
        </p:spPr>
        <p:txBody>
          <a:bodyPr wrap="square" rtlCol="0">
            <a:spAutoFit/>
          </a:bodyPr>
          <a:lstStyle>
            <a:defPPr>
              <a:defRPr lang="en-US"/>
            </a:defPPr>
            <a:lvl1pPr>
              <a:defRPr sz="2000" b="1">
                <a:latin typeface="Arial Narrow" pitchFamily="34" charset="0"/>
              </a:defRPr>
            </a:lvl1pPr>
          </a:lstStyle>
          <a:p>
            <a:r>
              <a:rPr lang="en-US" sz="1846" dirty="0" err="1"/>
              <a:t>Tindakan</a:t>
            </a:r>
            <a:r>
              <a:rPr lang="en-US" sz="1846" dirty="0"/>
              <a:t> </a:t>
            </a:r>
            <a:r>
              <a:rPr lang="en-US" sz="1846" dirty="0" err="1"/>
              <a:t>perencanaan</a:t>
            </a:r>
            <a:r>
              <a:rPr lang="en-US" sz="1846" dirty="0"/>
              <a:t> </a:t>
            </a:r>
            <a:r>
              <a:rPr lang="en-US" sz="1846" dirty="0" err="1"/>
              <a:t>untuk</a:t>
            </a:r>
            <a:r>
              <a:rPr lang="en-US" sz="1846" dirty="0"/>
              <a:t> </a:t>
            </a:r>
            <a:r>
              <a:rPr lang="en-US" sz="1846" dirty="0" err="1"/>
              <a:t>mencapai</a:t>
            </a:r>
            <a:r>
              <a:rPr lang="en-US" sz="1846" dirty="0"/>
              <a:t> </a:t>
            </a:r>
            <a:r>
              <a:rPr lang="en-US" sz="1846" dirty="0" err="1"/>
              <a:t>sasaran</a:t>
            </a:r>
            <a:r>
              <a:rPr lang="en-US" sz="1846" dirty="0"/>
              <a:t> K3LL</a:t>
            </a:r>
          </a:p>
          <a:p>
            <a:pPr marL="422041" indent="-422041">
              <a:buFont typeface="+mj-lt"/>
              <a:buAutoNum type="arabicPeriod"/>
            </a:pPr>
            <a:r>
              <a:rPr lang="en-US" sz="1846" b="0" dirty="0" err="1"/>
              <a:t>apa</a:t>
            </a:r>
            <a:r>
              <a:rPr lang="en-US" sz="1846" b="0" dirty="0"/>
              <a:t> yang </a:t>
            </a:r>
            <a:r>
              <a:rPr lang="en-US" sz="1846" b="0" dirty="0" err="1"/>
              <a:t>akan</a:t>
            </a:r>
            <a:r>
              <a:rPr lang="en-US" sz="1846" b="0" dirty="0"/>
              <a:t> </a:t>
            </a:r>
            <a:r>
              <a:rPr lang="en-US" sz="1846" b="0" dirty="0" err="1"/>
              <a:t>dilakukan</a:t>
            </a:r>
            <a:endParaRPr lang="en-US" sz="1846" b="0" dirty="0"/>
          </a:p>
          <a:p>
            <a:pPr marL="422041" indent="-422041">
              <a:buFont typeface="+mj-lt"/>
              <a:buAutoNum type="arabicPeriod"/>
            </a:pPr>
            <a:r>
              <a:rPr lang="en-US" sz="1846" b="0" dirty="0" err="1"/>
              <a:t>sumber</a:t>
            </a:r>
            <a:r>
              <a:rPr lang="en-US" sz="1846" b="0" dirty="0"/>
              <a:t> </a:t>
            </a:r>
            <a:r>
              <a:rPr lang="en-US" sz="1846" b="0" dirty="0" err="1"/>
              <a:t>daya</a:t>
            </a:r>
            <a:r>
              <a:rPr lang="en-US" sz="1846" b="0" dirty="0"/>
              <a:t> </a:t>
            </a:r>
            <a:r>
              <a:rPr lang="en-US" sz="1846" b="0" dirty="0" err="1"/>
              <a:t>apa</a:t>
            </a:r>
            <a:r>
              <a:rPr lang="en-US" sz="1846" b="0" dirty="0"/>
              <a:t> yang </a:t>
            </a:r>
            <a:r>
              <a:rPr lang="en-US" sz="1846" b="0" dirty="0" err="1"/>
              <a:t>akan</a:t>
            </a:r>
            <a:r>
              <a:rPr lang="en-US" sz="1846" b="0" dirty="0"/>
              <a:t> </a:t>
            </a:r>
            <a:r>
              <a:rPr lang="en-US" sz="1846" b="0" dirty="0" err="1"/>
              <a:t>diperlukan</a:t>
            </a:r>
            <a:endParaRPr lang="en-US" sz="1846" b="0" dirty="0"/>
          </a:p>
          <a:p>
            <a:pPr marL="422041" indent="-422041">
              <a:buFont typeface="+mj-lt"/>
              <a:buAutoNum type="arabicPeriod"/>
            </a:pPr>
            <a:r>
              <a:rPr lang="en-US" sz="1846" b="0" dirty="0" err="1"/>
              <a:t>siapa</a:t>
            </a:r>
            <a:r>
              <a:rPr lang="en-US" sz="1846" b="0" dirty="0"/>
              <a:t> yang </a:t>
            </a:r>
            <a:r>
              <a:rPr lang="en-US" sz="1846" b="0" dirty="0" err="1"/>
              <a:t>akan</a:t>
            </a:r>
            <a:r>
              <a:rPr lang="en-US" sz="1846" b="0" dirty="0"/>
              <a:t> </a:t>
            </a:r>
            <a:r>
              <a:rPr lang="en-US" sz="1846" b="0" dirty="0" err="1"/>
              <a:t>bertanggung</a:t>
            </a:r>
            <a:r>
              <a:rPr lang="en-US" sz="1846" b="0" dirty="0"/>
              <a:t> </a:t>
            </a:r>
            <a:r>
              <a:rPr lang="en-US" sz="1846" b="0" dirty="0" err="1"/>
              <a:t>jawab</a:t>
            </a:r>
            <a:endParaRPr lang="en-US" sz="1846" b="0" dirty="0"/>
          </a:p>
          <a:p>
            <a:pPr marL="422041" indent="-422041">
              <a:buFont typeface="+mj-lt"/>
              <a:buAutoNum type="arabicPeriod"/>
            </a:pPr>
            <a:r>
              <a:rPr lang="en-US" sz="1846" b="0" dirty="0" err="1"/>
              <a:t>kapan</a:t>
            </a:r>
            <a:r>
              <a:rPr lang="en-US" sz="1846" b="0" dirty="0"/>
              <a:t> </a:t>
            </a:r>
            <a:r>
              <a:rPr lang="en-US" sz="1846" b="0" dirty="0" err="1"/>
              <a:t>akan</a:t>
            </a:r>
            <a:r>
              <a:rPr lang="en-US" sz="1846" b="0" dirty="0"/>
              <a:t> </a:t>
            </a:r>
            <a:r>
              <a:rPr lang="en-US" sz="1846" b="0" dirty="0" err="1"/>
              <a:t>diselesaikan</a:t>
            </a:r>
            <a:endParaRPr lang="en-US" sz="1846" b="0" dirty="0"/>
          </a:p>
          <a:p>
            <a:pPr marL="422041" indent="-422041">
              <a:buFont typeface="+mj-lt"/>
              <a:buAutoNum type="arabicPeriod"/>
            </a:pPr>
            <a:r>
              <a:rPr lang="en-US" sz="1846" b="0" dirty="0" err="1"/>
              <a:t>bagaimana</a:t>
            </a:r>
            <a:r>
              <a:rPr lang="en-US" sz="1846" b="0" dirty="0"/>
              <a:t> </a:t>
            </a:r>
            <a:r>
              <a:rPr lang="en-US" sz="1846" b="0" dirty="0" err="1"/>
              <a:t>hasilnya</a:t>
            </a:r>
            <a:r>
              <a:rPr lang="en-US" sz="1846" b="0" dirty="0"/>
              <a:t> </a:t>
            </a:r>
            <a:r>
              <a:rPr lang="en-US" sz="1846" b="0" dirty="0" err="1"/>
              <a:t>akan</a:t>
            </a:r>
            <a:r>
              <a:rPr lang="en-US" sz="1846" b="0" dirty="0"/>
              <a:t> di </a:t>
            </a:r>
            <a:r>
              <a:rPr lang="en-US" sz="1846" b="0" dirty="0" err="1"/>
              <a:t>evaluasi</a:t>
            </a:r>
            <a:r>
              <a:rPr lang="en-US" sz="1846" b="0" dirty="0"/>
              <a:t>, </a:t>
            </a:r>
            <a:r>
              <a:rPr lang="en-US" sz="1846" b="0" dirty="0" err="1"/>
              <a:t>termasuk</a:t>
            </a:r>
            <a:r>
              <a:rPr lang="en-US" sz="1846" b="0" dirty="0"/>
              <a:t> </a:t>
            </a:r>
            <a:r>
              <a:rPr lang="en-US" sz="1846" b="0" dirty="0" err="1"/>
              <a:t>indikator</a:t>
            </a:r>
            <a:r>
              <a:rPr lang="en-US" sz="1846" b="0" dirty="0"/>
              <a:t> </a:t>
            </a:r>
            <a:r>
              <a:rPr lang="en-US" sz="1846" b="0" dirty="0" err="1"/>
              <a:t>pencapaian</a:t>
            </a:r>
            <a:endParaRPr lang="en-US" sz="1846" b="0" dirty="0"/>
          </a:p>
          <a:p>
            <a:pPr marL="422041" indent="-422041">
              <a:buFont typeface="+mj-lt"/>
              <a:buAutoNum type="arabicPeriod"/>
            </a:pPr>
            <a:r>
              <a:rPr lang="en-US" sz="1846" b="0" dirty="0" err="1"/>
              <a:t>bagaimana</a:t>
            </a:r>
            <a:r>
              <a:rPr lang="en-US" sz="1846" b="0" dirty="0"/>
              <a:t> di </a:t>
            </a:r>
            <a:r>
              <a:rPr lang="en-US" sz="1846" b="0" dirty="0" err="1"/>
              <a:t>integrasi</a:t>
            </a:r>
            <a:r>
              <a:rPr lang="en-US" sz="1846" b="0" dirty="0"/>
              <a:t> </a:t>
            </a:r>
            <a:r>
              <a:rPr lang="en-US" sz="1846" b="0" dirty="0" err="1"/>
              <a:t>kan</a:t>
            </a:r>
            <a:r>
              <a:rPr lang="en-US" sz="1846" b="0" dirty="0"/>
              <a:t> </a:t>
            </a:r>
            <a:r>
              <a:rPr lang="en-US" sz="1846" b="0" dirty="0" err="1"/>
              <a:t>ke</a:t>
            </a:r>
            <a:r>
              <a:rPr lang="en-US" sz="1846" b="0" dirty="0"/>
              <a:t> proses </a:t>
            </a:r>
            <a:r>
              <a:rPr lang="en-US" sz="1846" b="0" dirty="0" err="1"/>
              <a:t>bisnis</a:t>
            </a:r>
            <a:endParaRPr lang="en-US" sz="1846" b="0" dirty="0"/>
          </a:p>
        </p:txBody>
      </p:sp>
      <p:sp>
        <p:nvSpPr>
          <p:cNvPr id="37" name="Rectangle 36"/>
          <p:cNvSpPr/>
          <p:nvPr/>
        </p:nvSpPr>
        <p:spPr>
          <a:xfrm>
            <a:off x="216994" y="744974"/>
            <a:ext cx="2055834" cy="675249"/>
          </a:xfrm>
          <a:prstGeom prst="rect">
            <a:avLst/>
          </a:prstGeom>
          <a:solidFill>
            <a:srgbClr val="339966"/>
          </a:solidFill>
          <a:ln>
            <a:noFill/>
          </a:ln>
          <a:scene3d>
            <a:camera prst="orthographicFront"/>
            <a:lightRig rig="threePt" dir="t"/>
          </a:scene3d>
          <a:sp3d>
            <a:bevel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a:t>
            </a:r>
            <a:r>
              <a:rPr lang="en-US" sz="1846" dirty="0" err="1">
                <a:solidFill>
                  <a:schemeClr val="bg1"/>
                </a:solidFill>
                <a:latin typeface="Arial Narrow" pitchFamily="34" charset="0"/>
              </a:rPr>
              <a:t>Hukum</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Persyaratan</a:t>
            </a:r>
            <a:r>
              <a:rPr lang="en-US" sz="1846" dirty="0">
                <a:solidFill>
                  <a:schemeClr val="bg1"/>
                </a:solidFill>
                <a:latin typeface="Arial Narrow" pitchFamily="34" charset="0"/>
              </a:rPr>
              <a:t> Lain</a:t>
            </a:r>
          </a:p>
        </p:txBody>
      </p:sp>
      <p:sp>
        <p:nvSpPr>
          <p:cNvPr id="38" name="Rectangle 37"/>
          <p:cNvSpPr/>
          <p:nvPr/>
        </p:nvSpPr>
        <p:spPr>
          <a:xfrm>
            <a:off x="216994" y="1562122"/>
            <a:ext cx="2055834" cy="675249"/>
          </a:xfrm>
          <a:prstGeom prst="rect">
            <a:avLst/>
          </a:prstGeom>
          <a:ln/>
          <a:scene3d>
            <a:camera prst="orthographicFront"/>
            <a:lightRig rig="threePt" dir="t"/>
          </a:scene3d>
          <a:sp3d>
            <a:bevelT w="165100" prst="coolSlan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bg1"/>
                </a:solidFill>
                <a:latin typeface="Arial Narrow" pitchFamily="34" charset="0"/>
              </a:rPr>
              <a:t>Risiko</a:t>
            </a:r>
            <a:r>
              <a:rPr lang="en-US" sz="1846" dirty="0">
                <a:solidFill>
                  <a:schemeClr val="bg1"/>
                </a:solidFill>
                <a:latin typeface="Arial Narrow" pitchFamily="34" charset="0"/>
              </a:rPr>
              <a:t> </a:t>
            </a:r>
            <a:r>
              <a:rPr lang="en-US" sz="1846" dirty="0" err="1">
                <a:solidFill>
                  <a:schemeClr val="bg1"/>
                </a:solidFill>
                <a:latin typeface="Arial Narrow" pitchFamily="34" charset="0"/>
              </a:rPr>
              <a:t>dan</a:t>
            </a:r>
            <a:r>
              <a:rPr lang="en-US" sz="1846" dirty="0">
                <a:solidFill>
                  <a:schemeClr val="bg1"/>
                </a:solidFill>
                <a:latin typeface="Arial Narrow" pitchFamily="34" charset="0"/>
              </a:rPr>
              <a:t> </a:t>
            </a:r>
            <a:r>
              <a:rPr lang="en-US" sz="1846" dirty="0" err="1">
                <a:solidFill>
                  <a:schemeClr val="bg1"/>
                </a:solidFill>
                <a:latin typeface="Arial Narrow" pitchFamily="34" charset="0"/>
              </a:rPr>
              <a:t>Peluang</a:t>
            </a:r>
            <a:endParaRPr lang="en-US" sz="1846" dirty="0">
              <a:solidFill>
                <a:schemeClr val="bg1"/>
              </a:solidFill>
              <a:latin typeface="Arial Narrow" pitchFamily="34" charset="0"/>
            </a:endParaRPr>
          </a:p>
        </p:txBody>
      </p:sp>
      <p:sp>
        <p:nvSpPr>
          <p:cNvPr id="39" name="Rectangle 38"/>
          <p:cNvSpPr/>
          <p:nvPr/>
        </p:nvSpPr>
        <p:spPr>
          <a:xfrm>
            <a:off x="216994" y="2379271"/>
            <a:ext cx="2055834" cy="686724"/>
          </a:xfrm>
          <a:prstGeom prst="rect">
            <a:avLst/>
          </a:prstGeom>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bg1"/>
                </a:solidFill>
                <a:latin typeface="Arial Narrow" pitchFamily="34" charset="0"/>
              </a:rPr>
              <a:t>Kriteria</a:t>
            </a:r>
            <a:r>
              <a:rPr lang="en-US" sz="1846" dirty="0">
                <a:solidFill>
                  <a:schemeClr val="bg1"/>
                </a:solidFill>
                <a:latin typeface="Arial Narrow" pitchFamily="34" charset="0"/>
              </a:rPr>
              <a:t> Performa </a:t>
            </a:r>
          </a:p>
        </p:txBody>
      </p:sp>
      <p:sp>
        <p:nvSpPr>
          <p:cNvPr id="40" name="Rectangle 39"/>
          <p:cNvSpPr/>
          <p:nvPr/>
        </p:nvSpPr>
        <p:spPr>
          <a:xfrm>
            <a:off x="6545281" y="1466583"/>
            <a:ext cx="2389390" cy="1066762"/>
          </a:xfrm>
          <a:prstGeom prst="rect">
            <a:avLst/>
          </a:prstGeom>
          <a:solidFill>
            <a:schemeClr val="accent1">
              <a:lumMod val="60000"/>
              <a:lumOff val="4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a:solidFill>
                  <a:schemeClr val="tx1"/>
                </a:solidFill>
                <a:latin typeface="Arial Narrow" pitchFamily="34" charset="0"/>
              </a:rPr>
              <a:t>Program </a:t>
            </a:r>
            <a:r>
              <a:rPr lang="en-US" sz="1846" dirty="0" err="1">
                <a:solidFill>
                  <a:schemeClr val="tx1"/>
                </a:solidFill>
                <a:latin typeface="Arial Narrow" pitchFamily="34" charset="0"/>
              </a:rPr>
              <a:t>Pencapaian</a:t>
            </a:r>
            <a:r>
              <a:rPr lang="en-US" sz="1846" dirty="0">
                <a:solidFill>
                  <a:schemeClr val="tx1"/>
                </a:solidFill>
                <a:latin typeface="Arial Narrow" pitchFamily="34" charset="0"/>
              </a:rPr>
              <a:t> </a:t>
            </a:r>
            <a:r>
              <a:rPr lang="en-US" sz="1846" dirty="0" err="1">
                <a:solidFill>
                  <a:schemeClr val="tx1"/>
                </a:solidFill>
                <a:latin typeface="Arial Narrow" pitchFamily="34" charset="0"/>
              </a:rPr>
              <a:t>Sasaran</a:t>
            </a:r>
            <a:r>
              <a:rPr lang="en-US" sz="1846" dirty="0">
                <a:solidFill>
                  <a:schemeClr val="tx1"/>
                </a:solidFill>
                <a:latin typeface="Arial Narrow" pitchFamily="34" charset="0"/>
              </a:rPr>
              <a:t> K3L</a:t>
            </a:r>
          </a:p>
        </p:txBody>
      </p:sp>
      <p:sp>
        <p:nvSpPr>
          <p:cNvPr id="41" name="Left Arrow 40"/>
          <p:cNvSpPr/>
          <p:nvPr/>
        </p:nvSpPr>
        <p:spPr>
          <a:xfrm rot="10800000">
            <a:off x="2735356" y="1210763"/>
            <a:ext cx="488969" cy="1415846"/>
          </a:xfrm>
          <a:prstGeom prst="leftArrow">
            <a:avLst/>
          </a:prstGeom>
          <a:solidFill>
            <a:srgbClr val="00FF0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3" name="Rectangle 42"/>
          <p:cNvSpPr/>
          <p:nvPr/>
        </p:nvSpPr>
        <p:spPr>
          <a:xfrm>
            <a:off x="3470037" y="1413262"/>
            <a:ext cx="2019260" cy="1066762"/>
          </a:xfrm>
          <a:prstGeom prst="rect">
            <a:avLst/>
          </a:prstGeom>
          <a:solidFill>
            <a:schemeClr val="tx2">
              <a:lumMod val="20000"/>
              <a:lumOff val="80000"/>
            </a:schemeClr>
          </a:solidFill>
          <a:ln>
            <a:noFill/>
          </a:ln>
          <a:scene3d>
            <a:camera prst="orthographicFront"/>
            <a:lightRig rig="threePt" dir="t"/>
          </a:scene3d>
          <a:sp3d>
            <a:bevelT w="165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46" dirty="0" err="1">
                <a:solidFill>
                  <a:schemeClr val="tx1"/>
                </a:solidFill>
                <a:latin typeface="Arial Narrow" pitchFamily="34" charset="0"/>
              </a:rPr>
              <a:t>Sasaran</a:t>
            </a:r>
            <a:r>
              <a:rPr lang="en-US" sz="1846" dirty="0">
                <a:solidFill>
                  <a:schemeClr val="tx1"/>
                </a:solidFill>
                <a:latin typeface="Arial Narrow" pitchFamily="34" charset="0"/>
              </a:rPr>
              <a:t> K3L</a:t>
            </a: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146553">
            <a:off x="2836889" y="2599884"/>
            <a:ext cx="1234881" cy="806111"/>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146553" flipV="1">
            <a:off x="6679600" y="2539412"/>
            <a:ext cx="1338198" cy="1085070"/>
          </a:xfrm>
          <a:prstGeom prst="rect">
            <a:avLst/>
          </a:prstGeom>
        </p:spPr>
      </p:pic>
      <p:sp>
        <p:nvSpPr>
          <p:cNvPr id="46" name="Rectangle 1"/>
          <p:cNvSpPr>
            <a:spLocks noChangeArrowheads="1"/>
          </p:cNvSpPr>
          <p:nvPr/>
        </p:nvSpPr>
        <p:spPr bwMode="auto">
          <a:xfrm>
            <a:off x="6414268" y="1082598"/>
            <a:ext cx="2651415" cy="312537"/>
          </a:xfrm>
          <a:prstGeom prst="rect">
            <a:avLst/>
          </a:prstGeom>
          <a:noFill/>
          <a:ln w="19050">
            <a:solidFill>
              <a:srgbClr val="7030A0"/>
            </a:solidFill>
            <a:prstDash val="sysDash"/>
            <a:miter lim="800000"/>
            <a:headEnd/>
            <a:tailEnd/>
          </a:ln>
          <a:effectLst/>
        </p:spPr>
        <p:txBody>
          <a:bodyPr vert="horz" wrap="square" lIns="84406" tIns="42203" rIns="84406" bIns="42203" numCol="1" anchor="ctr" anchorCtr="0" compatLnSpc="1">
            <a:prstTxWarp prst="textNoShape">
              <a:avLst/>
            </a:prstTxWarp>
            <a:spAutoFit/>
          </a:bodyPr>
          <a:lstStyle/>
          <a:p>
            <a:r>
              <a:rPr lang="en-US" sz="1477" dirty="0" err="1"/>
              <a:t>Fokus</a:t>
            </a:r>
            <a:r>
              <a:rPr lang="en-US" sz="1477" dirty="0"/>
              <a:t> </a:t>
            </a:r>
            <a:r>
              <a:rPr lang="en-US" sz="1477" dirty="0" err="1"/>
              <a:t>pada</a:t>
            </a:r>
            <a:r>
              <a:rPr lang="en-US" sz="1477" dirty="0"/>
              <a:t> IMPROVEMENT</a:t>
            </a:r>
          </a:p>
        </p:txBody>
      </p:sp>
      <p:sp>
        <p:nvSpPr>
          <p:cNvPr id="47" name="Rectangle 1"/>
          <p:cNvSpPr>
            <a:spLocks noChangeArrowheads="1"/>
          </p:cNvSpPr>
          <p:nvPr/>
        </p:nvSpPr>
        <p:spPr bwMode="auto">
          <a:xfrm>
            <a:off x="216994" y="6293757"/>
            <a:ext cx="7857461" cy="348109"/>
          </a:xfrm>
          <a:prstGeom prst="rect">
            <a:avLst/>
          </a:prstGeom>
          <a:noFill/>
          <a:ln w="19050">
            <a:solidFill>
              <a:srgbClr val="FF0000"/>
            </a:solidFill>
            <a:prstDash val="dash"/>
          </a:ln>
        </p:spPr>
        <p:txBody>
          <a:bodyPr wrap="square" rtlCol="0">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memelihara</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terdokumentasi</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sasaran</a:t>
            </a:r>
            <a:r>
              <a:rPr lang="en-US" sz="1662" dirty="0">
                <a:latin typeface="Arial Narrow" pitchFamily="34" charset="0"/>
              </a:rPr>
              <a:t> K3L.</a:t>
            </a:r>
          </a:p>
        </p:txBody>
      </p:sp>
      <p:sp>
        <p:nvSpPr>
          <p:cNvPr id="21" name="Rectangle 20"/>
          <p:cNvSpPr/>
          <p:nvPr/>
        </p:nvSpPr>
        <p:spPr>
          <a:xfrm>
            <a:off x="240396" y="110294"/>
            <a:ext cx="9212885"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Sasaran</a:t>
            </a:r>
            <a:r>
              <a:rPr lang="en-US" sz="2800" dirty="0">
                <a:solidFill>
                  <a:schemeClr val="tx1"/>
                </a:solidFill>
                <a:latin typeface="Impact" panose="020B0806030902050204" pitchFamily="34" charset="0"/>
                <a:cs typeface="Arial" panose="020B0604020202020204" pitchFamily="34" charset="0"/>
              </a:rPr>
              <a:t> K3L </a:t>
            </a:r>
            <a:r>
              <a:rPr lang="en-US" sz="2800" dirty="0" err="1">
                <a:solidFill>
                  <a:schemeClr val="tx1"/>
                </a:solidFill>
                <a:latin typeface="Impact" panose="020B0806030902050204" pitchFamily="34" charset="0"/>
                <a:cs typeface="Arial" panose="020B0604020202020204" pitchFamily="34" charset="0"/>
              </a:rPr>
              <a:t>dan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Perencanaan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untuk</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Mencapai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Sasaran</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BDDC362-89A3-4899-9B12-DC2887FC3893}"/>
              </a:ext>
            </a:extLst>
          </p:cNvPr>
          <p:cNvSpPr>
            <a:spLocks noGrp="1"/>
          </p:cNvSpPr>
          <p:nvPr>
            <p:ph type="sldNum" sz="quarter" idx="12"/>
          </p:nvPr>
        </p:nvSpPr>
        <p:spPr/>
        <p:txBody>
          <a:bodyPr/>
          <a:lstStyle/>
          <a:p>
            <a:pPr>
              <a:defRPr/>
            </a:pPr>
            <a:fld id="{2E3D3CF9-A8F0-446F-8AA4-23D2A19D86A0}" type="slidenum">
              <a:rPr lang="en-US" smtClean="0"/>
              <a:pPr>
                <a:defRPr/>
              </a:pPr>
              <a:t>41</a:t>
            </a:fld>
            <a:endParaRPr lang="en-US"/>
          </a:p>
        </p:txBody>
      </p:sp>
      <p:sp>
        <p:nvSpPr>
          <p:cNvPr id="2" name="Footer Placeholder 1">
            <a:extLst>
              <a:ext uri="{FF2B5EF4-FFF2-40B4-BE49-F238E27FC236}">
                <a16:creationId xmlns:a16="http://schemas.microsoft.com/office/drawing/2014/main" id="{60F20834-BDCA-44FE-A560-0F5DD30D2CA2}"/>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973168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4110657" y="3411311"/>
            <a:ext cx="4451444" cy="15820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62" b="1" dirty="0" err="1">
                <a:solidFill>
                  <a:schemeClr val="tx1"/>
                </a:solidFill>
                <a:latin typeface="Arial Narrow" panose="020B0606020202030204" pitchFamily="34" charset="0"/>
              </a:rPr>
              <a:t>Dukungan</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dalam</a:t>
            </a:r>
            <a:r>
              <a:rPr lang="en-US" sz="1662" b="1" dirty="0">
                <a:solidFill>
                  <a:schemeClr val="tx1"/>
                </a:solidFill>
                <a:latin typeface="Arial Narrow" panose="020B0606020202030204" pitchFamily="34" charset="0"/>
              </a:rPr>
              <a:t> ISO 45001:2018 &amp; ISO 14001:2015 </a:t>
            </a:r>
            <a:r>
              <a:rPr lang="en-US" sz="1662" b="1" dirty="0" err="1">
                <a:solidFill>
                  <a:schemeClr val="tx1"/>
                </a:solidFill>
                <a:latin typeface="Arial Narrow" panose="020B0606020202030204" pitchFamily="34" charset="0"/>
              </a:rPr>
              <a:t>meliputi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berbagai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persyaratan</a:t>
            </a:r>
            <a:r>
              <a:rPr lang="en-US" sz="1662" b="1" dirty="0">
                <a:solidFill>
                  <a:schemeClr val="tx1"/>
                </a:solidFill>
                <a:latin typeface="Arial Narrow" panose="020B0606020202030204" pitchFamily="34" charset="0"/>
              </a:rPr>
              <a:t>, di </a:t>
            </a:r>
            <a:r>
              <a:rPr lang="en-US" sz="1662" b="1" dirty="0" err="1">
                <a:solidFill>
                  <a:schemeClr val="tx1"/>
                </a:solidFill>
                <a:latin typeface="Arial Narrow" panose="020B0606020202030204" pitchFamily="34" charset="0"/>
              </a:rPr>
              <a:t>antaranya</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sumberdaya</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kompetensi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kepedulian</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komunikasi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dan</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informasi</a:t>
            </a:r>
            <a:r>
              <a:rPr lang="en-US" sz="1662" b="1" dirty="0">
                <a:solidFill>
                  <a:schemeClr val="tx1"/>
                </a:solidFill>
                <a:latin typeface="Arial Narrow" panose="020B0606020202030204" pitchFamily="34" charset="0"/>
              </a:rPr>
              <a:t> </a:t>
            </a:r>
            <a:r>
              <a:rPr lang="en-US" sz="1662" b="1" dirty="0" err="1">
                <a:solidFill>
                  <a:schemeClr val="tx1"/>
                </a:solidFill>
                <a:latin typeface="Arial Narrow" panose="020B0606020202030204" pitchFamily="34" charset="0"/>
              </a:rPr>
              <a:t>terdokumentasi</a:t>
            </a:r>
            <a:endParaRPr lang="en-US" sz="1662" dirty="0">
              <a:solidFill>
                <a:schemeClr val="tx1"/>
              </a:solidFill>
              <a:latin typeface="Arial Narrow" panose="020B0606020202030204" pitchFamily="34" charset="0"/>
            </a:endParaRPr>
          </a:p>
        </p:txBody>
      </p:sp>
      <p:sp>
        <p:nvSpPr>
          <p:cNvPr id="20" name="Rectangle 19"/>
          <p:cNvSpPr/>
          <p:nvPr/>
        </p:nvSpPr>
        <p:spPr>
          <a:xfrm>
            <a:off x="4114096" y="1070294"/>
            <a:ext cx="4277133" cy="1058303"/>
          </a:xfrm>
          <a:prstGeom prst="rect">
            <a:avLst/>
          </a:prstGeom>
        </p:spPr>
        <p:txBody>
          <a:bodyPr wrap="none">
            <a:spAutoFit/>
          </a:bodyPr>
          <a:lstStyle/>
          <a:p>
            <a:r>
              <a:rPr lang="en-US" sz="6277" dirty="0">
                <a:latin typeface="Impact" panose="020B0806030902050204" pitchFamily="34" charset="0"/>
              </a:rPr>
              <a:t>7. DUKUNGAN</a:t>
            </a:r>
          </a:p>
        </p:txBody>
      </p:sp>
      <p:sp>
        <p:nvSpPr>
          <p:cNvPr id="2" name="Rectangle 1"/>
          <p:cNvSpPr/>
          <p:nvPr/>
        </p:nvSpPr>
        <p:spPr>
          <a:xfrm>
            <a:off x="3344882" y="2825270"/>
            <a:ext cx="5447426" cy="404325"/>
          </a:xfrm>
          <a:custGeom>
            <a:avLst/>
            <a:gdLst>
              <a:gd name="connsiteX0" fmla="*/ 0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0 w 6393160"/>
              <a:gd name="connsiteY4" fmla="*/ 0 h 438019"/>
              <a:gd name="connsiteX0" fmla="*/ 428625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428625 w 6393160"/>
              <a:gd name="connsiteY4" fmla="*/ 0 h 43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160" h="438019">
                <a:moveTo>
                  <a:pt x="428625" y="0"/>
                </a:moveTo>
                <a:lnTo>
                  <a:pt x="6393160" y="0"/>
                </a:lnTo>
                <a:lnTo>
                  <a:pt x="6393160" y="438019"/>
                </a:lnTo>
                <a:lnTo>
                  <a:pt x="0" y="438019"/>
                </a:lnTo>
                <a:lnTo>
                  <a:pt x="42862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5" name="Rectangle 14"/>
          <p:cNvSpPr/>
          <p:nvPr/>
        </p:nvSpPr>
        <p:spPr>
          <a:xfrm>
            <a:off x="3344036" y="2830780"/>
            <a:ext cx="368136" cy="2132662"/>
          </a:xfrm>
          <a:custGeom>
            <a:avLst/>
            <a:gdLst>
              <a:gd name="connsiteX0" fmla="*/ 0 w 432048"/>
              <a:gd name="connsiteY0" fmla="*/ 0 h 1776063"/>
              <a:gd name="connsiteX1" fmla="*/ 432048 w 432048"/>
              <a:gd name="connsiteY1" fmla="*/ 0 h 1776063"/>
              <a:gd name="connsiteX2" fmla="*/ 432048 w 432048"/>
              <a:gd name="connsiteY2" fmla="*/ 1776063 h 1776063"/>
              <a:gd name="connsiteX3" fmla="*/ 0 w 432048"/>
              <a:gd name="connsiteY3" fmla="*/ 1776063 h 1776063"/>
              <a:gd name="connsiteX4" fmla="*/ 0 w 432048"/>
              <a:gd name="connsiteY4" fmla="*/ 0 h 1776063"/>
              <a:gd name="connsiteX0" fmla="*/ 0 w 432048"/>
              <a:gd name="connsiteY0" fmla="*/ 542925 h 1776063"/>
              <a:gd name="connsiteX1" fmla="*/ 432048 w 432048"/>
              <a:gd name="connsiteY1" fmla="*/ 0 h 1776063"/>
              <a:gd name="connsiteX2" fmla="*/ 432048 w 432048"/>
              <a:gd name="connsiteY2" fmla="*/ 1776063 h 1776063"/>
              <a:gd name="connsiteX3" fmla="*/ 0 w 432048"/>
              <a:gd name="connsiteY3" fmla="*/ 1776063 h 1776063"/>
              <a:gd name="connsiteX4" fmla="*/ 0 w 432048"/>
              <a:gd name="connsiteY4" fmla="*/ 542925 h 1776063"/>
              <a:gd name="connsiteX0" fmla="*/ 0 w 460623"/>
              <a:gd name="connsiteY0" fmla="*/ 471488 h 1776063"/>
              <a:gd name="connsiteX1" fmla="*/ 460623 w 460623"/>
              <a:gd name="connsiteY1" fmla="*/ 0 h 1776063"/>
              <a:gd name="connsiteX2" fmla="*/ 460623 w 460623"/>
              <a:gd name="connsiteY2" fmla="*/ 1776063 h 1776063"/>
              <a:gd name="connsiteX3" fmla="*/ 28575 w 460623"/>
              <a:gd name="connsiteY3" fmla="*/ 1776063 h 1776063"/>
              <a:gd name="connsiteX4" fmla="*/ 0 w 460623"/>
              <a:gd name="connsiteY4" fmla="*/ 471488 h 1776063"/>
              <a:gd name="connsiteX0" fmla="*/ 0 w 446336"/>
              <a:gd name="connsiteY0" fmla="*/ 471488 h 1776063"/>
              <a:gd name="connsiteX1" fmla="*/ 446336 w 446336"/>
              <a:gd name="connsiteY1" fmla="*/ 0 h 1776063"/>
              <a:gd name="connsiteX2" fmla="*/ 446336 w 446336"/>
              <a:gd name="connsiteY2" fmla="*/ 1776063 h 1776063"/>
              <a:gd name="connsiteX3" fmla="*/ 14288 w 446336"/>
              <a:gd name="connsiteY3" fmla="*/ 1776063 h 1776063"/>
              <a:gd name="connsiteX4" fmla="*/ 0 w 446336"/>
              <a:gd name="connsiteY4" fmla="*/ 471488 h 1776063"/>
              <a:gd name="connsiteX0" fmla="*/ 0 w 446336"/>
              <a:gd name="connsiteY0" fmla="*/ 400050 h 1704625"/>
              <a:gd name="connsiteX1" fmla="*/ 417761 w 446336"/>
              <a:gd name="connsiteY1" fmla="*/ 0 h 1704625"/>
              <a:gd name="connsiteX2" fmla="*/ 446336 w 446336"/>
              <a:gd name="connsiteY2" fmla="*/ 1704625 h 1704625"/>
              <a:gd name="connsiteX3" fmla="*/ 14288 w 446336"/>
              <a:gd name="connsiteY3" fmla="*/ 1704625 h 1704625"/>
              <a:gd name="connsiteX4" fmla="*/ 0 w 446336"/>
              <a:gd name="connsiteY4" fmla="*/ 400050 h 1704625"/>
              <a:gd name="connsiteX0" fmla="*/ 0 w 460624"/>
              <a:gd name="connsiteY0" fmla="*/ 326260 h 1704625"/>
              <a:gd name="connsiteX1" fmla="*/ 432049 w 460624"/>
              <a:gd name="connsiteY1" fmla="*/ 0 h 1704625"/>
              <a:gd name="connsiteX2" fmla="*/ 460624 w 460624"/>
              <a:gd name="connsiteY2" fmla="*/ 1704625 h 1704625"/>
              <a:gd name="connsiteX3" fmla="*/ 28576 w 460624"/>
              <a:gd name="connsiteY3" fmla="*/ 1704625 h 1704625"/>
              <a:gd name="connsiteX4" fmla="*/ 0 w 460624"/>
              <a:gd name="connsiteY4" fmla="*/ 326260 h 1704625"/>
              <a:gd name="connsiteX0" fmla="*/ 0 w 460624"/>
              <a:gd name="connsiteY0" fmla="*/ 326260 h 1704625"/>
              <a:gd name="connsiteX1" fmla="*/ 432049 w 460624"/>
              <a:gd name="connsiteY1" fmla="*/ 0 h 1704625"/>
              <a:gd name="connsiteX2" fmla="*/ 460624 w 460624"/>
              <a:gd name="connsiteY2" fmla="*/ 1704625 h 1704625"/>
              <a:gd name="connsiteX3" fmla="*/ 1 w 460624"/>
              <a:gd name="connsiteY3" fmla="*/ 1704625 h 1704625"/>
              <a:gd name="connsiteX4" fmla="*/ 0 w 460624"/>
              <a:gd name="connsiteY4" fmla="*/ 326260 h 1704625"/>
              <a:gd name="connsiteX0" fmla="*/ 0 w 460624"/>
              <a:gd name="connsiteY0" fmla="*/ 326260 h 1704625"/>
              <a:gd name="connsiteX1" fmla="*/ 432049 w 460624"/>
              <a:gd name="connsiteY1" fmla="*/ 0 h 1704625"/>
              <a:gd name="connsiteX2" fmla="*/ 460624 w 460624"/>
              <a:gd name="connsiteY2" fmla="*/ 1388381 h 1704625"/>
              <a:gd name="connsiteX3" fmla="*/ 1 w 460624"/>
              <a:gd name="connsiteY3" fmla="*/ 1704625 h 1704625"/>
              <a:gd name="connsiteX4" fmla="*/ 0 w 460624"/>
              <a:gd name="connsiteY4" fmla="*/ 326260 h 1704625"/>
              <a:gd name="connsiteX0" fmla="*/ 0 w 432049"/>
              <a:gd name="connsiteY0" fmla="*/ 326260 h 1704625"/>
              <a:gd name="connsiteX1" fmla="*/ 432049 w 432049"/>
              <a:gd name="connsiteY1" fmla="*/ 0 h 1704625"/>
              <a:gd name="connsiteX2" fmla="*/ 432049 w 432049"/>
              <a:gd name="connsiteY2" fmla="*/ 1377839 h 1704625"/>
              <a:gd name="connsiteX3" fmla="*/ 1 w 432049"/>
              <a:gd name="connsiteY3" fmla="*/ 1704625 h 1704625"/>
              <a:gd name="connsiteX4" fmla="*/ 0 w 432049"/>
              <a:gd name="connsiteY4" fmla="*/ 326260 h 170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9" h="1704625">
                <a:moveTo>
                  <a:pt x="0" y="326260"/>
                </a:moveTo>
                <a:lnTo>
                  <a:pt x="432049" y="0"/>
                </a:lnTo>
                <a:lnTo>
                  <a:pt x="432049" y="1377839"/>
                </a:lnTo>
                <a:lnTo>
                  <a:pt x="1" y="1704625"/>
                </a:lnTo>
                <a:cubicBezTo>
                  <a:pt x="1" y="1245170"/>
                  <a:pt x="0" y="785715"/>
                  <a:pt x="0" y="32626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7" name="Isosceles Triangle 16"/>
          <p:cNvSpPr/>
          <p:nvPr/>
        </p:nvSpPr>
        <p:spPr>
          <a:xfrm rot="18406825">
            <a:off x="3532188" y="3288409"/>
            <a:ext cx="691470" cy="350766"/>
          </a:xfrm>
          <a:custGeom>
            <a:avLst/>
            <a:gdLst>
              <a:gd name="connsiteX0" fmla="*/ 0 w 792088"/>
              <a:gd name="connsiteY0" fmla="*/ 637530 h 637530"/>
              <a:gd name="connsiteX1" fmla="*/ 396044 w 792088"/>
              <a:gd name="connsiteY1" fmla="*/ 0 h 637530"/>
              <a:gd name="connsiteX2" fmla="*/ 792088 w 792088"/>
              <a:gd name="connsiteY2" fmla="*/ 637530 h 637530"/>
              <a:gd name="connsiteX3" fmla="*/ 0 w 792088"/>
              <a:gd name="connsiteY3" fmla="*/ 637530 h 637530"/>
              <a:gd name="connsiteX0" fmla="*/ 0 w 769425"/>
              <a:gd name="connsiteY0" fmla="*/ 637530 h 637530"/>
              <a:gd name="connsiteX1" fmla="*/ 396044 w 769425"/>
              <a:gd name="connsiteY1" fmla="*/ 0 h 637530"/>
              <a:gd name="connsiteX2" fmla="*/ 769425 w 769425"/>
              <a:gd name="connsiteY2" fmla="*/ 511764 h 637530"/>
              <a:gd name="connsiteX3" fmla="*/ 0 w 769425"/>
              <a:gd name="connsiteY3" fmla="*/ 637530 h 637530"/>
              <a:gd name="connsiteX0" fmla="*/ 0 w 791865"/>
              <a:gd name="connsiteY0" fmla="*/ 368890 h 511764"/>
              <a:gd name="connsiteX1" fmla="*/ 418484 w 791865"/>
              <a:gd name="connsiteY1" fmla="*/ 0 h 511764"/>
              <a:gd name="connsiteX2" fmla="*/ 791865 w 791865"/>
              <a:gd name="connsiteY2" fmla="*/ 511764 h 511764"/>
              <a:gd name="connsiteX3" fmla="*/ 0 w 791865"/>
              <a:gd name="connsiteY3" fmla="*/ 368890 h 511764"/>
              <a:gd name="connsiteX0" fmla="*/ 0 w 694876"/>
              <a:gd name="connsiteY0" fmla="*/ 368890 h 405885"/>
              <a:gd name="connsiteX1" fmla="*/ 418484 w 694876"/>
              <a:gd name="connsiteY1" fmla="*/ 0 h 405885"/>
              <a:gd name="connsiteX2" fmla="*/ 694876 w 694876"/>
              <a:gd name="connsiteY2" fmla="*/ 405885 h 405885"/>
              <a:gd name="connsiteX3" fmla="*/ 0 w 694876"/>
              <a:gd name="connsiteY3" fmla="*/ 368890 h 405885"/>
              <a:gd name="connsiteX0" fmla="*/ 0 w 749093"/>
              <a:gd name="connsiteY0" fmla="*/ 368890 h 454547"/>
              <a:gd name="connsiteX1" fmla="*/ 418484 w 749093"/>
              <a:gd name="connsiteY1" fmla="*/ 0 h 454547"/>
              <a:gd name="connsiteX2" fmla="*/ 749093 w 749093"/>
              <a:gd name="connsiteY2" fmla="*/ 454547 h 454547"/>
              <a:gd name="connsiteX3" fmla="*/ 0 w 749093"/>
              <a:gd name="connsiteY3" fmla="*/ 368890 h 454547"/>
              <a:gd name="connsiteX0" fmla="*/ 0 w 749093"/>
              <a:gd name="connsiteY0" fmla="*/ 326005 h 411662"/>
              <a:gd name="connsiteX1" fmla="*/ 432704 w 749093"/>
              <a:gd name="connsiteY1" fmla="*/ 0 h 411662"/>
              <a:gd name="connsiteX2" fmla="*/ 749093 w 749093"/>
              <a:gd name="connsiteY2" fmla="*/ 411662 h 411662"/>
              <a:gd name="connsiteX3" fmla="*/ 0 w 749093"/>
              <a:gd name="connsiteY3" fmla="*/ 326005 h 411662"/>
            </a:gdLst>
            <a:ahLst/>
            <a:cxnLst>
              <a:cxn ang="0">
                <a:pos x="connsiteX0" y="connsiteY0"/>
              </a:cxn>
              <a:cxn ang="0">
                <a:pos x="connsiteX1" y="connsiteY1"/>
              </a:cxn>
              <a:cxn ang="0">
                <a:pos x="connsiteX2" y="connsiteY2"/>
              </a:cxn>
              <a:cxn ang="0">
                <a:pos x="connsiteX3" y="connsiteY3"/>
              </a:cxn>
            </a:cxnLst>
            <a:rect l="l" t="t" r="r" b="b"/>
            <a:pathLst>
              <a:path w="749093" h="411662">
                <a:moveTo>
                  <a:pt x="0" y="326005"/>
                </a:moveTo>
                <a:lnTo>
                  <a:pt x="432704" y="0"/>
                </a:lnTo>
                <a:lnTo>
                  <a:pt x="749093" y="411662"/>
                </a:lnTo>
                <a:lnTo>
                  <a:pt x="0" y="326005"/>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3" name="Rectangle 1"/>
          <p:cNvSpPr/>
          <p:nvPr/>
        </p:nvSpPr>
        <p:spPr>
          <a:xfrm flipH="1" flipV="1">
            <a:off x="351694" y="4558972"/>
            <a:ext cx="3360479" cy="404470"/>
          </a:xfrm>
          <a:custGeom>
            <a:avLst/>
            <a:gdLst>
              <a:gd name="connsiteX0" fmla="*/ 0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0 w 6393160"/>
              <a:gd name="connsiteY4" fmla="*/ 0 h 438019"/>
              <a:gd name="connsiteX0" fmla="*/ 428625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428625 w 6393160"/>
              <a:gd name="connsiteY4" fmla="*/ 0 h 438019"/>
              <a:gd name="connsiteX0" fmla="*/ 683391 w 6393160"/>
              <a:gd name="connsiteY0" fmla="*/ 57130 h 438019"/>
              <a:gd name="connsiteX1" fmla="*/ 6393160 w 6393160"/>
              <a:gd name="connsiteY1" fmla="*/ 0 h 438019"/>
              <a:gd name="connsiteX2" fmla="*/ 6393160 w 6393160"/>
              <a:gd name="connsiteY2" fmla="*/ 438019 h 438019"/>
              <a:gd name="connsiteX3" fmla="*/ 0 w 6393160"/>
              <a:gd name="connsiteY3" fmla="*/ 438019 h 438019"/>
              <a:gd name="connsiteX4" fmla="*/ 683391 w 6393160"/>
              <a:gd name="connsiteY4" fmla="*/ 57130 h 438019"/>
              <a:gd name="connsiteX0" fmla="*/ 637070 w 6393160"/>
              <a:gd name="connsiteY0" fmla="*/ 14282 h 438019"/>
              <a:gd name="connsiteX1" fmla="*/ 6393160 w 6393160"/>
              <a:gd name="connsiteY1" fmla="*/ 0 h 438019"/>
              <a:gd name="connsiteX2" fmla="*/ 6393160 w 6393160"/>
              <a:gd name="connsiteY2" fmla="*/ 438019 h 438019"/>
              <a:gd name="connsiteX3" fmla="*/ 0 w 6393160"/>
              <a:gd name="connsiteY3" fmla="*/ 438019 h 438019"/>
              <a:gd name="connsiteX4" fmla="*/ 637070 w 6393160"/>
              <a:gd name="connsiteY4" fmla="*/ 14282 h 438019"/>
              <a:gd name="connsiteX0" fmla="*/ 590749 w 6393160"/>
              <a:gd name="connsiteY0" fmla="*/ 0 h 438019"/>
              <a:gd name="connsiteX1" fmla="*/ 6393160 w 6393160"/>
              <a:gd name="connsiteY1" fmla="*/ 0 h 438019"/>
              <a:gd name="connsiteX2" fmla="*/ 6393160 w 6393160"/>
              <a:gd name="connsiteY2" fmla="*/ 438019 h 438019"/>
              <a:gd name="connsiteX3" fmla="*/ 0 w 6393160"/>
              <a:gd name="connsiteY3" fmla="*/ 438019 h 438019"/>
              <a:gd name="connsiteX4" fmla="*/ 590749 w 6393160"/>
              <a:gd name="connsiteY4" fmla="*/ 0 h 43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160" h="438019">
                <a:moveTo>
                  <a:pt x="590749" y="0"/>
                </a:moveTo>
                <a:lnTo>
                  <a:pt x="6393160" y="0"/>
                </a:lnTo>
                <a:lnTo>
                  <a:pt x="6393160" y="438019"/>
                </a:lnTo>
                <a:lnTo>
                  <a:pt x="0" y="438019"/>
                </a:lnTo>
                <a:lnTo>
                  <a:pt x="590749"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22530" name="Picture 2" descr="http://twainfuture.files.wordpress.com/2011/12/discu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44" y="1898090"/>
            <a:ext cx="3014693" cy="27843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C69A88-CB2F-4500-8437-AF2D24DD009C}"/>
              </a:ext>
            </a:extLst>
          </p:cNvPr>
          <p:cNvSpPr>
            <a:spLocks noGrp="1"/>
          </p:cNvSpPr>
          <p:nvPr>
            <p:ph type="sldNum" sz="quarter" idx="12"/>
          </p:nvPr>
        </p:nvSpPr>
        <p:spPr/>
        <p:txBody>
          <a:bodyPr/>
          <a:lstStyle/>
          <a:p>
            <a:pPr>
              <a:defRPr/>
            </a:pPr>
            <a:fld id="{76B483EA-79FC-4CFB-9D49-A6CB5216843E}" type="slidenum">
              <a:rPr lang="en-US" smtClean="0"/>
              <a:pPr>
                <a:defRPr/>
              </a:pPr>
              <a:t>42</a:t>
            </a:fld>
            <a:endParaRPr lang="en-US"/>
          </a:p>
        </p:txBody>
      </p:sp>
      <p:sp>
        <p:nvSpPr>
          <p:cNvPr id="3" name="Footer Placeholder 2">
            <a:extLst>
              <a:ext uri="{FF2B5EF4-FFF2-40B4-BE49-F238E27FC236}">
                <a16:creationId xmlns:a16="http://schemas.microsoft.com/office/drawing/2014/main" id="{BC455541-619C-423C-8653-A633B458AEE6}"/>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361295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392" y="3923429"/>
            <a:ext cx="1617744" cy="1213308"/>
          </a:xfrm>
          <a:prstGeom prst="rect">
            <a:avLst/>
          </a:prstGeom>
        </p:spPr>
      </p:pic>
      <p:pic>
        <p:nvPicPr>
          <p:cNvPr id="30" name="Picture 6" descr="http://abkldesigns.com/clipart2/ind3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0447" y="3607575"/>
            <a:ext cx="1699465" cy="111856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241029" y="2031191"/>
            <a:ext cx="7763736" cy="766343"/>
          </a:xfrm>
          <a:prstGeom prst="roundRect">
            <a:avLst>
              <a:gd name="adj" fmla="val 50000"/>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Narrow" pitchFamily="34" charset="0"/>
              </a:rPr>
              <a:t>Organisasi</a:t>
            </a:r>
            <a:r>
              <a:rPr lang="en-US" dirty="0">
                <a:solidFill>
                  <a:schemeClr val="tx1"/>
                </a:solidFill>
                <a:latin typeface="Arial Narrow" pitchFamily="34" charset="0"/>
              </a:rPr>
              <a:t> </a:t>
            </a:r>
            <a:r>
              <a:rPr lang="en-US" dirty="0" err="1">
                <a:solidFill>
                  <a:schemeClr val="tx1"/>
                </a:solidFill>
                <a:latin typeface="Arial Narrow" pitchFamily="34" charset="0"/>
              </a:rPr>
              <a:t>harus</a:t>
            </a:r>
            <a:r>
              <a:rPr lang="en-US" dirty="0">
                <a:solidFill>
                  <a:schemeClr val="tx1"/>
                </a:solidFill>
                <a:latin typeface="Arial Narrow" pitchFamily="34" charset="0"/>
              </a:rPr>
              <a:t> </a:t>
            </a:r>
            <a:r>
              <a:rPr lang="en-US" dirty="0" err="1">
                <a:solidFill>
                  <a:schemeClr val="tx1"/>
                </a:solidFill>
                <a:latin typeface="Arial Narrow" pitchFamily="34" charset="0"/>
              </a:rPr>
              <a:t>menentukan</a:t>
            </a:r>
            <a:r>
              <a:rPr lang="en-US" dirty="0">
                <a:solidFill>
                  <a:schemeClr val="tx1"/>
                </a:solidFill>
                <a:latin typeface="Arial Narrow" pitchFamily="34" charset="0"/>
              </a:rPr>
              <a:t> </a:t>
            </a:r>
            <a:r>
              <a:rPr lang="en-US" dirty="0" err="1">
                <a:solidFill>
                  <a:schemeClr val="tx1"/>
                </a:solidFill>
                <a:latin typeface="Arial Narrow" pitchFamily="34" charset="0"/>
              </a:rPr>
              <a:t>dan</a:t>
            </a:r>
            <a:r>
              <a:rPr lang="en-US" dirty="0">
                <a:solidFill>
                  <a:schemeClr val="tx1"/>
                </a:solidFill>
                <a:latin typeface="Arial Narrow" pitchFamily="34" charset="0"/>
              </a:rPr>
              <a:t> </a:t>
            </a:r>
            <a:r>
              <a:rPr lang="en-US" dirty="0" err="1">
                <a:solidFill>
                  <a:schemeClr val="tx1"/>
                </a:solidFill>
                <a:latin typeface="Arial Narrow" pitchFamily="34" charset="0"/>
              </a:rPr>
              <a:t>menyediakan</a:t>
            </a:r>
            <a:r>
              <a:rPr lang="en-US" dirty="0">
                <a:solidFill>
                  <a:schemeClr val="tx1"/>
                </a:solidFill>
                <a:latin typeface="Arial Narrow" pitchFamily="34" charset="0"/>
              </a:rPr>
              <a:t> </a:t>
            </a:r>
            <a:r>
              <a:rPr lang="en-US" dirty="0" err="1">
                <a:solidFill>
                  <a:schemeClr val="tx1"/>
                </a:solidFill>
                <a:latin typeface="Arial Narrow" pitchFamily="34" charset="0"/>
              </a:rPr>
              <a:t>sumberdaya</a:t>
            </a:r>
            <a:r>
              <a:rPr lang="en-US" dirty="0">
                <a:solidFill>
                  <a:schemeClr val="tx1"/>
                </a:solidFill>
                <a:latin typeface="Arial Narrow" pitchFamily="34" charset="0"/>
              </a:rPr>
              <a:t> </a:t>
            </a:r>
            <a:r>
              <a:rPr lang="en-US" dirty="0" err="1">
                <a:solidFill>
                  <a:schemeClr val="tx1"/>
                </a:solidFill>
                <a:latin typeface="Arial Narrow" pitchFamily="34" charset="0"/>
              </a:rPr>
              <a:t>untuk</a:t>
            </a:r>
            <a:r>
              <a:rPr lang="en-US" dirty="0">
                <a:solidFill>
                  <a:schemeClr val="tx1"/>
                </a:solidFill>
                <a:latin typeface="Arial Narrow" pitchFamily="34" charset="0"/>
              </a:rPr>
              <a:t> </a:t>
            </a:r>
            <a:r>
              <a:rPr lang="en-US" dirty="0" err="1">
                <a:solidFill>
                  <a:schemeClr val="tx1"/>
                </a:solidFill>
                <a:latin typeface="Arial Narrow" pitchFamily="34" charset="0"/>
              </a:rPr>
              <a:t>menetapkan</a:t>
            </a:r>
            <a:r>
              <a:rPr lang="en-US" dirty="0">
                <a:solidFill>
                  <a:schemeClr val="tx1"/>
                </a:solidFill>
                <a:latin typeface="Arial Narrow" pitchFamily="34" charset="0"/>
              </a:rPr>
              <a:t>, </a:t>
            </a:r>
            <a:r>
              <a:rPr lang="en-US" dirty="0" err="1">
                <a:solidFill>
                  <a:schemeClr val="tx1"/>
                </a:solidFill>
                <a:latin typeface="Arial Narrow" pitchFamily="34" charset="0"/>
              </a:rPr>
              <a:t>menerapkan</a:t>
            </a:r>
            <a:r>
              <a:rPr lang="en-US" dirty="0">
                <a:solidFill>
                  <a:schemeClr val="tx1"/>
                </a:solidFill>
                <a:latin typeface="Arial Narrow" pitchFamily="34" charset="0"/>
              </a:rPr>
              <a:t>, </a:t>
            </a:r>
            <a:r>
              <a:rPr lang="en-US" dirty="0" err="1">
                <a:solidFill>
                  <a:schemeClr val="tx1"/>
                </a:solidFill>
                <a:latin typeface="Arial Narrow" pitchFamily="34" charset="0"/>
              </a:rPr>
              <a:t>memelihara</a:t>
            </a:r>
            <a:r>
              <a:rPr lang="en-US" dirty="0">
                <a:solidFill>
                  <a:schemeClr val="tx1"/>
                </a:solidFill>
                <a:latin typeface="Arial Narrow" pitchFamily="34" charset="0"/>
              </a:rPr>
              <a:t> </a:t>
            </a:r>
            <a:r>
              <a:rPr lang="en-US" dirty="0" err="1">
                <a:solidFill>
                  <a:schemeClr val="tx1"/>
                </a:solidFill>
                <a:latin typeface="Arial Narrow" pitchFamily="34" charset="0"/>
              </a:rPr>
              <a:t>dan</a:t>
            </a:r>
            <a:r>
              <a:rPr lang="en-US" dirty="0">
                <a:solidFill>
                  <a:schemeClr val="tx1"/>
                </a:solidFill>
                <a:latin typeface="Arial Narrow" pitchFamily="34" charset="0"/>
              </a:rPr>
              <a:t> </a:t>
            </a:r>
            <a:r>
              <a:rPr lang="en-US" dirty="0" err="1">
                <a:solidFill>
                  <a:schemeClr val="tx1"/>
                </a:solidFill>
                <a:latin typeface="Arial Narrow" pitchFamily="34" charset="0"/>
              </a:rPr>
              <a:t>memperbaiki</a:t>
            </a:r>
            <a:r>
              <a:rPr lang="en-US" dirty="0">
                <a:solidFill>
                  <a:schemeClr val="tx1"/>
                </a:solidFill>
                <a:latin typeface="Arial Narrow" pitchFamily="34" charset="0"/>
              </a:rPr>
              <a:t> </a:t>
            </a:r>
            <a:r>
              <a:rPr lang="en-US" dirty="0" err="1">
                <a:solidFill>
                  <a:schemeClr val="tx1"/>
                </a:solidFill>
                <a:latin typeface="Arial Narrow" pitchFamily="34" charset="0"/>
              </a:rPr>
              <a:t>terus</a:t>
            </a:r>
            <a:r>
              <a:rPr lang="en-US" dirty="0">
                <a:solidFill>
                  <a:schemeClr val="tx1"/>
                </a:solidFill>
                <a:latin typeface="Arial Narrow" pitchFamily="34" charset="0"/>
              </a:rPr>
              <a:t> </a:t>
            </a:r>
            <a:r>
              <a:rPr lang="en-US" dirty="0" err="1">
                <a:solidFill>
                  <a:schemeClr val="tx1"/>
                </a:solidFill>
                <a:latin typeface="Arial Narrow" pitchFamily="34" charset="0"/>
              </a:rPr>
              <a:t>menerus</a:t>
            </a:r>
            <a:r>
              <a:rPr lang="en-US" dirty="0">
                <a:solidFill>
                  <a:schemeClr val="tx1"/>
                </a:solidFill>
                <a:latin typeface="Arial Narrow" pitchFamily="34" charset="0"/>
              </a:rPr>
              <a:t> </a:t>
            </a:r>
            <a:r>
              <a:rPr lang="en-US" dirty="0" err="1">
                <a:solidFill>
                  <a:schemeClr val="tx1"/>
                </a:solidFill>
                <a:latin typeface="Arial Narrow" pitchFamily="34" charset="0"/>
              </a:rPr>
              <a:t>sistem</a:t>
            </a:r>
            <a:r>
              <a:rPr lang="en-US" dirty="0">
                <a:solidFill>
                  <a:schemeClr val="tx1"/>
                </a:solidFill>
                <a:latin typeface="Arial Narrow" pitchFamily="34" charset="0"/>
              </a:rPr>
              <a:t> </a:t>
            </a:r>
            <a:r>
              <a:rPr lang="en-US" dirty="0" err="1">
                <a:solidFill>
                  <a:schemeClr val="tx1"/>
                </a:solidFill>
                <a:latin typeface="Arial Narrow" pitchFamily="34" charset="0"/>
              </a:rPr>
              <a:t>manajemen</a:t>
            </a:r>
            <a:r>
              <a:rPr lang="en-US" dirty="0">
                <a:solidFill>
                  <a:schemeClr val="tx1"/>
                </a:solidFill>
                <a:latin typeface="Arial Narrow" pitchFamily="34" charset="0"/>
              </a:rPr>
              <a:t> K3L</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flipV="1">
            <a:off x="1666824" y="2861256"/>
            <a:ext cx="1165979" cy="1102589"/>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396347" flipH="1">
            <a:off x="3266806" y="3107847"/>
            <a:ext cx="1504601" cy="766629"/>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441696" flipH="1">
            <a:off x="6371483" y="2913747"/>
            <a:ext cx="1504601" cy="766629"/>
          </a:xfrm>
          <a:prstGeom prst="rect">
            <a:avLst/>
          </a:prstGeom>
        </p:spPr>
      </p:pic>
      <p:pic>
        <p:nvPicPr>
          <p:cNvPr id="29" name="Picture 2" descr="C:\Users\MGR\AppData\Roaming\PixelMetrics\CaptureWiz\Temp\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732" y="3664667"/>
            <a:ext cx="927089" cy="865416"/>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241029" y="4626976"/>
            <a:ext cx="1663923" cy="1326472"/>
          </a:xfrm>
          <a:prstGeom prst="roundRect">
            <a:avLst>
              <a:gd name="adj" fmla="val 0"/>
            </a:avLst>
          </a:prstGeom>
          <a:solidFill>
            <a:srgbClr val="FFCC00"/>
          </a:solidFill>
          <a:ln w="190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Sumberdaya</a:t>
            </a:r>
            <a:r>
              <a:rPr lang="en-US" sz="1477" b="1" dirty="0">
                <a:solidFill>
                  <a:schemeClr val="tx1"/>
                </a:solidFill>
                <a:latin typeface="Arial Narrow" pitchFamily="34" charset="0"/>
              </a:rPr>
              <a:t> </a:t>
            </a:r>
            <a:r>
              <a:rPr lang="en-US" sz="1477" b="1" dirty="0" err="1">
                <a:solidFill>
                  <a:schemeClr val="tx1"/>
                </a:solidFill>
                <a:latin typeface="Arial Narrow" pitchFamily="34" charset="0"/>
              </a:rPr>
              <a:t>manusia</a:t>
            </a:r>
            <a:r>
              <a:rPr lang="en-US" sz="1477" dirty="0">
                <a:solidFill>
                  <a:schemeClr val="tx1"/>
                </a:solidFill>
                <a:latin typeface="Arial Narrow" pitchFamily="34" charset="0"/>
              </a:rPr>
              <a:t>, </a:t>
            </a:r>
            <a:r>
              <a:rPr lang="en-US" sz="1477" dirty="0" err="1">
                <a:solidFill>
                  <a:schemeClr val="tx1"/>
                </a:solidFill>
                <a:latin typeface="Arial Narrow" pitchFamily="34" charset="0"/>
              </a:rPr>
              <a:t>termasuk</a:t>
            </a:r>
            <a:r>
              <a:rPr lang="en-US" sz="1477" dirty="0">
                <a:solidFill>
                  <a:schemeClr val="tx1"/>
                </a:solidFill>
                <a:latin typeface="Arial Narrow" pitchFamily="34" charset="0"/>
              </a:rPr>
              <a:t> </a:t>
            </a:r>
            <a:r>
              <a:rPr lang="en-US" sz="1477" dirty="0" err="1">
                <a:solidFill>
                  <a:schemeClr val="tx1"/>
                </a:solidFill>
                <a:latin typeface="Arial Narrow" pitchFamily="34" charset="0"/>
              </a:rPr>
              <a:t>keahlian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khusus</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pengetahuan</a:t>
            </a:r>
            <a:r>
              <a:rPr lang="en-US" sz="1477" dirty="0">
                <a:solidFill>
                  <a:schemeClr val="tx1"/>
                </a:solidFill>
                <a:latin typeface="Arial Narrow" pitchFamily="34" charset="0"/>
              </a:rPr>
              <a:t> </a:t>
            </a:r>
            <a:r>
              <a:rPr lang="en-US" sz="1477" dirty="0" err="1">
                <a:solidFill>
                  <a:schemeClr val="tx1"/>
                </a:solidFill>
                <a:latin typeface="Arial Narrow" pitchFamily="34" charset="0"/>
              </a:rPr>
              <a:t>tertentu</a:t>
            </a:r>
            <a:endParaRPr lang="en-US" sz="1477" dirty="0">
              <a:solidFill>
                <a:schemeClr val="tx1"/>
              </a:solidFill>
              <a:latin typeface="Arial Narrow" pitchFamily="34" charset="0"/>
            </a:endParaRPr>
          </a:p>
        </p:txBody>
      </p:sp>
      <p:sp>
        <p:nvSpPr>
          <p:cNvPr id="37" name="Rounded Rectangle 36"/>
          <p:cNvSpPr/>
          <p:nvPr/>
        </p:nvSpPr>
        <p:spPr>
          <a:xfrm>
            <a:off x="3475094" y="4842556"/>
            <a:ext cx="2050170" cy="1276357"/>
          </a:xfrm>
          <a:prstGeom prst="roundRect">
            <a:avLst>
              <a:gd name="adj" fmla="val 0"/>
            </a:avLst>
          </a:prstGeom>
          <a:solidFill>
            <a:srgbClr val="00B0F0"/>
          </a:solidFill>
          <a:ln w="19050">
            <a:solidFill>
              <a:schemeClr val="accent3">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Infrastruktur</a:t>
            </a:r>
            <a:r>
              <a:rPr lang="en-US" sz="1477" b="1" dirty="0">
                <a:solidFill>
                  <a:schemeClr val="tx1"/>
                </a:solidFill>
                <a:latin typeface="Arial Narrow" pitchFamily="34" charset="0"/>
              </a:rPr>
              <a:t> &amp; </a:t>
            </a:r>
            <a:r>
              <a:rPr lang="en-US" sz="1477" b="1" dirty="0" err="1">
                <a:solidFill>
                  <a:schemeClr val="tx1"/>
                </a:solidFill>
                <a:latin typeface="Arial Narrow" pitchFamily="34" charset="0"/>
              </a:rPr>
              <a:t>Teknologi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termasuk</a:t>
            </a:r>
            <a:r>
              <a:rPr lang="en-US" sz="1477" dirty="0">
                <a:solidFill>
                  <a:schemeClr val="tx1"/>
                </a:solidFill>
                <a:latin typeface="Arial Narrow" pitchFamily="34" charset="0"/>
              </a:rPr>
              <a:t> </a:t>
            </a:r>
            <a:r>
              <a:rPr lang="en-US" sz="1477" dirty="0" err="1">
                <a:solidFill>
                  <a:schemeClr val="tx1"/>
                </a:solidFill>
                <a:latin typeface="Arial Narrow" pitchFamily="34" charset="0"/>
              </a:rPr>
              <a:t>bangunan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K3L,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tanggap</a:t>
            </a:r>
            <a:r>
              <a:rPr lang="en-US" sz="1477" dirty="0">
                <a:solidFill>
                  <a:schemeClr val="tx1"/>
                </a:solidFill>
                <a:latin typeface="Arial Narrow" pitchFamily="34" charset="0"/>
              </a:rPr>
              <a:t> </a:t>
            </a:r>
            <a:r>
              <a:rPr lang="en-US" sz="1477" dirty="0" err="1">
                <a:solidFill>
                  <a:schemeClr val="tx1"/>
                </a:solidFill>
                <a:latin typeface="Arial Narrow" pitchFamily="34" charset="0"/>
              </a:rPr>
              <a:t>darurat</a:t>
            </a:r>
            <a:endParaRPr lang="en-US" sz="1477" dirty="0">
              <a:solidFill>
                <a:schemeClr val="tx1"/>
              </a:solidFill>
              <a:latin typeface="Arial Narrow" pitchFamily="34" charset="0"/>
            </a:endParaRPr>
          </a:p>
        </p:txBody>
      </p:sp>
      <p:sp>
        <p:nvSpPr>
          <p:cNvPr id="38" name="Rounded Rectangle 37"/>
          <p:cNvSpPr/>
          <p:nvPr/>
        </p:nvSpPr>
        <p:spPr>
          <a:xfrm>
            <a:off x="6668659" y="5097064"/>
            <a:ext cx="2383532" cy="1021849"/>
          </a:xfrm>
          <a:prstGeom prst="roundRect">
            <a:avLst>
              <a:gd name="adj" fmla="val 0"/>
            </a:avLst>
          </a:prstGeom>
          <a:solidFill>
            <a:srgbClr val="FF6600"/>
          </a:solidFill>
          <a:ln w="19050">
            <a:solidFill>
              <a:schemeClr val="tx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b="1" dirty="0" err="1">
                <a:solidFill>
                  <a:schemeClr val="tx1"/>
                </a:solidFill>
                <a:latin typeface="Arial Narrow" pitchFamily="34" charset="0"/>
              </a:rPr>
              <a:t>Sumberdaya</a:t>
            </a:r>
            <a:r>
              <a:rPr lang="en-US" sz="1477" b="1" dirty="0">
                <a:solidFill>
                  <a:schemeClr val="tx1"/>
                </a:solidFill>
                <a:latin typeface="Arial Narrow" pitchFamily="34" charset="0"/>
              </a:rPr>
              <a:t> </a:t>
            </a:r>
            <a:r>
              <a:rPr lang="en-US" sz="1477" b="1" dirty="0" err="1">
                <a:solidFill>
                  <a:schemeClr val="tx1"/>
                </a:solidFill>
                <a:latin typeface="Arial Narrow" pitchFamily="34" charset="0"/>
              </a:rPr>
              <a:t>keuangan</a:t>
            </a:r>
            <a:r>
              <a:rPr lang="en-US" sz="1477" dirty="0">
                <a:solidFill>
                  <a:schemeClr val="tx1"/>
                </a:solidFill>
                <a:latin typeface="Arial Narrow" pitchFamily="34" charset="0"/>
              </a:rPr>
              <a:t>, </a:t>
            </a:r>
            <a:r>
              <a:rPr lang="en-US" sz="1477" dirty="0" err="1">
                <a:solidFill>
                  <a:schemeClr val="tx1"/>
                </a:solidFill>
                <a:latin typeface="Arial Narrow" pitchFamily="34" charset="0"/>
              </a:rPr>
              <a:t>untuk</a:t>
            </a:r>
            <a:r>
              <a:rPr lang="en-US" sz="1477" dirty="0">
                <a:solidFill>
                  <a:schemeClr val="tx1"/>
                </a:solidFill>
                <a:latin typeface="Arial Narrow" pitchFamily="34" charset="0"/>
              </a:rPr>
              <a:t> </a:t>
            </a:r>
            <a:r>
              <a:rPr lang="en-US" sz="1477" dirty="0" err="1">
                <a:solidFill>
                  <a:schemeClr val="tx1"/>
                </a:solidFill>
                <a:latin typeface="Arial Narrow" pitchFamily="34" charset="0"/>
              </a:rPr>
              <a:t>mendukung</a:t>
            </a:r>
            <a:r>
              <a:rPr lang="en-US" sz="1477" dirty="0">
                <a:solidFill>
                  <a:schemeClr val="tx1"/>
                </a:solidFill>
                <a:latin typeface="Arial Narrow" pitchFamily="34" charset="0"/>
              </a:rPr>
              <a:t> </a:t>
            </a:r>
            <a:r>
              <a:rPr lang="en-US" sz="1477" dirty="0" err="1">
                <a:solidFill>
                  <a:schemeClr val="tx1"/>
                </a:solidFill>
                <a:latin typeface="Arial Narrow" pitchFamily="34" charset="0"/>
              </a:rPr>
              <a:t>penerapan</a:t>
            </a:r>
            <a:r>
              <a:rPr lang="en-US" sz="1477" dirty="0">
                <a:solidFill>
                  <a:schemeClr val="tx1"/>
                </a:solidFill>
                <a:latin typeface="Arial Narrow" pitchFamily="34" charset="0"/>
              </a:rPr>
              <a:t> </a:t>
            </a:r>
            <a:r>
              <a:rPr lang="en-US" sz="1477" dirty="0" err="1">
                <a:solidFill>
                  <a:schemeClr val="tx1"/>
                </a:solidFill>
                <a:latin typeface="Arial Narrow" pitchFamily="34" charset="0"/>
              </a:rPr>
              <a:t>sistem</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 K3L</a:t>
            </a:r>
          </a:p>
        </p:txBody>
      </p:sp>
      <p:sp>
        <p:nvSpPr>
          <p:cNvPr id="23" name="Rectangle 22"/>
          <p:cNvSpPr/>
          <p:nvPr/>
        </p:nvSpPr>
        <p:spPr>
          <a:xfrm>
            <a:off x="241029" y="784576"/>
            <a:ext cx="7236168" cy="64633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3600" b="1" dirty="0" err="1">
                <a:solidFill>
                  <a:schemeClr val="tx1"/>
                </a:solidFill>
                <a:latin typeface="Arial" panose="020B0604020202020204" pitchFamily="34" charset="0"/>
                <a:cs typeface="Arial" panose="020B0604020202020204" pitchFamily="34" charset="0"/>
              </a:rPr>
              <a:t>Sumberdaya</a:t>
            </a:r>
            <a:endParaRPr lang="en-US" sz="3600" b="1" dirty="0">
              <a:solidFill>
                <a:schemeClr val="tx1"/>
              </a:solidFill>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67FC747D-4B72-498F-93D7-16C124FA0B25}"/>
              </a:ext>
            </a:extLst>
          </p:cNvPr>
          <p:cNvSpPr>
            <a:spLocks noGrp="1"/>
          </p:cNvSpPr>
          <p:nvPr>
            <p:ph type="sldNum" sz="quarter" idx="12"/>
          </p:nvPr>
        </p:nvSpPr>
        <p:spPr/>
        <p:txBody>
          <a:bodyPr/>
          <a:lstStyle/>
          <a:p>
            <a:pPr>
              <a:defRPr/>
            </a:pPr>
            <a:fld id="{2E3D3CF9-A8F0-446F-8AA4-23D2A19D86A0}" type="slidenum">
              <a:rPr lang="en-US" smtClean="0"/>
              <a:pPr>
                <a:defRPr/>
              </a:pPr>
              <a:t>43</a:t>
            </a:fld>
            <a:endParaRPr lang="en-US"/>
          </a:p>
        </p:txBody>
      </p:sp>
      <p:sp>
        <p:nvSpPr>
          <p:cNvPr id="2" name="Footer Placeholder 1">
            <a:extLst>
              <a:ext uri="{FF2B5EF4-FFF2-40B4-BE49-F238E27FC236}">
                <a16:creationId xmlns:a16="http://schemas.microsoft.com/office/drawing/2014/main" id="{02BA5B9F-0B6D-42F2-B1F4-DBE9198F7C45}"/>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408168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3249" y="857395"/>
            <a:ext cx="6675210" cy="940777"/>
            <a:chOff x="176853" y="643094"/>
            <a:chExt cx="7231477" cy="1019175"/>
          </a:xfrm>
        </p:grpSpPr>
        <p:sp>
          <p:nvSpPr>
            <p:cNvPr id="6" name="Freeform 5"/>
            <p:cNvSpPr/>
            <p:nvPr/>
          </p:nvSpPr>
          <p:spPr>
            <a:xfrm>
              <a:off x="176853"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529473" tIns="19695" rIns="490083" bIns="19695" numCol="1" spcCol="1270" anchor="ctr" anchorCtr="0">
              <a:noAutofit/>
            </a:bodyPr>
            <a:lstStyle/>
            <a:p>
              <a:pPr algn="ctr" defTabSz="656509">
                <a:lnSpc>
                  <a:spcPct val="90000"/>
                </a:lnSpc>
                <a:spcBef>
                  <a:spcPct val="0"/>
                </a:spcBef>
                <a:spcAft>
                  <a:spcPct val="35000"/>
                </a:spcAft>
              </a:pPr>
              <a:r>
                <a:rPr lang="en-US" sz="1477" dirty="0" err="1">
                  <a:solidFill>
                    <a:schemeClr val="bg1"/>
                  </a:solidFill>
                </a:rPr>
                <a:t>Identifikasi</a:t>
              </a:r>
              <a:r>
                <a:rPr lang="en-US" sz="1477" dirty="0">
                  <a:solidFill>
                    <a:schemeClr val="bg1"/>
                  </a:solidFill>
                </a:rPr>
                <a:t> </a:t>
              </a:r>
              <a:r>
                <a:rPr lang="en-US" sz="1477" dirty="0" err="1">
                  <a:solidFill>
                    <a:schemeClr val="bg1"/>
                  </a:solidFill>
                </a:rPr>
                <a:t>fungsi</a:t>
              </a:r>
              <a:r>
                <a:rPr lang="en-US" sz="1477" dirty="0">
                  <a:solidFill>
                    <a:schemeClr val="bg1"/>
                  </a:solidFill>
                </a:rPr>
                <a:t> </a:t>
              </a:r>
              <a:r>
                <a:rPr lang="en-US" sz="1477" dirty="0" err="1">
                  <a:solidFill>
                    <a:schemeClr val="bg1"/>
                  </a:solidFill>
                </a:rPr>
                <a:t>kerja</a:t>
              </a:r>
              <a:r>
                <a:rPr lang="en-US" sz="1477" dirty="0">
                  <a:solidFill>
                    <a:schemeClr val="bg1"/>
                  </a:solidFill>
                </a:rPr>
                <a:t> &amp; </a:t>
              </a:r>
              <a:r>
                <a:rPr lang="en-US" sz="1477" dirty="0" err="1">
                  <a:solidFill>
                    <a:schemeClr val="bg1"/>
                  </a:solidFill>
                </a:rPr>
                <a:t>Persyaratan</a:t>
              </a:r>
              <a:r>
                <a:rPr lang="en-US" sz="1477" dirty="0">
                  <a:solidFill>
                    <a:schemeClr val="bg1"/>
                  </a:solidFill>
                </a:rPr>
                <a:t> </a:t>
              </a:r>
              <a:r>
                <a:rPr lang="en-US" sz="1477" dirty="0" err="1">
                  <a:solidFill>
                    <a:schemeClr val="bg1"/>
                  </a:solidFill>
                </a:rPr>
                <a:t>Kompetensi</a:t>
              </a:r>
              <a:endParaRPr lang="en-US" sz="1477" dirty="0">
                <a:solidFill>
                  <a:schemeClr val="bg1"/>
                </a:solidFill>
              </a:endParaRPr>
            </a:p>
          </p:txBody>
        </p:sp>
        <p:sp>
          <p:nvSpPr>
            <p:cNvPr id="7" name="Freeform 6"/>
            <p:cNvSpPr/>
            <p:nvPr/>
          </p:nvSpPr>
          <p:spPr>
            <a:xfrm>
              <a:off x="2461321"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529473" tIns="19695" rIns="490083" bIns="19695" numCol="1" spcCol="1270" anchor="ctr" anchorCtr="0">
              <a:noAutofit/>
            </a:bodyPr>
            <a:lstStyle/>
            <a:p>
              <a:pPr algn="ctr" defTabSz="656509">
                <a:lnSpc>
                  <a:spcPct val="90000"/>
                </a:lnSpc>
                <a:spcBef>
                  <a:spcPct val="0"/>
                </a:spcBef>
                <a:spcAft>
                  <a:spcPct val="35000"/>
                </a:spcAft>
              </a:pPr>
              <a:r>
                <a:rPr lang="en-US" sz="1477" dirty="0" err="1">
                  <a:solidFill>
                    <a:schemeClr val="bg1"/>
                  </a:solidFill>
                </a:rPr>
                <a:t>Tetapkan</a:t>
              </a:r>
              <a:r>
                <a:rPr lang="en-US" sz="1477" dirty="0">
                  <a:solidFill>
                    <a:schemeClr val="bg1"/>
                  </a:solidFill>
                </a:rPr>
                <a:t> </a:t>
              </a:r>
              <a:r>
                <a:rPr lang="en-US" sz="1477" dirty="0" err="1">
                  <a:solidFill>
                    <a:schemeClr val="bg1"/>
                  </a:solidFill>
                </a:rPr>
                <a:t>Standar</a:t>
              </a:r>
              <a:r>
                <a:rPr lang="en-US" sz="1477" dirty="0">
                  <a:solidFill>
                    <a:schemeClr val="bg1"/>
                  </a:solidFill>
                </a:rPr>
                <a:t> </a:t>
              </a:r>
              <a:r>
                <a:rPr lang="en-US" sz="1477" dirty="0" err="1">
                  <a:solidFill>
                    <a:schemeClr val="bg1"/>
                  </a:solidFill>
                </a:rPr>
                <a:t>Kompetensi</a:t>
              </a:r>
              <a:endParaRPr lang="en-US" sz="1477" dirty="0">
                <a:solidFill>
                  <a:schemeClr val="bg1"/>
                </a:solidFill>
              </a:endParaRPr>
            </a:p>
          </p:txBody>
        </p:sp>
        <p:sp>
          <p:nvSpPr>
            <p:cNvPr id="9" name="Freeform 8"/>
            <p:cNvSpPr/>
            <p:nvPr/>
          </p:nvSpPr>
          <p:spPr>
            <a:xfrm>
              <a:off x="4825660" y="643094"/>
              <a:ext cx="2582670" cy="1019175"/>
            </a:xfrm>
            <a:custGeom>
              <a:avLst/>
              <a:gdLst>
                <a:gd name="connsiteX0" fmla="*/ 0 w 2582670"/>
                <a:gd name="connsiteY0" fmla="*/ 0 h 1019175"/>
                <a:gd name="connsiteX1" fmla="*/ 2073083 w 2582670"/>
                <a:gd name="connsiteY1" fmla="*/ 0 h 1019175"/>
                <a:gd name="connsiteX2" fmla="*/ 2582670 w 2582670"/>
                <a:gd name="connsiteY2" fmla="*/ 509588 h 1019175"/>
                <a:gd name="connsiteX3" fmla="*/ 2073083 w 2582670"/>
                <a:gd name="connsiteY3" fmla="*/ 1019175 h 1019175"/>
                <a:gd name="connsiteX4" fmla="*/ 0 w 2582670"/>
                <a:gd name="connsiteY4" fmla="*/ 1019175 h 1019175"/>
                <a:gd name="connsiteX5" fmla="*/ 509588 w 2582670"/>
                <a:gd name="connsiteY5" fmla="*/ 509588 h 1019175"/>
                <a:gd name="connsiteX6" fmla="*/ 0 w 2582670"/>
                <a:gd name="connsiteY6"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670" h="1019175">
                  <a:moveTo>
                    <a:pt x="0" y="0"/>
                  </a:moveTo>
                  <a:lnTo>
                    <a:pt x="2073083" y="0"/>
                  </a:lnTo>
                  <a:lnTo>
                    <a:pt x="2582670" y="509588"/>
                  </a:lnTo>
                  <a:lnTo>
                    <a:pt x="2073083" y="1019175"/>
                  </a:lnTo>
                  <a:lnTo>
                    <a:pt x="0" y="1019175"/>
                  </a:lnTo>
                  <a:lnTo>
                    <a:pt x="509588" y="50958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529473" tIns="19695" rIns="490083" bIns="19695" numCol="1" spcCol="1270" anchor="ctr" anchorCtr="0">
              <a:noAutofit/>
            </a:bodyPr>
            <a:lstStyle/>
            <a:p>
              <a:pPr algn="ctr" defTabSz="656509">
                <a:lnSpc>
                  <a:spcPct val="90000"/>
                </a:lnSpc>
                <a:spcBef>
                  <a:spcPct val="0"/>
                </a:spcBef>
                <a:spcAft>
                  <a:spcPct val="35000"/>
                </a:spcAft>
              </a:pPr>
              <a:r>
                <a:rPr lang="en-US" sz="1477" dirty="0" err="1">
                  <a:solidFill>
                    <a:schemeClr val="bg1"/>
                  </a:solidFill>
                </a:rPr>
                <a:t>Evaluasi</a:t>
              </a:r>
              <a:r>
                <a:rPr lang="en-US" sz="1477" dirty="0">
                  <a:solidFill>
                    <a:schemeClr val="bg1"/>
                  </a:solidFill>
                </a:rPr>
                <a:t> </a:t>
              </a:r>
              <a:r>
                <a:rPr lang="en-US" sz="1477" dirty="0" err="1">
                  <a:solidFill>
                    <a:schemeClr val="bg1"/>
                  </a:solidFill>
                </a:rPr>
                <a:t>Standar</a:t>
              </a:r>
              <a:r>
                <a:rPr lang="en-US" sz="1477" dirty="0">
                  <a:solidFill>
                    <a:schemeClr val="bg1"/>
                  </a:solidFill>
                </a:rPr>
                <a:t> </a:t>
              </a:r>
              <a:r>
                <a:rPr lang="en-US" sz="1477" dirty="0" err="1">
                  <a:solidFill>
                    <a:schemeClr val="bg1"/>
                  </a:solidFill>
                </a:rPr>
                <a:t>vs</a:t>
              </a:r>
              <a:r>
                <a:rPr lang="en-US" sz="1477" dirty="0">
                  <a:solidFill>
                    <a:schemeClr val="bg1"/>
                  </a:solidFill>
                </a:rPr>
                <a:t> </a:t>
              </a:r>
              <a:r>
                <a:rPr lang="en-US" sz="1477" dirty="0" err="1">
                  <a:solidFill>
                    <a:schemeClr val="bg1"/>
                  </a:solidFill>
                </a:rPr>
                <a:t>Aktual</a:t>
              </a:r>
              <a:r>
                <a:rPr lang="en-US" sz="1477" dirty="0">
                  <a:solidFill>
                    <a:schemeClr val="bg1"/>
                  </a:solidFill>
                </a:rPr>
                <a:t> </a:t>
              </a:r>
              <a:r>
                <a:rPr lang="en-US" sz="1477" dirty="0" err="1">
                  <a:solidFill>
                    <a:schemeClr val="bg1"/>
                  </a:solidFill>
                </a:rPr>
                <a:t>Kompetensi</a:t>
              </a:r>
              <a:endParaRPr lang="en-US" sz="1477" dirty="0">
                <a:solidFill>
                  <a:schemeClr val="bg1"/>
                </a:solidFill>
              </a:endParaRPr>
            </a:p>
          </p:txBody>
        </p:sp>
      </p:grpSp>
      <p:sp>
        <p:nvSpPr>
          <p:cNvPr id="25" name="Rounded Rectangle 24"/>
          <p:cNvSpPr/>
          <p:nvPr/>
        </p:nvSpPr>
        <p:spPr>
          <a:xfrm>
            <a:off x="254977" y="2020727"/>
            <a:ext cx="8504460" cy="2578541"/>
          </a:xfrm>
          <a:prstGeom prst="roundRect">
            <a:avLst>
              <a:gd name="adj" fmla="val 9217"/>
            </a:avLst>
          </a:prstGeom>
          <a:solidFill>
            <a:schemeClr val="accent1">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err="1">
                <a:solidFill>
                  <a:schemeClr val="tx1"/>
                </a:solidFill>
                <a:latin typeface="Arial Narrow" pitchFamily="34" charset="0"/>
              </a:rPr>
              <a:t>Organisasi</a:t>
            </a:r>
            <a:r>
              <a:rPr lang="en-US" sz="2000" dirty="0">
                <a:solidFill>
                  <a:schemeClr val="tx1"/>
                </a:solidFill>
                <a:latin typeface="Arial Narrow" pitchFamily="34" charset="0"/>
              </a:rPr>
              <a:t> </a:t>
            </a:r>
            <a:r>
              <a:rPr lang="en-US" sz="2000" dirty="0" err="1">
                <a:solidFill>
                  <a:schemeClr val="tx1"/>
                </a:solidFill>
                <a:latin typeface="Arial Narrow" pitchFamily="34" charset="0"/>
              </a:rPr>
              <a:t>harus</a:t>
            </a:r>
            <a:r>
              <a:rPr lang="en-US" sz="2000" dirty="0">
                <a:solidFill>
                  <a:schemeClr val="tx1"/>
                </a:solidFill>
                <a:latin typeface="Arial Narrow" pitchFamily="34" charset="0"/>
              </a:rPr>
              <a:t> :</a:t>
            </a:r>
          </a:p>
          <a:p>
            <a:pPr marL="316531" indent="-316531">
              <a:buFont typeface="+mj-lt"/>
              <a:buAutoNum type="arabicParenR"/>
            </a:pPr>
            <a:r>
              <a:rPr lang="en-US" sz="2000" dirty="0" err="1">
                <a:solidFill>
                  <a:schemeClr val="tx1"/>
                </a:solidFill>
                <a:latin typeface="Arial Narrow" pitchFamily="34" charset="0"/>
              </a:rPr>
              <a:t>Menentukan</a:t>
            </a:r>
            <a:r>
              <a:rPr lang="en-US" sz="2000" dirty="0">
                <a:solidFill>
                  <a:schemeClr val="tx1"/>
                </a:solidFill>
                <a:latin typeface="Arial Narrow" pitchFamily="34" charset="0"/>
              </a:rPr>
              <a:t> </a:t>
            </a:r>
            <a:r>
              <a:rPr lang="en-US" sz="2000" u="sng" dirty="0" err="1">
                <a:solidFill>
                  <a:schemeClr val="tx1"/>
                </a:solidFill>
                <a:latin typeface="Arial Narrow" pitchFamily="34" charset="0"/>
              </a:rPr>
              <a:t>kecukupan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kompetensi</a:t>
            </a:r>
            <a:r>
              <a:rPr lang="en-US" sz="2000" u="sng" dirty="0">
                <a:solidFill>
                  <a:schemeClr val="tx1"/>
                </a:solidFill>
                <a:latin typeface="Arial Narrow" pitchFamily="34" charset="0"/>
              </a:rPr>
              <a:t> </a:t>
            </a:r>
            <a:r>
              <a:rPr lang="en-US" sz="2000" dirty="0">
                <a:solidFill>
                  <a:schemeClr val="tx1"/>
                </a:solidFill>
                <a:latin typeface="Arial Narrow" pitchFamily="34" charset="0"/>
              </a:rPr>
              <a:t>yang </a:t>
            </a:r>
            <a:r>
              <a:rPr lang="en-US" sz="2000" dirty="0" err="1">
                <a:solidFill>
                  <a:schemeClr val="tx1"/>
                </a:solidFill>
                <a:latin typeface="Arial Narrow" pitchFamily="34" charset="0"/>
              </a:rPr>
              <a:t>dibutuhkan</a:t>
            </a:r>
            <a:r>
              <a:rPr lang="en-US" sz="2000" dirty="0">
                <a:solidFill>
                  <a:schemeClr val="tx1"/>
                </a:solidFill>
                <a:latin typeface="Arial Narrow" pitchFamily="34" charset="0"/>
              </a:rPr>
              <a:t> </a:t>
            </a:r>
            <a:r>
              <a:rPr lang="en-US" sz="2000" dirty="0" err="1">
                <a:solidFill>
                  <a:schemeClr val="tx1"/>
                </a:solidFill>
                <a:latin typeface="Arial Narrow" pitchFamily="34" charset="0"/>
              </a:rPr>
              <a:t>bagi</a:t>
            </a:r>
            <a:r>
              <a:rPr lang="en-US" sz="2000" dirty="0">
                <a:solidFill>
                  <a:schemeClr val="tx1"/>
                </a:solidFill>
                <a:latin typeface="Arial Narrow" pitchFamily="34" charset="0"/>
              </a:rPr>
              <a:t> </a:t>
            </a:r>
            <a:r>
              <a:rPr lang="en-US" sz="2000" dirty="0" err="1">
                <a:solidFill>
                  <a:schemeClr val="tx1"/>
                </a:solidFill>
                <a:latin typeface="Arial Narrow" pitchFamily="34" charset="0"/>
              </a:rPr>
              <a:t>pekerja</a:t>
            </a:r>
            <a:r>
              <a:rPr lang="en-US" sz="2000" dirty="0">
                <a:solidFill>
                  <a:schemeClr val="tx1"/>
                </a:solidFill>
                <a:latin typeface="Arial Narrow" pitchFamily="34" charset="0"/>
              </a:rPr>
              <a:t> / orang yang </a:t>
            </a:r>
            <a:r>
              <a:rPr lang="en-US" sz="2000" dirty="0" err="1">
                <a:solidFill>
                  <a:schemeClr val="tx1"/>
                </a:solidFill>
                <a:latin typeface="Arial Narrow" pitchFamily="34" charset="0"/>
              </a:rPr>
              <a:t>dibawah</a:t>
            </a:r>
            <a:r>
              <a:rPr lang="en-US" sz="2000" dirty="0">
                <a:solidFill>
                  <a:schemeClr val="tx1"/>
                </a:solidFill>
                <a:latin typeface="Arial Narrow" pitchFamily="34" charset="0"/>
              </a:rPr>
              <a:t> </a:t>
            </a:r>
            <a:r>
              <a:rPr lang="en-US" sz="2000" dirty="0" err="1">
                <a:solidFill>
                  <a:schemeClr val="tx1"/>
                </a:solidFill>
                <a:latin typeface="Arial Narrow" pitchFamily="34" charset="0"/>
              </a:rPr>
              <a:t>kendali</a:t>
            </a:r>
            <a:r>
              <a:rPr lang="en-US" sz="2000" dirty="0">
                <a:solidFill>
                  <a:schemeClr val="tx1"/>
                </a:solidFill>
                <a:latin typeface="Arial Narrow" pitchFamily="34" charset="0"/>
              </a:rPr>
              <a:t> </a:t>
            </a:r>
            <a:r>
              <a:rPr lang="en-US" sz="2000" dirty="0" err="1">
                <a:solidFill>
                  <a:schemeClr val="tx1"/>
                </a:solidFill>
                <a:latin typeface="Arial Narrow" pitchFamily="34" charset="0"/>
              </a:rPr>
              <a:t>organisasi</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berdampak</a:t>
            </a:r>
            <a:r>
              <a:rPr lang="en-US" sz="2000" dirty="0">
                <a:solidFill>
                  <a:schemeClr val="tx1"/>
                </a:solidFill>
                <a:latin typeface="Arial Narrow" pitchFamily="34" charset="0"/>
              </a:rPr>
              <a:t> </a:t>
            </a:r>
            <a:r>
              <a:rPr lang="en-US" sz="2000" dirty="0" err="1">
                <a:solidFill>
                  <a:schemeClr val="tx1"/>
                </a:solidFill>
                <a:latin typeface="Arial Narrow" pitchFamily="34" charset="0"/>
              </a:rPr>
              <a:t>atau</a:t>
            </a:r>
            <a:r>
              <a:rPr lang="en-US" sz="2000" dirty="0">
                <a:solidFill>
                  <a:schemeClr val="tx1"/>
                </a:solidFill>
                <a:latin typeface="Arial Narrow" pitchFamily="34" charset="0"/>
              </a:rPr>
              <a:t> </a:t>
            </a:r>
            <a:r>
              <a:rPr lang="en-US" sz="2000" dirty="0" err="1">
                <a:solidFill>
                  <a:schemeClr val="tx1"/>
                </a:solidFill>
                <a:latin typeface="Arial Narrow" pitchFamily="34" charset="0"/>
              </a:rPr>
              <a:t>memberikan</a:t>
            </a:r>
            <a:r>
              <a:rPr lang="en-US" sz="2000" dirty="0">
                <a:solidFill>
                  <a:schemeClr val="tx1"/>
                </a:solidFill>
                <a:latin typeface="Arial Narrow" pitchFamily="34" charset="0"/>
              </a:rPr>
              <a:t> </a:t>
            </a:r>
            <a:r>
              <a:rPr lang="en-US" sz="2000" dirty="0" err="1">
                <a:solidFill>
                  <a:schemeClr val="tx1"/>
                </a:solidFill>
                <a:latin typeface="Arial Narrow" pitchFamily="34" charset="0"/>
              </a:rPr>
              <a:t>dampak</a:t>
            </a:r>
            <a:r>
              <a:rPr lang="en-US" sz="2000" dirty="0">
                <a:solidFill>
                  <a:schemeClr val="tx1"/>
                </a:solidFill>
                <a:latin typeface="Arial Narrow" pitchFamily="34" charset="0"/>
              </a:rPr>
              <a:t> </a:t>
            </a:r>
            <a:r>
              <a:rPr lang="en-US" sz="2000" dirty="0" err="1">
                <a:solidFill>
                  <a:schemeClr val="tx1"/>
                </a:solidFill>
                <a:latin typeface="Arial Narrow" pitchFamily="34" charset="0"/>
              </a:rPr>
              <a:t>kinerja</a:t>
            </a:r>
            <a:r>
              <a:rPr lang="en-US" sz="2000" dirty="0">
                <a:solidFill>
                  <a:schemeClr val="tx1"/>
                </a:solidFill>
                <a:latin typeface="Arial Narrow" pitchFamily="34" charset="0"/>
              </a:rPr>
              <a:t> K3L</a:t>
            </a:r>
          </a:p>
          <a:p>
            <a:pPr marL="316531" indent="-316531">
              <a:buFont typeface="+mj-lt"/>
              <a:buAutoNum type="arabicParenR"/>
            </a:pPr>
            <a:r>
              <a:rPr lang="en-US" sz="2000" dirty="0" err="1">
                <a:solidFill>
                  <a:schemeClr val="tx1"/>
                </a:solidFill>
                <a:latin typeface="Arial Narrow" pitchFamily="34" charset="0"/>
              </a:rPr>
              <a:t>Memastikan</a:t>
            </a:r>
            <a:r>
              <a:rPr lang="en-US" sz="2000" dirty="0">
                <a:solidFill>
                  <a:schemeClr val="tx1"/>
                </a:solidFill>
                <a:latin typeface="Arial Narrow" pitchFamily="34" charset="0"/>
              </a:rPr>
              <a:t> </a:t>
            </a:r>
            <a:r>
              <a:rPr lang="en-US" sz="2000" dirty="0" err="1">
                <a:solidFill>
                  <a:schemeClr val="tx1"/>
                </a:solidFill>
                <a:latin typeface="Arial Narrow" pitchFamily="34" charset="0"/>
              </a:rPr>
              <a:t>bahwa</a:t>
            </a:r>
            <a:r>
              <a:rPr lang="en-US" sz="2000" dirty="0">
                <a:solidFill>
                  <a:schemeClr val="tx1"/>
                </a:solidFill>
                <a:latin typeface="Arial Narrow" pitchFamily="34" charset="0"/>
              </a:rPr>
              <a:t> </a:t>
            </a:r>
            <a:r>
              <a:rPr lang="en-US" sz="2000" dirty="0" err="1">
                <a:solidFill>
                  <a:schemeClr val="tx1"/>
                </a:solidFill>
                <a:latin typeface="Arial Narrow" pitchFamily="34" charset="0"/>
              </a:rPr>
              <a:t>pekerja</a:t>
            </a:r>
            <a:r>
              <a:rPr lang="en-US" sz="2000" dirty="0">
                <a:solidFill>
                  <a:schemeClr val="tx1"/>
                </a:solidFill>
                <a:latin typeface="Arial Narrow" pitchFamily="34" charset="0"/>
              </a:rPr>
              <a:t> </a:t>
            </a:r>
            <a:r>
              <a:rPr lang="en-US" sz="2000" dirty="0" err="1">
                <a:solidFill>
                  <a:schemeClr val="tx1"/>
                </a:solidFill>
                <a:latin typeface="Arial Narrow" pitchFamily="34" charset="0"/>
              </a:rPr>
              <a:t>berkompeten</a:t>
            </a:r>
            <a:r>
              <a:rPr lang="en-US" sz="2000" dirty="0">
                <a:solidFill>
                  <a:schemeClr val="tx1"/>
                </a:solidFill>
                <a:latin typeface="Arial Narrow" pitchFamily="34" charset="0"/>
              </a:rPr>
              <a:t> (</a:t>
            </a:r>
            <a:r>
              <a:rPr lang="en-US" sz="2000" dirty="0" err="1">
                <a:solidFill>
                  <a:schemeClr val="tx1"/>
                </a:solidFill>
                <a:latin typeface="Arial Narrow" pitchFamily="34" charset="0"/>
              </a:rPr>
              <a:t>termasuk</a:t>
            </a:r>
            <a:r>
              <a:rPr lang="en-US" sz="2000" dirty="0">
                <a:solidFill>
                  <a:schemeClr val="tx1"/>
                </a:solidFill>
                <a:latin typeface="Arial Narrow" pitchFamily="34" charset="0"/>
              </a:rPr>
              <a:t> </a:t>
            </a:r>
            <a:r>
              <a:rPr lang="en-US" sz="2000" dirty="0" err="1">
                <a:solidFill>
                  <a:schemeClr val="tx1"/>
                </a:solidFill>
                <a:latin typeface="Arial Narrow" pitchFamily="34" charset="0"/>
              </a:rPr>
              <a:t>kemampuan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mengidentifikasi</a:t>
            </a:r>
            <a:r>
              <a:rPr lang="en-US" sz="2000" dirty="0">
                <a:solidFill>
                  <a:schemeClr val="tx1"/>
                </a:solidFill>
                <a:latin typeface="Arial Narrow" pitchFamily="34" charset="0"/>
              </a:rPr>
              <a:t> </a:t>
            </a:r>
            <a:r>
              <a:rPr lang="en-US" sz="2000" dirty="0" err="1">
                <a:solidFill>
                  <a:schemeClr val="tx1"/>
                </a:solidFill>
                <a:latin typeface="Arial Narrow" pitchFamily="34" charset="0"/>
              </a:rPr>
              <a:t>bahaya</a:t>
            </a:r>
            <a:r>
              <a:rPr lang="en-US" sz="2000" dirty="0">
                <a:solidFill>
                  <a:schemeClr val="tx1"/>
                </a:solidFill>
                <a:latin typeface="Arial Narrow" pitchFamily="34" charset="0"/>
              </a:rPr>
              <a:t>) </a:t>
            </a:r>
            <a:r>
              <a:rPr lang="en-US" sz="2000" u="sng" dirty="0" err="1">
                <a:solidFill>
                  <a:schemeClr val="tx1"/>
                </a:solidFill>
                <a:latin typeface="Arial Narrow" pitchFamily="34" charset="0"/>
              </a:rPr>
              <a:t>berdasarkan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pengalaman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pendidikan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dan</a:t>
            </a:r>
            <a:r>
              <a:rPr lang="en-US" sz="2000" u="sng" dirty="0">
                <a:solidFill>
                  <a:schemeClr val="tx1"/>
                </a:solidFill>
                <a:latin typeface="Arial Narrow" pitchFamily="34" charset="0"/>
              </a:rPr>
              <a:t> </a:t>
            </a:r>
            <a:r>
              <a:rPr lang="en-US" sz="2000" u="sng" dirty="0" err="1">
                <a:solidFill>
                  <a:schemeClr val="tx1"/>
                </a:solidFill>
                <a:latin typeface="Arial Narrow" pitchFamily="34" charset="0"/>
              </a:rPr>
              <a:t>pelatihan</a:t>
            </a:r>
            <a:endParaRPr lang="en-US" sz="2000" u="sng" dirty="0">
              <a:solidFill>
                <a:schemeClr val="tx1"/>
              </a:solidFill>
              <a:latin typeface="Arial Narrow" pitchFamily="34" charset="0"/>
            </a:endParaRPr>
          </a:p>
          <a:p>
            <a:pPr marL="316531" indent="-316531">
              <a:buFont typeface="+mj-lt"/>
              <a:buAutoNum type="arabicParenR"/>
            </a:pPr>
            <a:r>
              <a:rPr lang="en-US" sz="2000" dirty="0" err="1">
                <a:solidFill>
                  <a:schemeClr val="tx1"/>
                </a:solidFill>
                <a:latin typeface="Arial Narrow" pitchFamily="34" charset="0"/>
              </a:rPr>
              <a:t>Jika</a:t>
            </a:r>
            <a:r>
              <a:rPr lang="en-US" sz="2000" dirty="0">
                <a:solidFill>
                  <a:schemeClr val="tx1"/>
                </a:solidFill>
                <a:latin typeface="Arial Narrow" pitchFamily="34" charset="0"/>
              </a:rPr>
              <a:t> </a:t>
            </a:r>
            <a:r>
              <a:rPr lang="en-US" sz="2000" dirty="0" err="1">
                <a:solidFill>
                  <a:schemeClr val="tx1"/>
                </a:solidFill>
                <a:latin typeface="Arial Narrow" pitchFamily="34" charset="0"/>
              </a:rPr>
              <a:t>dapat</a:t>
            </a:r>
            <a:r>
              <a:rPr lang="en-US" sz="2000" dirty="0">
                <a:solidFill>
                  <a:schemeClr val="tx1"/>
                </a:solidFill>
                <a:latin typeface="Arial Narrow" pitchFamily="34" charset="0"/>
              </a:rPr>
              <a:t> </a:t>
            </a:r>
            <a:r>
              <a:rPr lang="en-US" sz="2000" dirty="0" err="1">
                <a:solidFill>
                  <a:schemeClr val="tx1"/>
                </a:solidFill>
                <a:latin typeface="Arial Narrow" pitchFamily="34" charset="0"/>
              </a:rPr>
              <a:t>dilakukan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mengambil</a:t>
            </a:r>
            <a:r>
              <a:rPr lang="en-US" sz="2000" dirty="0">
                <a:solidFill>
                  <a:schemeClr val="tx1"/>
                </a:solidFill>
                <a:latin typeface="Arial Narrow" pitchFamily="34" charset="0"/>
              </a:rPr>
              <a:t> </a:t>
            </a:r>
            <a:r>
              <a:rPr lang="en-US" sz="2000" dirty="0" err="1">
                <a:solidFill>
                  <a:schemeClr val="tx1"/>
                </a:solidFill>
                <a:latin typeface="Arial Narrow" pitchFamily="34" charset="0"/>
              </a:rPr>
              <a:t>tindakan</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dilakukan</a:t>
            </a:r>
            <a:r>
              <a:rPr lang="en-US" sz="2000" dirty="0">
                <a:solidFill>
                  <a:schemeClr val="tx1"/>
                </a:solidFill>
                <a:latin typeface="Arial Narrow" pitchFamily="34" charset="0"/>
              </a:rPr>
              <a:t> </a:t>
            </a:r>
            <a:r>
              <a:rPr lang="en-US" sz="2000" dirty="0" err="1">
                <a:solidFill>
                  <a:schemeClr val="tx1"/>
                </a:solidFill>
                <a:latin typeface="Arial Narrow" pitchFamily="34" charset="0"/>
              </a:rPr>
              <a:t>dan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memelihara</a:t>
            </a:r>
            <a:r>
              <a:rPr lang="en-US" sz="2000" dirty="0">
                <a:solidFill>
                  <a:schemeClr val="tx1"/>
                </a:solidFill>
                <a:latin typeface="Arial Narrow" pitchFamily="34" charset="0"/>
              </a:rPr>
              <a:t> </a:t>
            </a:r>
            <a:r>
              <a:rPr lang="en-US" sz="2000" dirty="0" err="1">
                <a:solidFill>
                  <a:schemeClr val="tx1"/>
                </a:solidFill>
                <a:latin typeface="Arial Narrow" pitchFamily="34" charset="0"/>
              </a:rPr>
              <a:t>kecukupan</a:t>
            </a:r>
            <a:r>
              <a:rPr lang="en-US" sz="2000" dirty="0">
                <a:solidFill>
                  <a:schemeClr val="tx1"/>
                </a:solidFill>
                <a:latin typeface="Arial Narrow" pitchFamily="34" charset="0"/>
              </a:rPr>
              <a:t> </a:t>
            </a:r>
            <a:r>
              <a:rPr lang="en-US" sz="2000" dirty="0" err="1">
                <a:solidFill>
                  <a:schemeClr val="tx1"/>
                </a:solidFill>
                <a:latin typeface="Arial Narrow" pitchFamily="34" charset="0"/>
              </a:rPr>
              <a:t>kompetensi</a:t>
            </a:r>
            <a:r>
              <a:rPr lang="en-US" sz="2000" dirty="0">
                <a:solidFill>
                  <a:schemeClr val="tx1"/>
                </a:solidFill>
                <a:latin typeface="Arial Narrow" pitchFamily="34" charset="0"/>
              </a:rPr>
              <a:t> </a:t>
            </a:r>
            <a:r>
              <a:rPr lang="en-US" sz="2000" dirty="0" err="1">
                <a:solidFill>
                  <a:schemeClr val="tx1"/>
                </a:solidFill>
                <a:latin typeface="Arial Narrow" pitchFamily="34" charset="0"/>
              </a:rPr>
              <a:t>dan</a:t>
            </a:r>
            <a:r>
              <a:rPr lang="en-US" sz="2000" dirty="0">
                <a:solidFill>
                  <a:schemeClr val="tx1"/>
                </a:solidFill>
                <a:latin typeface="Arial Narrow" pitchFamily="34" charset="0"/>
              </a:rPr>
              <a:t> </a:t>
            </a:r>
            <a:r>
              <a:rPr lang="en-US" sz="2000" dirty="0" err="1">
                <a:solidFill>
                  <a:schemeClr val="tx1"/>
                </a:solidFill>
                <a:latin typeface="Arial Narrow" pitchFamily="34" charset="0"/>
              </a:rPr>
              <a:t>mengevaluasi</a:t>
            </a:r>
            <a:r>
              <a:rPr lang="en-US" sz="2000" dirty="0">
                <a:solidFill>
                  <a:schemeClr val="tx1"/>
                </a:solidFill>
                <a:latin typeface="Arial Narrow" pitchFamily="34" charset="0"/>
              </a:rPr>
              <a:t> </a:t>
            </a:r>
            <a:r>
              <a:rPr lang="en-US" sz="2000" dirty="0" err="1">
                <a:solidFill>
                  <a:schemeClr val="tx1"/>
                </a:solidFill>
                <a:latin typeface="Arial Narrow" pitchFamily="34" charset="0"/>
              </a:rPr>
              <a:t>keefektiftan</a:t>
            </a:r>
            <a:r>
              <a:rPr lang="en-US" sz="2000" dirty="0">
                <a:solidFill>
                  <a:schemeClr val="tx1"/>
                </a:solidFill>
                <a:latin typeface="Arial Narrow" pitchFamily="34" charset="0"/>
              </a:rPr>
              <a:t> </a:t>
            </a:r>
            <a:r>
              <a:rPr lang="en-US" sz="2000" dirty="0" err="1">
                <a:solidFill>
                  <a:schemeClr val="tx1"/>
                </a:solidFill>
                <a:latin typeface="Arial Narrow" pitchFamily="34" charset="0"/>
              </a:rPr>
              <a:t>tindakan</a:t>
            </a:r>
            <a:r>
              <a:rPr lang="en-US" sz="2000" dirty="0">
                <a:solidFill>
                  <a:schemeClr val="tx1"/>
                </a:solidFill>
                <a:latin typeface="Arial Narrow" pitchFamily="34" charset="0"/>
              </a:rPr>
              <a:t> yang </a:t>
            </a:r>
            <a:r>
              <a:rPr lang="en-US" sz="2000" dirty="0" err="1">
                <a:solidFill>
                  <a:schemeClr val="tx1"/>
                </a:solidFill>
                <a:latin typeface="Arial Narrow" pitchFamily="34" charset="0"/>
              </a:rPr>
              <a:t>dilakukan</a:t>
            </a:r>
            <a:endParaRPr lang="en-US" sz="2000" dirty="0">
              <a:solidFill>
                <a:schemeClr val="tx1"/>
              </a:solidFill>
              <a:latin typeface="Arial Narrow" pitchFamily="34" charset="0"/>
            </a:endParaRPr>
          </a:p>
        </p:txBody>
      </p:sp>
      <p:sp>
        <p:nvSpPr>
          <p:cNvPr id="26" name="Text Box 11"/>
          <p:cNvSpPr txBox="1">
            <a:spLocks noChangeArrowheads="1"/>
          </p:cNvSpPr>
          <p:nvPr/>
        </p:nvSpPr>
        <p:spPr bwMode="auto">
          <a:xfrm>
            <a:off x="3102033" y="4895160"/>
            <a:ext cx="5584767" cy="1200329"/>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en-US" i="1" dirty="0" err="1"/>
              <a:t>Tindakan</a:t>
            </a:r>
            <a:r>
              <a:rPr lang="en-US" i="1" dirty="0"/>
              <a:t> yang </a:t>
            </a:r>
            <a:r>
              <a:rPr lang="en-US" i="1" dirty="0" err="1"/>
              <a:t>diberlakukan</a:t>
            </a:r>
            <a:r>
              <a:rPr lang="en-US" i="1" dirty="0"/>
              <a:t> </a:t>
            </a:r>
            <a:r>
              <a:rPr lang="en-US" i="1" dirty="0" err="1"/>
              <a:t>dapat</a:t>
            </a:r>
            <a:r>
              <a:rPr lang="en-US" i="1" dirty="0"/>
              <a:t> </a:t>
            </a:r>
            <a:r>
              <a:rPr lang="en-US" i="1" dirty="0" err="1"/>
              <a:t>mencakup</a:t>
            </a:r>
            <a:r>
              <a:rPr lang="en-US" i="1" dirty="0"/>
              <a:t>, </a:t>
            </a:r>
            <a:r>
              <a:rPr lang="en-US" i="1" dirty="0" err="1"/>
              <a:t>seperti</a:t>
            </a:r>
            <a:r>
              <a:rPr lang="en-US" i="1" dirty="0"/>
              <a:t> </a:t>
            </a:r>
            <a:r>
              <a:rPr lang="en-US" i="1" dirty="0" err="1"/>
              <a:t>contoh</a:t>
            </a:r>
            <a:r>
              <a:rPr lang="en-US" i="1" dirty="0"/>
              <a:t>, </a:t>
            </a:r>
            <a:r>
              <a:rPr lang="en-US" i="1" u="sng" dirty="0" err="1"/>
              <a:t>penyediaan</a:t>
            </a:r>
            <a:r>
              <a:rPr lang="en-US" i="1" u="sng" dirty="0"/>
              <a:t> </a:t>
            </a:r>
            <a:r>
              <a:rPr lang="en-US" i="1" u="sng" dirty="0" err="1"/>
              <a:t>pelatihan</a:t>
            </a:r>
            <a:r>
              <a:rPr lang="en-US" i="1" dirty="0"/>
              <a:t>, </a:t>
            </a:r>
            <a:r>
              <a:rPr lang="en-US" i="1" u="sng" dirty="0" err="1"/>
              <a:t>pembimbingan</a:t>
            </a:r>
            <a:r>
              <a:rPr lang="en-US" i="1" dirty="0"/>
              <a:t>, </a:t>
            </a:r>
            <a:r>
              <a:rPr lang="en-US" i="1" dirty="0" err="1"/>
              <a:t>atau</a:t>
            </a:r>
            <a:r>
              <a:rPr lang="en-US" i="1" dirty="0"/>
              <a:t> </a:t>
            </a:r>
            <a:r>
              <a:rPr lang="en-US" i="1" dirty="0" err="1"/>
              <a:t>penugasan</a:t>
            </a:r>
            <a:r>
              <a:rPr lang="en-US" i="1" dirty="0"/>
              <a:t> </a:t>
            </a:r>
            <a:r>
              <a:rPr lang="en-US" i="1" dirty="0" err="1"/>
              <a:t>kembali</a:t>
            </a:r>
            <a:r>
              <a:rPr lang="en-US" i="1" dirty="0"/>
              <a:t> </a:t>
            </a:r>
            <a:r>
              <a:rPr lang="en-US" i="1" dirty="0" err="1"/>
              <a:t>personil</a:t>
            </a:r>
            <a:r>
              <a:rPr lang="en-US" i="1" dirty="0"/>
              <a:t> yang </a:t>
            </a:r>
            <a:r>
              <a:rPr lang="en-US" i="1" dirty="0" err="1"/>
              <a:t>dipekerjakan</a:t>
            </a:r>
            <a:r>
              <a:rPr lang="en-US" i="1" dirty="0"/>
              <a:t> </a:t>
            </a:r>
            <a:r>
              <a:rPr lang="en-US" i="1" dirty="0" err="1"/>
              <a:t>saat</a:t>
            </a:r>
            <a:r>
              <a:rPr lang="en-US" i="1" dirty="0"/>
              <a:t> </a:t>
            </a:r>
            <a:r>
              <a:rPr lang="en-US" i="1" dirty="0" err="1"/>
              <a:t>ini</a:t>
            </a:r>
            <a:r>
              <a:rPr lang="en-US" i="1" dirty="0"/>
              <a:t>, </a:t>
            </a:r>
            <a:r>
              <a:rPr lang="en-US" i="1" dirty="0" err="1"/>
              <a:t>atau</a:t>
            </a:r>
            <a:r>
              <a:rPr lang="en-US" i="1" dirty="0"/>
              <a:t> </a:t>
            </a:r>
            <a:r>
              <a:rPr lang="en-US" i="1" dirty="0" err="1"/>
              <a:t>menyewa</a:t>
            </a:r>
            <a:r>
              <a:rPr lang="en-US" i="1" dirty="0"/>
              <a:t> </a:t>
            </a:r>
            <a:r>
              <a:rPr lang="en-US" i="1" dirty="0" err="1"/>
              <a:t>atau</a:t>
            </a:r>
            <a:r>
              <a:rPr lang="en-US" i="1" dirty="0"/>
              <a:t> </a:t>
            </a:r>
            <a:r>
              <a:rPr lang="en-US" i="1" dirty="0" err="1"/>
              <a:t>mengontrak</a:t>
            </a:r>
            <a:r>
              <a:rPr lang="en-US" i="1" dirty="0"/>
              <a:t> </a:t>
            </a:r>
            <a:r>
              <a:rPr lang="en-US" i="1" dirty="0" err="1"/>
              <a:t>personil</a:t>
            </a:r>
            <a:r>
              <a:rPr lang="en-US" i="1" dirty="0"/>
              <a:t> yang </a:t>
            </a:r>
            <a:r>
              <a:rPr lang="en-US" i="1" dirty="0" err="1"/>
              <a:t>kompeten</a:t>
            </a:r>
            <a:r>
              <a:rPr lang="en-US" i="1" dirty="0"/>
              <a:t>.</a:t>
            </a:r>
            <a:endParaRPr lang="en-US" i="1" u="sng" dirty="0">
              <a:latin typeface="Tahoma" pitchFamily="34" charset="0"/>
            </a:endParaRPr>
          </a:p>
        </p:txBody>
      </p:sp>
      <p:sp>
        <p:nvSpPr>
          <p:cNvPr id="17" name="Text Box 11"/>
          <p:cNvSpPr txBox="1">
            <a:spLocks noChangeArrowheads="1"/>
          </p:cNvSpPr>
          <p:nvPr/>
        </p:nvSpPr>
        <p:spPr bwMode="auto">
          <a:xfrm>
            <a:off x="254977" y="4895160"/>
            <a:ext cx="2612535" cy="1077218"/>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nb-NO" sz="1600" dirty="0"/>
              <a:t>Organisasi harus menyimpan informasi terdokumentasi yang sesuai sebagai bukti kompetensi. </a:t>
            </a:r>
            <a:endParaRPr lang="en-US" sz="1600" i="1" u="sng" dirty="0">
              <a:latin typeface="Tahoma" pitchFamily="34" charset="0"/>
            </a:endParaRPr>
          </a:p>
        </p:txBody>
      </p:sp>
      <p:sp>
        <p:nvSpPr>
          <p:cNvPr id="18" name="Rectangle 17"/>
          <p:cNvSpPr/>
          <p:nvPr/>
        </p:nvSpPr>
        <p:spPr>
          <a:xfrm>
            <a:off x="240397" y="111620"/>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Kompetensi</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F9B624A3-F0A8-4AC8-9C18-92B3412A3C49}"/>
              </a:ext>
            </a:extLst>
          </p:cNvPr>
          <p:cNvSpPr>
            <a:spLocks noGrp="1"/>
          </p:cNvSpPr>
          <p:nvPr>
            <p:ph type="sldNum" sz="quarter" idx="12"/>
          </p:nvPr>
        </p:nvSpPr>
        <p:spPr/>
        <p:txBody>
          <a:bodyPr/>
          <a:lstStyle/>
          <a:p>
            <a:pPr>
              <a:defRPr/>
            </a:pPr>
            <a:fld id="{2E3D3CF9-A8F0-446F-8AA4-23D2A19D86A0}" type="slidenum">
              <a:rPr lang="en-US" smtClean="0"/>
              <a:pPr>
                <a:defRPr/>
              </a:pPr>
              <a:t>44</a:t>
            </a:fld>
            <a:endParaRPr lang="en-US"/>
          </a:p>
        </p:txBody>
      </p:sp>
      <p:sp>
        <p:nvSpPr>
          <p:cNvPr id="2" name="Footer Placeholder 1">
            <a:extLst>
              <a:ext uri="{FF2B5EF4-FFF2-40B4-BE49-F238E27FC236}">
                <a16:creationId xmlns:a16="http://schemas.microsoft.com/office/drawing/2014/main" id="{16B85326-561F-40EB-8449-8140B2FF117C}"/>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024688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922" y="301758"/>
            <a:ext cx="3719039" cy="76944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4400" b="1" dirty="0" err="1">
                <a:solidFill>
                  <a:schemeClr val="tx1"/>
                </a:solidFill>
                <a:latin typeface="Arial" panose="020B0604020202020204" pitchFamily="34" charset="0"/>
                <a:cs typeface="Arial" panose="020B0604020202020204" pitchFamily="34" charset="0"/>
              </a:rPr>
              <a:t>Kepedulian</a:t>
            </a:r>
            <a:endParaRPr lang="en-US" sz="4400" b="1" dirty="0">
              <a:solidFill>
                <a:schemeClr val="tx1"/>
              </a:solidFill>
              <a:latin typeface="Arial" panose="020B0604020202020204" pitchFamily="34" charset="0"/>
              <a:cs typeface="Arial" panose="020B0604020202020204" pitchFamily="34" charset="0"/>
            </a:endParaRPr>
          </a:p>
        </p:txBody>
      </p:sp>
      <p:sp>
        <p:nvSpPr>
          <p:cNvPr id="4" name="TextBox 3"/>
          <p:cNvSpPr txBox="1"/>
          <p:nvPr/>
        </p:nvSpPr>
        <p:spPr>
          <a:xfrm>
            <a:off x="3900961" y="1460810"/>
            <a:ext cx="4785839" cy="5205271"/>
          </a:xfrm>
          <a:prstGeom prst="rect">
            <a:avLst/>
          </a:prstGeom>
          <a:noFill/>
        </p:spPr>
        <p:txBody>
          <a:bodyPr wrap="square" rtlCol="0">
            <a:spAutoFit/>
          </a:bodyPr>
          <a:lstStyle/>
          <a:p>
            <a:r>
              <a:rPr lang="en-US" sz="1846" b="1" dirty="0" err="1">
                <a:solidFill>
                  <a:srgbClr val="002060"/>
                </a:solidFill>
                <a:latin typeface="Arial Narrow" pitchFamily="34" charset="0"/>
              </a:rPr>
              <a:t>Pekerja</a:t>
            </a:r>
            <a:r>
              <a:rPr lang="en-US" sz="1846" b="1" dirty="0">
                <a:solidFill>
                  <a:srgbClr val="002060"/>
                </a:solidFill>
                <a:latin typeface="Arial Narrow" pitchFamily="34" charset="0"/>
              </a:rPr>
              <a:t> / Orang yang </a:t>
            </a:r>
            <a:r>
              <a:rPr lang="en-US" sz="1846" b="1" dirty="0" err="1">
                <a:solidFill>
                  <a:srgbClr val="002060"/>
                </a:solidFill>
                <a:latin typeface="Arial Narrow" pitchFamily="34" charset="0"/>
              </a:rPr>
              <a:t>dibawah</a:t>
            </a:r>
            <a:r>
              <a:rPr lang="en-US" sz="1846" b="1" dirty="0">
                <a:solidFill>
                  <a:srgbClr val="002060"/>
                </a:solidFill>
                <a:latin typeface="Arial Narrow" pitchFamily="34" charset="0"/>
              </a:rPr>
              <a:t> </a:t>
            </a:r>
            <a:r>
              <a:rPr lang="en-US" sz="1846" b="1" dirty="0" err="1">
                <a:solidFill>
                  <a:srgbClr val="002060"/>
                </a:solidFill>
                <a:latin typeface="Arial Narrow" pitchFamily="34" charset="0"/>
              </a:rPr>
              <a:t>kendali</a:t>
            </a:r>
            <a:r>
              <a:rPr lang="en-US" sz="1846" b="1" dirty="0">
                <a:solidFill>
                  <a:srgbClr val="002060"/>
                </a:solidFill>
                <a:latin typeface="Arial Narrow" pitchFamily="34" charset="0"/>
              </a:rPr>
              <a:t> </a:t>
            </a:r>
            <a:r>
              <a:rPr lang="en-US" sz="1846" b="1" dirty="0" err="1">
                <a:solidFill>
                  <a:srgbClr val="002060"/>
                </a:solidFill>
                <a:latin typeface="Arial Narrow" pitchFamily="34" charset="0"/>
              </a:rPr>
              <a:t>organisasi</a:t>
            </a:r>
            <a:r>
              <a:rPr lang="en-US" sz="1846" b="1" dirty="0">
                <a:solidFill>
                  <a:srgbClr val="002060"/>
                </a:solidFill>
                <a:latin typeface="Arial Narrow" pitchFamily="34" charset="0"/>
              </a:rPr>
              <a:t> </a:t>
            </a:r>
            <a:r>
              <a:rPr lang="en-US" sz="1846" b="1" dirty="0" err="1">
                <a:solidFill>
                  <a:srgbClr val="002060"/>
                </a:solidFill>
                <a:latin typeface="Arial Narrow" pitchFamily="34" charset="0"/>
              </a:rPr>
              <a:t>harus</a:t>
            </a:r>
            <a:r>
              <a:rPr lang="en-US" sz="1846" b="1" dirty="0">
                <a:solidFill>
                  <a:srgbClr val="002060"/>
                </a:solidFill>
                <a:latin typeface="Arial Narrow" pitchFamily="34" charset="0"/>
              </a:rPr>
              <a:t> PEDULI </a:t>
            </a:r>
            <a:r>
              <a:rPr lang="en-US" sz="1846" b="1" dirty="0" err="1">
                <a:solidFill>
                  <a:srgbClr val="002060"/>
                </a:solidFill>
                <a:latin typeface="Arial Narrow" pitchFamily="34" charset="0"/>
              </a:rPr>
              <a:t>terhadap</a:t>
            </a:r>
            <a:r>
              <a:rPr lang="en-US" sz="1846" b="1" dirty="0">
                <a:solidFill>
                  <a:srgbClr val="002060"/>
                </a:solidFill>
                <a:latin typeface="Arial Narrow" pitchFamily="34" charset="0"/>
              </a:rPr>
              <a:t> :</a:t>
            </a:r>
          </a:p>
          <a:p>
            <a:pPr marL="422041" indent="-422041">
              <a:buFont typeface="+mj-lt"/>
              <a:buAutoNum type="alphaLcParenR"/>
            </a:pPr>
            <a:r>
              <a:rPr lang="en-US" sz="1846" dirty="0" err="1">
                <a:solidFill>
                  <a:srgbClr val="002060"/>
                </a:solidFill>
              </a:rPr>
              <a:t>Kebijakan</a:t>
            </a:r>
            <a:r>
              <a:rPr lang="en-US" sz="1846" dirty="0">
                <a:solidFill>
                  <a:srgbClr val="002060"/>
                </a:solidFill>
              </a:rPr>
              <a:t> </a:t>
            </a:r>
            <a:r>
              <a:rPr lang="en-US" sz="1846" dirty="0" err="1">
                <a:solidFill>
                  <a:srgbClr val="002060"/>
                </a:solidFill>
              </a:rPr>
              <a:t>dan</a:t>
            </a:r>
            <a:r>
              <a:rPr lang="en-US" sz="1846" dirty="0">
                <a:solidFill>
                  <a:srgbClr val="002060"/>
                </a:solidFill>
              </a:rPr>
              <a:t> </a:t>
            </a:r>
            <a:r>
              <a:rPr lang="en-US" sz="1846" dirty="0" err="1">
                <a:solidFill>
                  <a:srgbClr val="002060"/>
                </a:solidFill>
              </a:rPr>
              <a:t>Sasaran</a:t>
            </a:r>
            <a:r>
              <a:rPr lang="en-US" sz="1846" dirty="0">
                <a:solidFill>
                  <a:srgbClr val="002060"/>
                </a:solidFill>
              </a:rPr>
              <a:t> K3L</a:t>
            </a:r>
          </a:p>
          <a:p>
            <a:pPr marL="422041" indent="-422041">
              <a:buFont typeface="+mj-lt"/>
              <a:buAutoNum type="alphaLcParenR"/>
            </a:pPr>
            <a:r>
              <a:rPr lang="en-US" sz="1846" dirty="0" err="1">
                <a:solidFill>
                  <a:srgbClr val="002060"/>
                </a:solidFill>
              </a:rPr>
              <a:t>Kontribusi</a:t>
            </a:r>
            <a:r>
              <a:rPr lang="en-US" sz="1846" dirty="0">
                <a:solidFill>
                  <a:srgbClr val="002060"/>
                </a:solidFill>
              </a:rPr>
              <a:t> </a:t>
            </a:r>
            <a:r>
              <a:rPr lang="en-US" sz="1846" dirty="0" err="1">
                <a:solidFill>
                  <a:srgbClr val="002060"/>
                </a:solidFill>
              </a:rPr>
              <a:t>mereka</a:t>
            </a:r>
            <a:r>
              <a:rPr lang="en-US" sz="1846" dirty="0">
                <a:solidFill>
                  <a:srgbClr val="002060"/>
                </a:solidFill>
              </a:rPr>
              <a:t> </a:t>
            </a:r>
            <a:r>
              <a:rPr lang="en-US" sz="1846" dirty="0" err="1">
                <a:solidFill>
                  <a:srgbClr val="002060"/>
                </a:solidFill>
              </a:rPr>
              <a:t>terhadap</a:t>
            </a:r>
            <a:r>
              <a:rPr lang="en-US" sz="1846" dirty="0">
                <a:solidFill>
                  <a:srgbClr val="002060"/>
                </a:solidFill>
              </a:rPr>
              <a:t> </a:t>
            </a:r>
            <a:r>
              <a:rPr lang="en-US" sz="1846" dirty="0" err="1">
                <a:solidFill>
                  <a:srgbClr val="002060"/>
                </a:solidFill>
              </a:rPr>
              <a:t>efektivitas</a:t>
            </a:r>
            <a:r>
              <a:rPr lang="en-US" sz="1846" dirty="0">
                <a:solidFill>
                  <a:srgbClr val="002060"/>
                </a:solidFill>
              </a:rPr>
              <a:t> </a:t>
            </a:r>
            <a:r>
              <a:rPr lang="en-US" sz="1846" dirty="0" err="1">
                <a:solidFill>
                  <a:srgbClr val="002060"/>
                </a:solidFill>
              </a:rPr>
              <a:t>sistem</a:t>
            </a:r>
            <a:r>
              <a:rPr lang="en-US" sz="1846" dirty="0">
                <a:solidFill>
                  <a:srgbClr val="002060"/>
                </a:solidFill>
              </a:rPr>
              <a:t> </a:t>
            </a:r>
            <a:r>
              <a:rPr lang="en-US" sz="1846" dirty="0" err="1">
                <a:solidFill>
                  <a:srgbClr val="002060"/>
                </a:solidFill>
              </a:rPr>
              <a:t>manajemen</a:t>
            </a:r>
            <a:r>
              <a:rPr lang="en-US" sz="1846" dirty="0">
                <a:solidFill>
                  <a:srgbClr val="002060"/>
                </a:solidFill>
              </a:rPr>
              <a:t> K3L </a:t>
            </a:r>
            <a:r>
              <a:rPr lang="en-US" sz="1846" dirty="0" err="1">
                <a:solidFill>
                  <a:srgbClr val="002060"/>
                </a:solidFill>
              </a:rPr>
              <a:t>termasuk</a:t>
            </a:r>
            <a:r>
              <a:rPr lang="en-US" sz="1846" dirty="0">
                <a:solidFill>
                  <a:srgbClr val="002060"/>
                </a:solidFill>
              </a:rPr>
              <a:t> </a:t>
            </a:r>
            <a:r>
              <a:rPr lang="en-US" sz="1846" dirty="0" err="1">
                <a:solidFill>
                  <a:srgbClr val="002060"/>
                </a:solidFill>
              </a:rPr>
              <a:t>manfaatnya</a:t>
            </a:r>
            <a:endParaRPr lang="en-US" sz="1846" dirty="0">
              <a:solidFill>
                <a:srgbClr val="002060"/>
              </a:solidFill>
            </a:endParaRPr>
          </a:p>
          <a:p>
            <a:pPr marL="422041" indent="-422041">
              <a:buFont typeface="+mj-lt"/>
              <a:buAutoNum type="alphaLcParenR"/>
            </a:pPr>
            <a:r>
              <a:rPr lang="en-US" sz="1846" dirty="0" err="1">
                <a:solidFill>
                  <a:srgbClr val="002060"/>
                </a:solidFill>
              </a:rPr>
              <a:t>Implikasi</a:t>
            </a:r>
            <a:r>
              <a:rPr lang="en-US" sz="1846" dirty="0">
                <a:solidFill>
                  <a:srgbClr val="002060"/>
                </a:solidFill>
              </a:rPr>
              <a:t> </a:t>
            </a:r>
            <a:r>
              <a:rPr lang="en-US" sz="1846" dirty="0" err="1">
                <a:solidFill>
                  <a:srgbClr val="002060"/>
                </a:solidFill>
              </a:rPr>
              <a:t>dan</a:t>
            </a:r>
            <a:r>
              <a:rPr lang="en-US" sz="1846" dirty="0">
                <a:solidFill>
                  <a:srgbClr val="002060"/>
                </a:solidFill>
              </a:rPr>
              <a:t> </a:t>
            </a:r>
            <a:r>
              <a:rPr lang="en-US" sz="1846" dirty="0" err="1">
                <a:solidFill>
                  <a:srgbClr val="002060"/>
                </a:solidFill>
              </a:rPr>
              <a:t>potensi</a:t>
            </a:r>
            <a:r>
              <a:rPr lang="en-US" sz="1846" dirty="0">
                <a:solidFill>
                  <a:srgbClr val="002060"/>
                </a:solidFill>
              </a:rPr>
              <a:t> </a:t>
            </a:r>
            <a:r>
              <a:rPr lang="en-US" sz="1846" dirty="0" err="1">
                <a:solidFill>
                  <a:srgbClr val="002060"/>
                </a:solidFill>
              </a:rPr>
              <a:t>dampaknya</a:t>
            </a:r>
            <a:r>
              <a:rPr lang="en-US" sz="1846" dirty="0">
                <a:solidFill>
                  <a:srgbClr val="002060"/>
                </a:solidFill>
              </a:rPr>
              <a:t> </a:t>
            </a:r>
            <a:r>
              <a:rPr lang="en-US" sz="1846" dirty="0" err="1">
                <a:solidFill>
                  <a:srgbClr val="002060"/>
                </a:solidFill>
              </a:rPr>
              <a:t>dari</a:t>
            </a:r>
            <a:r>
              <a:rPr lang="en-US" sz="1846" dirty="0">
                <a:solidFill>
                  <a:srgbClr val="002060"/>
                </a:solidFill>
              </a:rPr>
              <a:t> </a:t>
            </a:r>
            <a:r>
              <a:rPr lang="en-US" sz="1846" dirty="0" err="1">
                <a:solidFill>
                  <a:srgbClr val="002060"/>
                </a:solidFill>
              </a:rPr>
              <a:t>ketidaksesuaian</a:t>
            </a:r>
            <a:r>
              <a:rPr lang="en-US" sz="1846" dirty="0">
                <a:solidFill>
                  <a:srgbClr val="002060"/>
                </a:solidFill>
              </a:rPr>
              <a:t> </a:t>
            </a:r>
            <a:r>
              <a:rPr lang="en-US" sz="1846" dirty="0" err="1">
                <a:solidFill>
                  <a:srgbClr val="002060"/>
                </a:solidFill>
              </a:rPr>
              <a:t>persyaratan</a:t>
            </a:r>
            <a:r>
              <a:rPr lang="en-US" sz="1846" dirty="0">
                <a:solidFill>
                  <a:srgbClr val="002060"/>
                </a:solidFill>
              </a:rPr>
              <a:t> </a:t>
            </a:r>
            <a:r>
              <a:rPr lang="en-US" sz="1846" dirty="0" err="1">
                <a:solidFill>
                  <a:srgbClr val="002060"/>
                </a:solidFill>
              </a:rPr>
              <a:t>sistem</a:t>
            </a:r>
            <a:r>
              <a:rPr lang="en-US" sz="1846" dirty="0">
                <a:solidFill>
                  <a:srgbClr val="002060"/>
                </a:solidFill>
              </a:rPr>
              <a:t> </a:t>
            </a:r>
            <a:r>
              <a:rPr lang="en-US" sz="1846" dirty="0" err="1">
                <a:solidFill>
                  <a:srgbClr val="002060"/>
                </a:solidFill>
              </a:rPr>
              <a:t>manajemen</a:t>
            </a:r>
            <a:r>
              <a:rPr lang="en-US" sz="1846" dirty="0">
                <a:solidFill>
                  <a:srgbClr val="002060"/>
                </a:solidFill>
              </a:rPr>
              <a:t> K3L</a:t>
            </a:r>
          </a:p>
          <a:p>
            <a:pPr marL="422041" indent="-422041">
              <a:buFont typeface="+mj-lt"/>
              <a:buAutoNum type="alphaLcParenR"/>
            </a:pPr>
            <a:r>
              <a:rPr lang="en-US" sz="1846" u="sng" dirty="0" err="1">
                <a:solidFill>
                  <a:srgbClr val="FF0000"/>
                </a:solidFill>
              </a:rPr>
              <a:t>Insiden</a:t>
            </a:r>
            <a:r>
              <a:rPr lang="en-US" sz="1846" u="sng" dirty="0">
                <a:solidFill>
                  <a:srgbClr val="FF0000"/>
                </a:solidFill>
              </a:rPr>
              <a:t> </a:t>
            </a:r>
            <a:r>
              <a:rPr lang="en-US" sz="1846" u="sng" dirty="0" err="1">
                <a:solidFill>
                  <a:srgbClr val="FF0000"/>
                </a:solidFill>
              </a:rPr>
              <a:t>dan</a:t>
            </a:r>
            <a:r>
              <a:rPr lang="en-US" sz="1846" u="sng" dirty="0">
                <a:solidFill>
                  <a:srgbClr val="FF0000"/>
                </a:solidFill>
              </a:rPr>
              <a:t> </a:t>
            </a:r>
            <a:r>
              <a:rPr lang="en-US" sz="1846" u="sng" dirty="0" err="1">
                <a:solidFill>
                  <a:srgbClr val="FF0000"/>
                </a:solidFill>
              </a:rPr>
              <a:t>hasil</a:t>
            </a:r>
            <a:r>
              <a:rPr lang="en-US" sz="1846" u="sng" dirty="0">
                <a:solidFill>
                  <a:srgbClr val="FF0000"/>
                </a:solidFill>
              </a:rPr>
              <a:t> </a:t>
            </a:r>
            <a:r>
              <a:rPr lang="en-US" sz="1846" u="sng" dirty="0" err="1">
                <a:solidFill>
                  <a:srgbClr val="FF0000"/>
                </a:solidFill>
              </a:rPr>
              <a:t>investigasi</a:t>
            </a:r>
            <a:r>
              <a:rPr lang="en-US" sz="1846" u="sng" dirty="0">
                <a:solidFill>
                  <a:srgbClr val="FF0000"/>
                </a:solidFill>
              </a:rPr>
              <a:t> yang </a:t>
            </a:r>
            <a:r>
              <a:rPr lang="en-US" sz="1846" u="sng" dirty="0" err="1">
                <a:solidFill>
                  <a:srgbClr val="FF0000"/>
                </a:solidFill>
              </a:rPr>
              <a:t>relevan</a:t>
            </a:r>
            <a:r>
              <a:rPr lang="en-US" sz="1846" u="sng" dirty="0">
                <a:solidFill>
                  <a:srgbClr val="FF0000"/>
                </a:solidFill>
              </a:rPr>
              <a:t> </a:t>
            </a:r>
            <a:r>
              <a:rPr lang="en-US" sz="1846" u="sng" dirty="0" err="1">
                <a:solidFill>
                  <a:srgbClr val="FF0000"/>
                </a:solidFill>
              </a:rPr>
              <a:t>dengan</a:t>
            </a:r>
            <a:r>
              <a:rPr lang="en-US" sz="1846" u="sng" dirty="0">
                <a:solidFill>
                  <a:srgbClr val="FF0000"/>
                </a:solidFill>
              </a:rPr>
              <a:t> </a:t>
            </a:r>
            <a:r>
              <a:rPr lang="en-US" sz="1846" u="sng" dirty="0" err="1">
                <a:solidFill>
                  <a:srgbClr val="FF0000"/>
                </a:solidFill>
              </a:rPr>
              <a:t>mereka</a:t>
            </a:r>
            <a:endParaRPr lang="en-US" sz="1846" u="sng" dirty="0">
              <a:solidFill>
                <a:srgbClr val="FF0000"/>
              </a:solidFill>
            </a:endParaRPr>
          </a:p>
          <a:p>
            <a:pPr marL="422041" indent="-422041">
              <a:buFont typeface="+mj-lt"/>
              <a:buAutoNum type="alphaLcParenR"/>
            </a:pPr>
            <a:r>
              <a:rPr lang="en-US" sz="1846" dirty="0" err="1">
                <a:solidFill>
                  <a:srgbClr val="002060"/>
                </a:solidFill>
              </a:rPr>
              <a:t>Aspek</a:t>
            </a:r>
            <a:r>
              <a:rPr lang="en-US" sz="1846" dirty="0">
                <a:solidFill>
                  <a:srgbClr val="002060"/>
                </a:solidFill>
              </a:rPr>
              <a:t> </a:t>
            </a:r>
            <a:r>
              <a:rPr lang="en-US" sz="1846" dirty="0" err="1">
                <a:solidFill>
                  <a:srgbClr val="002060"/>
                </a:solidFill>
              </a:rPr>
              <a:t>lingkungan</a:t>
            </a:r>
            <a:r>
              <a:rPr lang="en-US" sz="1846" dirty="0">
                <a:solidFill>
                  <a:srgbClr val="002060"/>
                </a:solidFill>
              </a:rPr>
              <a:t>, </a:t>
            </a:r>
            <a:r>
              <a:rPr lang="en-US" sz="1846" dirty="0" err="1">
                <a:solidFill>
                  <a:srgbClr val="002060"/>
                </a:solidFill>
              </a:rPr>
              <a:t>Bahaya</a:t>
            </a:r>
            <a:r>
              <a:rPr lang="en-US" sz="1846" dirty="0">
                <a:solidFill>
                  <a:srgbClr val="002060"/>
                </a:solidFill>
              </a:rPr>
              <a:t>, </a:t>
            </a:r>
            <a:r>
              <a:rPr lang="en-US" sz="1846" dirty="0" err="1">
                <a:solidFill>
                  <a:srgbClr val="002060"/>
                </a:solidFill>
              </a:rPr>
              <a:t>risiko</a:t>
            </a:r>
            <a:r>
              <a:rPr lang="en-US" sz="1846" dirty="0">
                <a:solidFill>
                  <a:srgbClr val="002060"/>
                </a:solidFill>
              </a:rPr>
              <a:t> K3 </a:t>
            </a:r>
            <a:r>
              <a:rPr lang="en-US" sz="1846" dirty="0" err="1">
                <a:solidFill>
                  <a:srgbClr val="002060"/>
                </a:solidFill>
              </a:rPr>
              <a:t>dan</a:t>
            </a:r>
            <a:r>
              <a:rPr lang="en-US" sz="1846" dirty="0">
                <a:solidFill>
                  <a:srgbClr val="002060"/>
                </a:solidFill>
              </a:rPr>
              <a:t> </a:t>
            </a:r>
            <a:r>
              <a:rPr lang="en-US" sz="1846" dirty="0" err="1">
                <a:solidFill>
                  <a:srgbClr val="002060"/>
                </a:solidFill>
              </a:rPr>
              <a:t>tindakan</a:t>
            </a:r>
            <a:r>
              <a:rPr lang="en-US" sz="1846" dirty="0">
                <a:solidFill>
                  <a:srgbClr val="002060"/>
                </a:solidFill>
              </a:rPr>
              <a:t> yang </a:t>
            </a:r>
            <a:r>
              <a:rPr lang="en-US" sz="1846" dirty="0" err="1">
                <a:solidFill>
                  <a:srgbClr val="002060"/>
                </a:solidFill>
              </a:rPr>
              <a:t>ditetapkan</a:t>
            </a:r>
            <a:r>
              <a:rPr lang="en-US" sz="1846" dirty="0">
                <a:solidFill>
                  <a:srgbClr val="002060"/>
                </a:solidFill>
              </a:rPr>
              <a:t> </a:t>
            </a:r>
            <a:r>
              <a:rPr lang="en-US" sz="1846" dirty="0" err="1">
                <a:solidFill>
                  <a:srgbClr val="002060"/>
                </a:solidFill>
              </a:rPr>
              <a:t>dan</a:t>
            </a:r>
            <a:r>
              <a:rPr lang="en-US" sz="1846" dirty="0">
                <a:solidFill>
                  <a:srgbClr val="002060"/>
                </a:solidFill>
              </a:rPr>
              <a:t> </a:t>
            </a:r>
            <a:r>
              <a:rPr lang="en-US" sz="1846" dirty="0" err="1">
                <a:solidFill>
                  <a:srgbClr val="002060"/>
                </a:solidFill>
              </a:rPr>
              <a:t>relevan</a:t>
            </a:r>
            <a:r>
              <a:rPr lang="en-US" sz="1846" dirty="0">
                <a:solidFill>
                  <a:srgbClr val="002060"/>
                </a:solidFill>
              </a:rPr>
              <a:t> </a:t>
            </a:r>
            <a:r>
              <a:rPr lang="en-US" sz="1846" dirty="0" err="1">
                <a:solidFill>
                  <a:srgbClr val="002060"/>
                </a:solidFill>
              </a:rPr>
              <a:t>dengan</a:t>
            </a:r>
            <a:r>
              <a:rPr lang="en-US" sz="1846" dirty="0">
                <a:solidFill>
                  <a:srgbClr val="002060"/>
                </a:solidFill>
              </a:rPr>
              <a:t> </a:t>
            </a:r>
            <a:r>
              <a:rPr lang="en-US" sz="1846" dirty="0" err="1">
                <a:solidFill>
                  <a:srgbClr val="002060"/>
                </a:solidFill>
              </a:rPr>
              <a:t>aktivitas</a:t>
            </a:r>
            <a:r>
              <a:rPr lang="en-US" sz="1846" dirty="0">
                <a:solidFill>
                  <a:srgbClr val="002060"/>
                </a:solidFill>
              </a:rPr>
              <a:t> </a:t>
            </a:r>
            <a:r>
              <a:rPr lang="en-US" sz="1846" dirty="0" err="1">
                <a:solidFill>
                  <a:srgbClr val="002060"/>
                </a:solidFill>
              </a:rPr>
              <a:t>mereka</a:t>
            </a:r>
            <a:endParaRPr lang="en-US" sz="1846" dirty="0">
              <a:solidFill>
                <a:srgbClr val="002060"/>
              </a:solidFill>
            </a:endParaRPr>
          </a:p>
          <a:p>
            <a:pPr marL="422041" indent="-422041">
              <a:buFont typeface="+mj-lt"/>
              <a:buAutoNum type="alphaLcParenR"/>
            </a:pPr>
            <a:r>
              <a:rPr lang="en-US" sz="1846" u="sng" dirty="0" err="1">
                <a:solidFill>
                  <a:srgbClr val="FF0000"/>
                </a:solidFill>
              </a:rPr>
              <a:t>Kemampuan</a:t>
            </a:r>
            <a:r>
              <a:rPr lang="en-US" sz="1846" u="sng" dirty="0">
                <a:solidFill>
                  <a:srgbClr val="FF0000"/>
                </a:solidFill>
              </a:rPr>
              <a:t> </a:t>
            </a:r>
            <a:r>
              <a:rPr lang="en-US" sz="1846" u="sng" dirty="0" err="1">
                <a:solidFill>
                  <a:srgbClr val="FF0000"/>
                </a:solidFill>
              </a:rPr>
              <a:t>untuk</a:t>
            </a:r>
            <a:r>
              <a:rPr lang="en-US" sz="1846" u="sng" dirty="0">
                <a:solidFill>
                  <a:srgbClr val="FF0000"/>
                </a:solidFill>
              </a:rPr>
              <a:t> </a:t>
            </a:r>
            <a:r>
              <a:rPr lang="en-US" sz="1846" u="sng" dirty="0" err="1">
                <a:solidFill>
                  <a:srgbClr val="FF0000"/>
                </a:solidFill>
              </a:rPr>
              <a:t>keluar</a:t>
            </a:r>
            <a:r>
              <a:rPr lang="en-US" sz="1846" u="sng" dirty="0">
                <a:solidFill>
                  <a:srgbClr val="FF0000"/>
                </a:solidFill>
              </a:rPr>
              <a:t> </a:t>
            </a:r>
            <a:r>
              <a:rPr lang="en-US" sz="1846" u="sng" dirty="0" err="1">
                <a:solidFill>
                  <a:srgbClr val="FF0000"/>
                </a:solidFill>
              </a:rPr>
              <a:t>dari</a:t>
            </a:r>
            <a:r>
              <a:rPr lang="en-US" sz="1846" u="sng" dirty="0">
                <a:solidFill>
                  <a:srgbClr val="FF0000"/>
                </a:solidFill>
              </a:rPr>
              <a:t> </a:t>
            </a:r>
            <a:r>
              <a:rPr lang="en-US" sz="1846" u="sng" dirty="0" err="1">
                <a:solidFill>
                  <a:srgbClr val="FF0000"/>
                </a:solidFill>
              </a:rPr>
              <a:t>situasi</a:t>
            </a:r>
            <a:r>
              <a:rPr lang="en-US" sz="1846" u="sng" dirty="0">
                <a:solidFill>
                  <a:srgbClr val="FF0000"/>
                </a:solidFill>
              </a:rPr>
              <a:t> </a:t>
            </a:r>
            <a:r>
              <a:rPr lang="en-US" sz="1846" u="sng" dirty="0" err="1">
                <a:solidFill>
                  <a:srgbClr val="FF0000"/>
                </a:solidFill>
              </a:rPr>
              <a:t>berbahaya</a:t>
            </a:r>
            <a:r>
              <a:rPr lang="en-US" sz="1846" u="sng" dirty="0">
                <a:solidFill>
                  <a:srgbClr val="FF0000"/>
                </a:solidFill>
              </a:rPr>
              <a:t> yang </a:t>
            </a:r>
            <a:r>
              <a:rPr lang="en-US" sz="1846" u="sng" dirty="0" err="1">
                <a:solidFill>
                  <a:srgbClr val="FF0000"/>
                </a:solidFill>
              </a:rPr>
              <a:t>dapat</a:t>
            </a:r>
            <a:r>
              <a:rPr lang="en-US" sz="1846" u="sng" dirty="0">
                <a:solidFill>
                  <a:srgbClr val="FF0000"/>
                </a:solidFill>
              </a:rPr>
              <a:t> </a:t>
            </a:r>
            <a:r>
              <a:rPr lang="en-US" sz="1846" u="sng" dirty="0" err="1">
                <a:solidFill>
                  <a:srgbClr val="FF0000"/>
                </a:solidFill>
              </a:rPr>
              <a:t>mengancam</a:t>
            </a:r>
            <a:r>
              <a:rPr lang="en-US" sz="1846" u="sng" dirty="0">
                <a:solidFill>
                  <a:srgbClr val="FF0000"/>
                </a:solidFill>
              </a:rPr>
              <a:t> </a:t>
            </a:r>
            <a:r>
              <a:rPr lang="en-US" sz="1846" u="sng" dirty="0" err="1">
                <a:solidFill>
                  <a:srgbClr val="FF0000"/>
                </a:solidFill>
              </a:rPr>
              <a:t>keselamatan</a:t>
            </a:r>
            <a:r>
              <a:rPr lang="en-US" sz="1846" u="sng" dirty="0">
                <a:solidFill>
                  <a:srgbClr val="FF0000"/>
                </a:solidFill>
              </a:rPr>
              <a:t> </a:t>
            </a:r>
            <a:r>
              <a:rPr lang="en-US" sz="1846" u="sng" dirty="0" err="1">
                <a:solidFill>
                  <a:srgbClr val="FF0000"/>
                </a:solidFill>
              </a:rPr>
              <a:t>dan</a:t>
            </a:r>
            <a:r>
              <a:rPr lang="en-US" sz="1846" u="sng" dirty="0">
                <a:solidFill>
                  <a:srgbClr val="FF0000"/>
                </a:solidFill>
              </a:rPr>
              <a:t> </a:t>
            </a:r>
            <a:r>
              <a:rPr lang="en-US" sz="1846" u="sng" dirty="0" err="1">
                <a:solidFill>
                  <a:srgbClr val="FF0000"/>
                </a:solidFill>
              </a:rPr>
              <a:t>kesehatan</a:t>
            </a:r>
            <a:r>
              <a:rPr lang="en-US" sz="1846" u="sng" dirty="0">
                <a:solidFill>
                  <a:srgbClr val="FF0000"/>
                </a:solidFill>
              </a:rPr>
              <a:t> </a:t>
            </a:r>
            <a:r>
              <a:rPr lang="en-US" sz="1846" u="sng" dirty="0" err="1">
                <a:solidFill>
                  <a:srgbClr val="FF0000"/>
                </a:solidFill>
              </a:rPr>
              <a:t>mereka</a:t>
            </a:r>
            <a:endParaRPr lang="en-US" sz="1846" u="sng" dirty="0">
              <a:solidFill>
                <a:srgbClr val="FF0000"/>
              </a:solidFill>
            </a:endParaRPr>
          </a:p>
          <a:p>
            <a:endParaRPr lang="en-US" sz="1846" dirty="0">
              <a:solidFill>
                <a:srgbClr val="002060"/>
              </a:solidFill>
              <a:latin typeface="Arial Narrow" pitchFamily="34" charset="0"/>
            </a:endParaRPr>
          </a:p>
        </p:txBody>
      </p:sp>
      <p:sp>
        <p:nvSpPr>
          <p:cNvPr id="5" name="Slide Number Placeholder 4">
            <a:extLst>
              <a:ext uri="{FF2B5EF4-FFF2-40B4-BE49-F238E27FC236}">
                <a16:creationId xmlns:a16="http://schemas.microsoft.com/office/drawing/2014/main" id="{A251F3E9-0E2C-450D-A1DC-7C8D64DB5E0D}"/>
              </a:ext>
            </a:extLst>
          </p:cNvPr>
          <p:cNvSpPr>
            <a:spLocks noGrp="1"/>
          </p:cNvSpPr>
          <p:nvPr>
            <p:ph type="sldNum" sz="quarter" idx="12"/>
          </p:nvPr>
        </p:nvSpPr>
        <p:spPr/>
        <p:txBody>
          <a:bodyPr/>
          <a:lstStyle/>
          <a:p>
            <a:pPr>
              <a:defRPr/>
            </a:pPr>
            <a:fld id="{2E3D3CF9-A8F0-446F-8AA4-23D2A19D86A0}" type="slidenum">
              <a:rPr lang="en-US" smtClean="0"/>
              <a:pPr>
                <a:defRPr/>
              </a:pPr>
              <a:t>45</a:t>
            </a:fld>
            <a:endParaRPr lang="en-US"/>
          </a:p>
        </p:txBody>
      </p:sp>
      <p:pic>
        <p:nvPicPr>
          <p:cNvPr id="2" name="Picture 1">
            <a:extLst>
              <a:ext uri="{FF2B5EF4-FFF2-40B4-BE49-F238E27FC236}">
                <a16:creationId xmlns:a16="http://schemas.microsoft.com/office/drawing/2014/main" id="{B2B0A725-F0CF-4A0B-8629-878F216602BF}"/>
              </a:ext>
            </a:extLst>
          </p:cNvPr>
          <p:cNvPicPr>
            <a:picLocks noChangeAspect="1"/>
          </p:cNvPicPr>
          <p:nvPr/>
        </p:nvPicPr>
        <p:blipFill rotWithShape="1">
          <a:blip r:embed="rId2"/>
          <a:srcRect l="4661" r="39766"/>
          <a:stretch/>
        </p:blipFill>
        <p:spPr>
          <a:xfrm>
            <a:off x="0" y="1460810"/>
            <a:ext cx="3356517" cy="5397190"/>
          </a:xfrm>
          <a:prstGeom prst="rect">
            <a:avLst/>
          </a:prstGeom>
        </p:spPr>
      </p:pic>
      <p:sp>
        <p:nvSpPr>
          <p:cNvPr id="6" name="Footer Placeholder 5">
            <a:extLst>
              <a:ext uri="{FF2B5EF4-FFF2-40B4-BE49-F238E27FC236}">
                <a16:creationId xmlns:a16="http://schemas.microsoft.com/office/drawing/2014/main" id="{AFD104AC-5B83-4E8A-B7E0-0B8AF8AFB8BE}"/>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717223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p:cNvSpPr/>
          <p:nvPr/>
        </p:nvSpPr>
        <p:spPr>
          <a:xfrm>
            <a:off x="4363321" y="2570863"/>
            <a:ext cx="1720956" cy="657197"/>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tx1"/>
                </a:solidFill>
              </a:rPr>
              <a:t>PROSES KOMUNIKASI (7.4.1)</a:t>
            </a:r>
          </a:p>
        </p:txBody>
      </p:sp>
      <p:sp>
        <p:nvSpPr>
          <p:cNvPr id="9" name="TextBox 8"/>
          <p:cNvSpPr txBox="1"/>
          <p:nvPr/>
        </p:nvSpPr>
        <p:spPr>
          <a:xfrm>
            <a:off x="416271" y="802919"/>
            <a:ext cx="6847395" cy="859659"/>
          </a:xfrm>
          <a:prstGeom prst="rect">
            <a:avLst/>
          </a:prstGeom>
          <a:solidFill>
            <a:schemeClr val="accent5">
              <a:lumMod val="40000"/>
              <a:lumOff val="60000"/>
            </a:schemeClr>
          </a:solidFill>
          <a:ln w="28575">
            <a:prstDash val="dash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Organisasi</a:t>
            </a:r>
            <a:r>
              <a:rPr lang="en-US" sz="1662" dirty="0"/>
              <a:t> </a:t>
            </a:r>
            <a:r>
              <a:rPr lang="en-US" sz="1662" dirty="0" err="1"/>
              <a:t>harus</a:t>
            </a:r>
            <a:r>
              <a:rPr lang="en-US" sz="1662" dirty="0"/>
              <a:t> </a:t>
            </a:r>
            <a:r>
              <a:rPr lang="en-US" sz="1662" dirty="0" err="1"/>
              <a:t>menetapkan</a:t>
            </a:r>
            <a:r>
              <a:rPr lang="en-US" sz="1662" dirty="0"/>
              <a:t>, </a:t>
            </a:r>
            <a:r>
              <a:rPr lang="en-US" sz="1662" dirty="0" err="1"/>
              <a:t>menerapkan</a:t>
            </a:r>
            <a:r>
              <a:rPr lang="en-US" sz="1662" dirty="0"/>
              <a:t>, </a:t>
            </a:r>
            <a:r>
              <a:rPr lang="en-US" sz="1662" dirty="0" err="1"/>
              <a:t>dan</a:t>
            </a:r>
            <a:r>
              <a:rPr lang="en-US" sz="1662" dirty="0"/>
              <a:t> </a:t>
            </a:r>
            <a:r>
              <a:rPr lang="en-US" sz="1662" dirty="0" err="1"/>
              <a:t>memelihara</a:t>
            </a:r>
            <a:r>
              <a:rPr lang="en-US" sz="1662" dirty="0"/>
              <a:t> proses yang </a:t>
            </a:r>
            <a:r>
              <a:rPr lang="en-US" sz="1662" dirty="0" err="1"/>
              <a:t>diperlukan</a:t>
            </a:r>
            <a:r>
              <a:rPr lang="en-US" sz="1662" dirty="0"/>
              <a:t> </a:t>
            </a:r>
            <a:r>
              <a:rPr lang="en-US" sz="1662" dirty="0" err="1"/>
              <a:t>untuk</a:t>
            </a:r>
            <a:r>
              <a:rPr lang="en-US" sz="1662" dirty="0"/>
              <a:t> </a:t>
            </a:r>
            <a:r>
              <a:rPr lang="en-US" sz="1662" dirty="0" err="1"/>
              <a:t>komunikasi</a:t>
            </a:r>
            <a:r>
              <a:rPr lang="en-US" sz="1662" dirty="0"/>
              <a:t> internal </a:t>
            </a:r>
            <a:r>
              <a:rPr lang="en-US" sz="1662" dirty="0" err="1"/>
              <a:t>dan</a:t>
            </a:r>
            <a:r>
              <a:rPr lang="en-US" sz="1662" dirty="0"/>
              <a:t> </a:t>
            </a:r>
            <a:r>
              <a:rPr lang="en-US" sz="1662" dirty="0" err="1"/>
              <a:t>eksternal</a:t>
            </a:r>
            <a:r>
              <a:rPr lang="en-US" sz="1662" dirty="0"/>
              <a:t> yang </a:t>
            </a:r>
            <a:r>
              <a:rPr lang="en-US" sz="1662" dirty="0" err="1"/>
              <a:t>relevan</a:t>
            </a:r>
            <a:r>
              <a:rPr lang="en-US" sz="1662" dirty="0"/>
              <a:t> </a:t>
            </a:r>
            <a:r>
              <a:rPr lang="en-US" sz="1662" dirty="0" err="1"/>
              <a:t>dengan</a:t>
            </a:r>
            <a:r>
              <a:rPr lang="en-US" sz="1662" dirty="0"/>
              <a:t> </a:t>
            </a:r>
            <a:r>
              <a:rPr lang="en-US" sz="1662" dirty="0" err="1"/>
              <a:t>sistem</a:t>
            </a:r>
            <a:r>
              <a:rPr lang="en-US" sz="1662" dirty="0"/>
              <a:t> </a:t>
            </a:r>
            <a:r>
              <a:rPr lang="en-US" sz="1662" dirty="0" err="1"/>
              <a:t>manajemen</a:t>
            </a:r>
            <a:r>
              <a:rPr lang="en-US" sz="1662" dirty="0"/>
              <a:t> K3L</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264904">
            <a:off x="520169" y="1577321"/>
            <a:ext cx="515947" cy="811946"/>
          </a:xfrm>
          <a:prstGeom prst="rect">
            <a:avLst/>
          </a:prstGeom>
        </p:spPr>
      </p:pic>
      <p:sp>
        <p:nvSpPr>
          <p:cNvPr id="12" name="TextBox 11"/>
          <p:cNvSpPr txBox="1"/>
          <p:nvPr/>
        </p:nvSpPr>
        <p:spPr>
          <a:xfrm>
            <a:off x="416271" y="2419534"/>
            <a:ext cx="3490893" cy="1371209"/>
          </a:xfrm>
          <a:prstGeom prst="rect">
            <a:avLst/>
          </a:prstGeom>
          <a:solidFill>
            <a:schemeClr val="accent4">
              <a:lumMod val="40000"/>
              <a:lumOff val="6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Termasuk</a:t>
            </a:r>
            <a:r>
              <a:rPr lang="en-US" sz="1662" dirty="0"/>
              <a:t> :</a:t>
            </a:r>
          </a:p>
          <a:p>
            <a:pPr marL="316531" indent="-316531">
              <a:buFont typeface="+mj-lt"/>
              <a:buAutoNum type="alphaLcParenR"/>
            </a:pPr>
            <a:r>
              <a:rPr lang="en-US" sz="1662" dirty="0" err="1"/>
              <a:t>apa</a:t>
            </a:r>
            <a:r>
              <a:rPr lang="en-US" sz="1662" dirty="0"/>
              <a:t> yang </a:t>
            </a:r>
            <a:r>
              <a:rPr lang="en-US" sz="1662" dirty="0" err="1"/>
              <a:t>akan</a:t>
            </a:r>
            <a:r>
              <a:rPr lang="en-US" sz="1662" dirty="0"/>
              <a:t> </a:t>
            </a:r>
            <a:r>
              <a:rPr lang="en-US" sz="1662" dirty="0" err="1"/>
              <a:t>dikomunikasikan</a:t>
            </a:r>
            <a:r>
              <a:rPr lang="en-US" sz="1662" dirty="0"/>
              <a:t> </a:t>
            </a:r>
          </a:p>
          <a:p>
            <a:pPr marL="316531" indent="-316531">
              <a:buFont typeface="+mj-lt"/>
              <a:buAutoNum type="alphaLcParenR"/>
            </a:pPr>
            <a:r>
              <a:rPr lang="en-US" sz="1662" dirty="0" err="1"/>
              <a:t>kapan</a:t>
            </a:r>
            <a:r>
              <a:rPr lang="en-US" sz="1662" dirty="0"/>
              <a:t> </a:t>
            </a:r>
            <a:r>
              <a:rPr lang="en-US" sz="1662" dirty="0" err="1"/>
              <a:t>dikomunikasikan</a:t>
            </a:r>
            <a:endParaRPr lang="en-US" sz="1662" dirty="0"/>
          </a:p>
          <a:p>
            <a:pPr marL="316531" indent="-316531">
              <a:buFont typeface="+mj-lt"/>
              <a:buAutoNum type="alphaLcParenR"/>
            </a:pPr>
            <a:r>
              <a:rPr lang="en-US" sz="1662" dirty="0" err="1"/>
              <a:t>dengan</a:t>
            </a:r>
            <a:r>
              <a:rPr lang="en-US" sz="1662" dirty="0"/>
              <a:t> </a:t>
            </a:r>
            <a:r>
              <a:rPr lang="en-US" sz="1662" dirty="0" err="1"/>
              <a:t>siapa</a:t>
            </a:r>
            <a:r>
              <a:rPr lang="en-US" sz="1662" dirty="0"/>
              <a:t> </a:t>
            </a:r>
            <a:r>
              <a:rPr lang="en-US" sz="1662" dirty="0" err="1"/>
              <a:t>dikomunikasikan</a:t>
            </a:r>
            <a:endParaRPr lang="en-US" sz="1662" dirty="0"/>
          </a:p>
          <a:p>
            <a:pPr marL="316531" indent="-316531">
              <a:buFont typeface="+mj-lt"/>
              <a:buAutoNum type="alphaLcParenR"/>
            </a:pPr>
            <a:r>
              <a:rPr lang="en-US" sz="1662" dirty="0" err="1"/>
              <a:t>bagaimana</a:t>
            </a:r>
            <a:r>
              <a:rPr lang="en-US" sz="1662" dirty="0"/>
              <a:t> </a:t>
            </a:r>
            <a:r>
              <a:rPr lang="en-US" sz="1662" dirty="0" err="1"/>
              <a:t>dikomunikasikan</a:t>
            </a:r>
            <a:endParaRPr lang="en-US" sz="1662" dirty="0"/>
          </a:p>
        </p:txBody>
      </p:sp>
      <p:sp>
        <p:nvSpPr>
          <p:cNvPr id="13" name="TextBox 12"/>
          <p:cNvSpPr txBox="1"/>
          <p:nvPr/>
        </p:nvSpPr>
        <p:spPr>
          <a:xfrm>
            <a:off x="416271" y="4088963"/>
            <a:ext cx="4464629" cy="1626984"/>
          </a:xfrm>
          <a:prstGeom prst="rect">
            <a:avLst/>
          </a:prstGeom>
          <a:solidFill>
            <a:schemeClr val="accent6">
              <a:lumMod val="40000"/>
              <a:lumOff val="6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Mempertimbangkan</a:t>
            </a:r>
            <a:r>
              <a:rPr lang="en-US" sz="1662" dirty="0"/>
              <a:t> :</a:t>
            </a:r>
          </a:p>
          <a:p>
            <a:pPr marL="316531" indent="-316531">
              <a:buFont typeface="+mj-lt"/>
              <a:buAutoNum type="alphaLcParenR"/>
            </a:pPr>
            <a:r>
              <a:rPr lang="en-US" sz="1662" dirty="0" err="1"/>
              <a:t>Keberagaman</a:t>
            </a:r>
            <a:r>
              <a:rPr lang="en-US" sz="1662" dirty="0"/>
              <a:t> (gender, </a:t>
            </a:r>
            <a:r>
              <a:rPr lang="en-US" sz="1662" dirty="0" err="1"/>
              <a:t>disabilitas</a:t>
            </a:r>
            <a:r>
              <a:rPr lang="en-US" sz="1662" dirty="0"/>
              <a:t>, </a:t>
            </a:r>
            <a:r>
              <a:rPr lang="en-US" sz="1662" dirty="0" err="1"/>
              <a:t>budaya</a:t>
            </a:r>
            <a:r>
              <a:rPr lang="en-US" sz="1662" dirty="0"/>
              <a:t>, </a:t>
            </a:r>
            <a:r>
              <a:rPr lang="en-US" sz="1662" dirty="0" err="1"/>
              <a:t>bahasa</a:t>
            </a:r>
            <a:r>
              <a:rPr lang="en-US" sz="1662" dirty="0"/>
              <a:t>, </a:t>
            </a:r>
            <a:r>
              <a:rPr lang="en-US" sz="1662" dirty="0" err="1"/>
              <a:t>dll</a:t>
            </a:r>
            <a:r>
              <a:rPr lang="en-US" sz="1662" dirty="0"/>
              <a:t>)</a:t>
            </a:r>
          </a:p>
          <a:p>
            <a:pPr marL="316531" indent="-316531">
              <a:buFont typeface="+mj-lt"/>
              <a:buAutoNum type="alphaLcParenR"/>
            </a:pPr>
            <a:r>
              <a:rPr lang="en-US" sz="1662" dirty="0" err="1"/>
              <a:t>Pandangan</a:t>
            </a:r>
            <a:r>
              <a:rPr lang="en-US" sz="1662" dirty="0"/>
              <a:t> </a:t>
            </a:r>
            <a:r>
              <a:rPr lang="en-US" sz="1662" dirty="0" err="1"/>
              <a:t>pihak</a:t>
            </a:r>
            <a:r>
              <a:rPr lang="en-US" sz="1662" dirty="0"/>
              <a:t> </a:t>
            </a:r>
            <a:r>
              <a:rPr lang="en-US" sz="1662" dirty="0" err="1"/>
              <a:t>berkepentingan</a:t>
            </a:r>
            <a:endParaRPr lang="en-US" sz="1662" dirty="0"/>
          </a:p>
          <a:p>
            <a:pPr marL="316531" indent="-316531">
              <a:buFont typeface="+mj-lt"/>
              <a:buAutoNum type="alphaLcParenR"/>
            </a:pPr>
            <a:r>
              <a:rPr lang="en-US" sz="1662" dirty="0" err="1"/>
              <a:t>Persyaratan</a:t>
            </a:r>
            <a:r>
              <a:rPr lang="en-US" sz="1662" dirty="0"/>
              <a:t> </a:t>
            </a:r>
            <a:r>
              <a:rPr lang="en-US" sz="1662" dirty="0" err="1"/>
              <a:t>hukum</a:t>
            </a:r>
            <a:r>
              <a:rPr lang="en-US" sz="1662" dirty="0"/>
              <a:t> </a:t>
            </a:r>
            <a:r>
              <a:rPr lang="en-US" sz="1662" dirty="0" err="1"/>
              <a:t>dan</a:t>
            </a:r>
            <a:r>
              <a:rPr lang="en-US" sz="1662" dirty="0"/>
              <a:t> </a:t>
            </a:r>
            <a:r>
              <a:rPr lang="en-US" sz="1662" dirty="0" err="1"/>
              <a:t>persyaratan</a:t>
            </a:r>
            <a:r>
              <a:rPr lang="en-US" sz="1662" dirty="0"/>
              <a:t> lain</a:t>
            </a:r>
          </a:p>
          <a:p>
            <a:pPr marL="316531" indent="-316531">
              <a:buFont typeface="+mj-lt"/>
              <a:buAutoNum type="alphaLcParenR"/>
            </a:pPr>
            <a:r>
              <a:rPr lang="en-US" sz="1662" dirty="0" err="1"/>
              <a:t>Konsisten</a:t>
            </a:r>
            <a:r>
              <a:rPr lang="en-US" sz="1662" dirty="0"/>
              <a:t> </a:t>
            </a:r>
            <a:r>
              <a:rPr lang="en-US" sz="1662" dirty="0" err="1"/>
              <a:t>dengan</a:t>
            </a:r>
            <a:r>
              <a:rPr lang="en-US" sz="1662" dirty="0"/>
              <a:t> </a:t>
            </a:r>
            <a:r>
              <a:rPr lang="en-US" sz="1662" dirty="0" err="1"/>
              <a:t>sistem</a:t>
            </a:r>
            <a:r>
              <a:rPr lang="en-US" sz="1662" dirty="0"/>
              <a:t> </a:t>
            </a:r>
            <a:r>
              <a:rPr lang="en-US" sz="1662" dirty="0" err="1"/>
              <a:t>manajemen</a:t>
            </a:r>
            <a:r>
              <a:rPr lang="en-US" sz="1662" dirty="0"/>
              <a:t> K3L</a:t>
            </a:r>
          </a:p>
        </p:txBody>
      </p:sp>
      <p:sp>
        <p:nvSpPr>
          <p:cNvPr id="14" name="Right Arrow 13"/>
          <p:cNvSpPr/>
          <p:nvPr/>
        </p:nvSpPr>
        <p:spPr>
          <a:xfrm>
            <a:off x="4003851" y="2389193"/>
            <a:ext cx="262783" cy="1172270"/>
          </a:xfrm>
          <a:prstGeom prst="rightArrow">
            <a:avLst/>
          </a:prstGeom>
          <a:solidFill>
            <a:srgbClr val="00FF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077579" flipH="1">
            <a:off x="4026025" y="3385096"/>
            <a:ext cx="1415324" cy="683230"/>
          </a:xfrm>
          <a:prstGeom prst="rect">
            <a:avLst/>
          </a:prstGeom>
        </p:spPr>
      </p:pic>
      <p:cxnSp>
        <p:nvCxnSpPr>
          <p:cNvPr id="16" name="Shape 78"/>
          <p:cNvCxnSpPr>
            <a:stCxn id="8" idx="3"/>
            <a:endCxn id="19" idx="1"/>
          </p:cNvCxnSpPr>
          <p:nvPr/>
        </p:nvCxnSpPr>
        <p:spPr>
          <a:xfrm flipV="1">
            <a:off x="6084277" y="2305890"/>
            <a:ext cx="363194" cy="593572"/>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Flowchart: Process 18"/>
          <p:cNvSpPr/>
          <p:nvPr/>
        </p:nvSpPr>
        <p:spPr>
          <a:xfrm>
            <a:off x="6447471" y="2074518"/>
            <a:ext cx="1849765" cy="462744"/>
          </a:xfrm>
          <a:prstGeom prst="flowChartProcess">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bg1"/>
                </a:solidFill>
              </a:rPr>
              <a:t>Internal (7.4.2)</a:t>
            </a:r>
          </a:p>
        </p:txBody>
      </p:sp>
      <p:sp>
        <p:nvSpPr>
          <p:cNvPr id="22" name="Flowchart: Process 21"/>
          <p:cNvSpPr/>
          <p:nvPr/>
        </p:nvSpPr>
        <p:spPr>
          <a:xfrm>
            <a:off x="6473964" y="4279206"/>
            <a:ext cx="1849765" cy="462744"/>
          </a:xfrm>
          <a:prstGeom prst="flowChartProcess">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err="1">
                <a:solidFill>
                  <a:schemeClr val="bg1"/>
                </a:solidFill>
              </a:rPr>
              <a:t>Eksternal</a:t>
            </a:r>
            <a:r>
              <a:rPr lang="en-US" sz="1846" dirty="0">
                <a:solidFill>
                  <a:schemeClr val="bg1"/>
                </a:solidFill>
              </a:rPr>
              <a:t> (7.4.3)</a:t>
            </a:r>
          </a:p>
        </p:txBody>
      </p:sp>
      <p:cxnSp>
        <p:nvCxnSpPr>
          <p:cNvPr id="23" name="Shape 78"/>
          <p:cNvCxnSpPr>
            <a:stCxn id="8" idx="3"/>
            <a:endCxn id="22" idx="1"/>
          </p:cNvCxnSpPr>
          <p:nvPr/>
        </p:nvCxnSpPr>
        <p:spPr>
          <a:xfrm>
            <a:off x="6084277" y="2899462"/>
            <a:ext cx="389687" cy="1611116"/>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3964" y="2588830"/>
            <a:ext cx="2479689" cy="1484189"/>
          </a:xfrm>
          <a:prstGeom prst="rect">
            <a:avLst/>
          </a:prstGeom>
          <a:solidFill>
            <a:schemeClr val="accent3">
              <a:lumMod val="60000"/>
              <a:lumOff val="4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pPr marL="158265" indent="-158265">
              <a:buFont typeface="+mj-lt"/>
              <a:buAutoNum type="alphaLcParenR"/>
            </a:pPr>
            <a:r>
              <a:rPr lang="en-US" sz="1300" dirty="0" err="1"/>
              <a:t>melakukan</a:t>
            </a:r>
            <a:r>
              <a:rPr lang="en-US" sz="1300" dirty="0"/>
              <a:t> </a:t>
            </a:r>
            <a:r>
              <a:rPr lang="en-US" sz="1300" dirty="0" err="1"/>
              <a:t>komunikasi</a:t>
            </a:r>
            <a:r>
              <a:rPr lang="en-US" sz="1300" dirty="0"/>
              <a:t> </a:t>
            </a:r>
            <a:r>
              <a:rPr lang="en-US" sz="1300" dirty="0" err="1"/>
              <a:t>diantara</a:t>
            </a:r>
            <a:r>
              <a:rPr lang="en-US" sz="1300" dirty="0"/>
              <a:t> </a:t>
            </a:r>
            <a:r>
              <a:rPr lang="en-US" sz="1300" dirty="0" err="1"/>
              <a:t>berbagai</a:t>
            </a:r>
            <a:r>
              <a:rPr lang="en-US" sz="1300" dirty="0"/>
              <a:t> </a:t>
            </a:r>
            <a:r>
              <a:rPr lang="en-US" sz="1300" dirty="0" err="1"/>
              <a:t>tingkat</a:t>
            </a:r>
            <a:r>
              <a:rPr lang="en-US" sz="1300" dirty="0"/>
              <a:t> </a:t>
            </a:r>
            <a:r>
              <a:rPr lang="en-US" sz="1300" dirty="0" err="1"/>
              <a:t>dan</a:t>
            </a:r>
            <a:r>
              <a:rPr lang="en-US" sz="1300" dirty="0"/>
              <a:t> </a:t>
            </a:r>
            <a:r>
              <a:rPr lang="en-US" sz="1300" dirty="0" err="1"/>
              <a:t>fungsi</a:t>
            </a:r>
            <a:r>
              <a:rPr lang="en-US" sz="1300" dirty="0"/>
              <a:t> </a:t>
            </a:r>
            <a:r>
              <a:rPr lang="en-US" sz="1300" dirty="0" err="1"/>
              <a:t>organisasi</a:t>
            </a:r>
            <a:r>
              <a:rPr lang="en-US" sz="1300" dirty="0"/>
              <a:t> </a:t>
            </a:r>
            <a:r>
              <a:rPr lang="en-US" sz="1300" dirty="0" err="1"/>
              <a:t>termasuk</a:t>
            </a:r>
            <a:r>
              <a:rPr lang="en-US" sz="1300" dirty="0"/>
              <a:t> </a:t>
            </a:r>
            <a:r>
              <a:rPr lang="en-US" sz="1300" dirty="0" err="1"/>
              <a:t>perubahan</a:t>
            </a:r>
            <a:endParaRPr lang="en-US" sz="1300" dirty="0"/>
          </a:p>
          <a:p>
            <a:pPr marL="158265" indent="-158265">
              <a:buFont typeface="+mj-lt"/>
              <a:buAutoNum type="alphaLcParenR"/>
            </a:pPr>
            <a:r>
              <a:rPr lang="en-US" sz="1300" dirty="0" err="1"/>
              <a:t>memastikan</a:t>
            </a:r>
            <a:r>
              <a:rPr lang="en-US" sz="1300" dirty="0"/>
              <a:t> proses </a:t>
            </a:r>
            <a:r>
              <a:rPr lang="en-US" sz="1300" dirty="0" err="1"/>
              <a:t>komunikasi</a:t>
            </a:r>
            <a:r>
              <a:rPr lang="en-US" sz="1300" dirty="0"/>
              <a:t> yang </a:t>
            </a:r>
            <a:r>
              <a:rPr lang="en-US" sz="1300" dirty="0" err="1"/>
              <a:t>memungkinkan</a:t>
            </a:r>
            <a:r>
              <a:rPr lang="en-US" sz="1300" dirty="0"/>
              <a:t> </a:t>
            </a:r>
            <a:r>
              <a:rPr lang="en-US" sz="1300" dirty="0" err="1"/>
              <a:t>pekerja</a:t>
            </a:r>
            <a:r>
              <a:rPr lang="en-US" sz="1300" dirty="0"/>
              <a:t> </a:t>
            </a:r>
            <a:r>
              <a:rPr lang="en-US" sz="1300" dirty="0" err="1"/>
              <a:t>kontribusi</a:t>
            </a:r>
            <a:r>
              <a:rPr lang="en-US" sz="1300" dirty="0"/>
              <a:t> </a:t>
            </a:r>
            <a:r>
              <a:rPr lang="en-US" sz="1300" dirty="0" err="1"/>
              <a:t>terhadap</a:t>
            </a:r>
            <a:r>
              <a:rPr lang="en-US" sz="1300" dirty="0"/>
              <a:t> continual improvement</a:t>
            </a:r>
          </a:p>
        </p:txBody>
      </p:sp>
      <p:sp>
        <p:nvSpPr>
          <p:cNvPr id="36" name="TextBox 35"/>
          <p:cNvSpPr txBox="1"/>
          <p:nvPr/>
        </p:nvSpPr>
        <p:spPr>
          <a:xfrm>
            <a:off x="5336251" y="4952782"/>
            <a:ext cx="3617403" cy="1169551"/>
          </a:xfrm>
          <a:prstGeom prst="rect">
            <a:avLst/>
          </a:prstGeom>
          <a:solidFill>
            <a:schemeClr val="accent3">
              <a:lumMod val="60000"/>
              <a:lumOff val="40000"/>
            </a:schemeClr>
          </a:solidFill>
          <a:ln w="28575">
            <a:solidFill>
              <a:srgbClr val="00B050"/>
            </a:solidFill>
            <a:prstDash val="lg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err="1"/>
              <a:t>Organisasi</a:t>
            </a:r>
            <a:r>
              <a:rPr lang="en-US" sz="1400" dirty="0"/>
              <a:t> </a:t>
            </a:r>
            <a:r>
              <a:rPr lang="en-US" sz="1400" dirty="0" err="1"/>
              <a:t>harus</a:t>
            </a:r>
            <a:r>
              <a:rPr lang="en-US" sz="1400" dirty="0"/>
              <a:t> </a:t>
            </a:r>
            <a:r>
              <a:rPr lang="en-US" sz="1400" dirty="0" err="1"/>
              <a:t>melakukan</a:t>
            </a:r>
            <a:r>
              <a:rPr lang="en-US" sz="1400" dirty="0"/>
              <a:t> </a:t>
            </a:r>
            <a:r>
              <a:rPr lang="en-US" sz="1400" dirty="0" err="1"/>
              <a:t>komunikasi</a:t>
            </a:r>
            <a:r>
              <a:rPr lang="en-US" sz="1400" dirty="0"/>
              <a:t> </a:t>
            </a:r>
            <a:r>
              <a:rPr lang="en-US" sz="1400" dirty="0" err="1"/>
              <a:t>secara</a:t>
            </a:r>
            <a:r>
              <a:rPr lang="en-US" sz="1400" dirty="0"/>
              <a:t> </a:t>
            </a:r>
            <a:r>
              <a:rPr lang="en-US" sz="1400" dirty="0" err="1"/>
              <a:t>eksternal</a:t>
            </a:r>
            <a:r>
              <a:rPr lang="en-US" sz="1400" dirty="0"/>
              <a:t> </a:t>
            </a:r>
            <a:r>
              <a:rPr lang="en-US" sz="1400" dirty="0" err="1"/>
              <a:t>tentang</a:t>
            </a:r>
            <a:r>
              <a:rPr lang="en-US" sz="1400" dirty="0"/>
              <a:t> </a:t>
            </a:r>
            <a:r>
              <a:rPr lang="en-US" sz="1400" dirty="0" err="1"/>
              <a:t>informasi</a:t>
            </a:r>
            <a:r>
              <a:rPr lang="en-US" sz="1400" dirty="0"/>
              <a:t> yang </a:t>
            </a:r>
            <a:r>
              <a:rPr lang="en-US" sz="1400" dirty="0" err="1"/>
              <a:t>relevan</a:t>
            </a:r>
            <a:r>
              <a:rPr lang="en-US" sz="1400" dirty="0"/>
              <a:t> </a:t>
            </a:r>
            <a:r>
              <a:rPr lang="en-US" sz="1400" dirty="0" err="1"/>
              <a:t>dengan</a:t>
            </a:r>
            <a:r>
              <a:rPr lang="en-US" sz="1400" dirty="0"/>
              <a:t> </a:t>
            </a:r>
            <a:r>
              <a:rPr lang="en-US" sz="1400" dirty="0" err="1"/>
              <a:t>sistem</a:t>
            </a:r>
            <a:r>
              <a:rPr lang="en-US" sz="1400" dirty="0"/>
              <a:t> </a:t>
            </a:r>
            <a:r>
              <a:rPr lang="en-US" sz="1400" dirty="0" err="1"/>
              <a:t>manajemen</a:t>
            </a:r>
            <a:r>
              <a:rPr lang="en-US" sz="1400" dirty="0"/>
              <a:t> K3L,dengan </a:t>
            </a:r>
            <a:r>
              <a:rPr lang="en-US" sz="1400" dirty="0" err="1"/>
              <a:t>pertimbangan</a:t>
            </a:r>
            <a:r>
              <a:rPr lang="en-US" sz="1400" dirty="0"/>
              <a:t> </a:t>
            </a:r>
            <a:r>
              <a:rPr lang="en-US" sz="1400" dirty="0" err="1"/>
              <a:t>persyaratan</a:t>
            </a:r>
            <a:r>
              <a:rPr lang="en-US" sz="1400" dirty="0"/>
              <a:t> </a:t>
            </a:r>
            <a:r>
              <a:rPr lang="en-US" sz="1400" dirty="0" err="1"/>
              <a:t>hukum</a:t>
            </a:r>
            <a:r>
              <a:rPr lang="en-US" sz="1400" dirty="0"/>
              <a:t> </a:t>
            </a:r>
            <a:r>
              <a:rPr lang="en-US" sz="1400" dirty="0" err="1"/>
              <a:t>dan</a:t>
            </a:r>
            <a:r>
              <a:rPr lang="en-US" sz="1400" dirty="0"/>
              <a:t> </a:t>
            </a:r>
            <a:r>
              <a:rPr lang="en-US" sz="1400" dirty="0" err="1"/>
              <a:t>persyaratan</a:t>
            </a:r>
            <a:r>
              <a:rPr lang="en-US" sz="1400" dirty="0"/>
              <a:t> lain</a:t>
            </a:r>
          </a:p>
        </p:txBody>
      </p:sp>
      <p:sp>
        <p:nvSpPr>
          <p:cNvPr id="24" name="Rectangle 23"/>
          <p:cNvSpPr/>
          <p:nvPr/>
        </p:nvSpPr>
        <p:spPr>
          <a:xfrm>
            <a:off x="330574" y="134858"/>
            <a:ext cx="7153180"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Komunikasi</a:t>
            </a:r>
            <a:endParaRPr lang="en-US" sz="2800" dirty="0">
              <a:solidFill>
                <a:schemeClr val="tx1"/>
              </a:solidFill>
              <a:latin typeface="Impact" panose="020B0806030902050204" pitchFamily="34" charset="0"/>
              <a:cs typeface="Arial" panose="020B0604020202020204" pitchFamily="34" charset="0"/>
            </a:endParaRPr>
          </a:p>
        </p:txBody>
      </p:sp>
      <p:sp>
        <p:nvSpPr>
          <p:cNvPr id="25" name="Text Box 11"/>
          <p:cNvSpPr txBox="1">
            <a:spLocks noChangeArrowheads="1"/>
          </p:cNvSpPr>
          <p:nvPr/>
        </p:nvSpPr>
        <p:spPr bwMode="auto">
          <a:xfrm>
            <a:off x="416271" y="5827948"/>
            <a:ext cx="4277815" cy="830997"/>
          </a:xfrm>
          <a:prstGeom prst="rect">
            <a:avLst/>
          </a:prstGeom>
          <a:noFill/>
          <a:ln w="28575">
            <a:solidFill>
              <a:schemeClr val="accent6">
                <a:lumMod val="75000"/>
              </a:schemeClr>
            </a:solidFill>
            <a:prstDash val="dash"/>
            <a:miter lim="800000"/>
            <a:headEnd/>
            <a:tailEnd/>
          </a:ln>
          <a:effectLst/>
        </p:spPr>
        <p:txBody>
          <a:bodyPr wrap="square">
            <a:spAutoFit/>
          </a:bodyPr>
          <a:lstStyle/>
          <a:p>
            <a:pPr>
              <a:spcBef>
                <a:spcPct val="50000"/>
              </a:spcBef>
              <a:defRPr/>
            </a:pPr>
            <a:r>
              <a:rPr lang="nb-NO" sz="1600" dirty="0"/>
              <a:t>Organisasi harus menyimpan informasi terdokumentasi yang sesuai sebagai bukti komunikasi</a:t>
            </a:r>
            <a:endParaRPr lang="en-US" sz="1600" i="1" u="sng" dirty="0">
              <a:latin typeface="Tahoma" pitchFamily="34" charset="0"/>
            </a:endParaRPr>
          </a:p>
        </p:txBody>
      </p:sp>
      <p:sp>
        <p:nvSpPr>
          <p:cNvPr id="3" name="Slide Number Placeholder 2">
            <a:extLst>
              <a:ext uri="{FF2B5EF4-FFF2-40B4-BE49-F238E27FC236}">
                <a16:creationId xmlns:a16="http://schemas.microsoft.com/office/drawing/2014/main" id="{5BA0DAE2-E301-455F-98B4-AAFC866A313C}"/>
              </a:ext>
            </a:extLst>
          </p:cNvPr>
          <p:cNvSpPr>
            <a:spLocks noGrp="1"/>
          </p:cNvSpPr>
          <p:nvPr>
            <p:ph type="sldNum" sz="quarter" idx="12"/>
          </p:nvPr>
        </p:nvSpPr>
        <p:spPr/>
        <p:txBody>
          <a:bodyPr/>
          <a:lstStyle/>
          <a:p>
            <a:pPr>
              <a:defRPr/>
            </a:pPr>
            <a:fld id="{2E3D3CF9-A8F0-446F-8AA4-23D2A19D86A0}" type="slidenum">
              <a:rPr lang="en-US" smtClean="0"/>
              <a:pPr>
                <a:defRPr/>
              </a:pPr>
              <a:t>46</a:t>
            </a:fld>
            <a:endParaRPr lang="en-US"/>
          </a:p>
        </p:txBody>
      </p:sp>
      <p:sp>
        <p:nvSpPr>
          <p:cNvPr id="2" name="Footer Placeholder 1">
            <a:extLst>
              <a:ext uri="{FF2B5EF4-FFF2-40B4-BE49-F238E27FC236}">
                <a16:creationId xmlns:a16="http://schemas.microsoft.com/office/drawing/2014/main" id="{FA6DC68F-B8A3-4A79-9634-7C6610D572B6}"/>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891320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78106" y="3476279"/>
            <a:ext cx="8649681" cy="1626984"/>
          </a:xfrm>
          <a:prstGeom prst="rect">
            <a:avLst/>
          </a:prstGeom>
          <a:solidFill>
            <a:schemeClr val="accent3">
              <a:lumMod val="40000"/>
              <a:lumOff val="60000"/>
            </a:schemeClr>
          </a:solid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62" dirty="0" err="1"/>
              <a:t>Keluasan</a:t>
            </a:r>
            <a:r>
              <a:rPr lang="en-US" sz="1662" dirty="0"/>
              <a:t> </a:t>
            </a:r>
            <a:r>
              <a:rPr lang="en-US" sz="1662" dirty="0" err="1"/>
              <a:t>informasi</a:t>
            </a:r>
            <a:r>
              <a:rPr lang="en-US" sz="1662" dirty="0"/>
              <a:t> </a:t>
            </a:r>
            <a:r>
              <a:rPr lang="en-US" sz="1662" dirty="0" err="1"/>
              <a:t>terdokumentasi</a:t>
            </a:r>
            <a:r>
              <a:rPr lang="en-US" sz="1662" dirty="0"/>
              <a:t> </a:t>
            </a:r>
            <a:r>
              <a:rPr lang="en-US" sz="1662" dirty="0" err="1"/>
              <a:t>untuk</a:t>
            </a:r>
            <a:r>
              <a:rPr lang="en-US" sz="1662" dirty="0"/>
              <a:t> SMK3L </a:t>
            </a:r>
            <a:r>
              <a:rPr lang="en-US" sz="1662" dirty="0" err="1"/>
              <a:t>dapat</a:t>
            </a:r>
            <a:r>
              <a:rPr lang="en-US" sz="1662" dirty="0"/>
              <a:t> </a:t>
            </a:r>
            <a:r>
              <a:rPr lang="en-US" sz="1662" dirty="0" err="1"/>
              <a:t>berbeda</a:t>
            </a:r>
            <a:r>
              <a:rPr lang="en-US" sz="1662" dirty="0"/>
              <a:t> </a:t>
            </a:r>
            <a:r>
              <a:rPr lang="en-US" sz="1662" dirty="0" err="1"/>
              <a:t>antar</a:t>
            </a:r>
            <a:r>
              <a:rPr lang="en-US" sz="1662" dirty="0"/>
              <a:t> </a:t>
            </a:r>
            <a:r>
              <a:rPr lang="en-US" sz="1662" dirty="0" err="1"/>
              <a:t>organisasi</a:t>
            </a:r>
            <a:r>
              <a:rPr lang="en-US" sz="1662" dirty="0"/>
              <a:t> </a:t>
            </a:r>
            <a:r>
              <a:rPr lang="en-US" sz="1662" dirty="0" err="1"/>
              <a:t>karena</a:t>
            </a:r>
            <a:r>
              <a:rPr lang="en-US" sz="1662" dirty="0"/>
              <a:t> :</a:t>
            </a:r>
          </a:p>
          <a:p>
            <a:pPr marL="263776" indent="-263776">
              <a:buFont typeface="Arial" panose="020B0604020202020204" pitchFamily="34" charset="0"/>
              <a:buChar char="•"/>
            </a:pPr>
            <a:r>
              <a:rPr lang="en-US" sz="1662" dirty="0" err="1"/>
              <a:t>ukuran</a:t>
            </a:r>
            <a:r>
              <a:rPr lang="en-US" sz="1662" dirty="0"/>
              <a:t> </a:t>
            </a:r>
            <a:r>
              <a:rPr lang="en-US" sz="1662" dirty="0" err="1"/>
              <a:t>dan</a:t>
            </a:r>
            <a:r>
              <a:rPr lang="en-US" sz="1662" dirty="0"/>
              <a:t> </a:t>
            </a:r>
            <a:r>
              <a:rPr lang="en-US" sz="1662" dirty="0" err="1"/>
              <a:t>jenis</a:t>
            </a:r>
            <a:r>
              <a:rPr lang="en-US" sz="1662" dirty="0"/>
              <a:t> </a:t>
            </a:r>
            <a:r>
              <a:rPr lang="en-US" sz="1662" dirty="0" err="1"/>
              <a:t>kegiatan</a:t>
            </a:r>
            <a:r>
              <a:rPr lang="en-US" sz="1662" dirty="0"/>
              <a:t>, proses, </a:t>
            </a:r>
            <a:r>
              <a:rPr lang="en-US" sz="1662" dirty="0" err="1"/>
              <a:t>produk</a:t>
            </a:r>
            <a:r>
              <a:rPr lang="en-US" sz="1662" dirty="0"/>
              <a:t> </a:t>
            </a:r>
            <a:r>
              <a:rPr lang="en-US" sz="1662" dirty="0" err="1"/>
              <a:t>dan</a:t>
            </a:r>
            <a:r>
              <a:rPr lang="en-US" sz="1662" dirty="0"/>
              <a:t> </a:t>
            </a:r>
            <a:r>
              <a:rPr lang="en-US" sz="1662" dirty="0" err="1"/>
              <a:t>jasa</a:t>
            </a:r>
            <a:r>
              <a:rPr lang="en-US" sz="1662" dirty="0"/>
              <a:t> </a:t>
            </a:r>
            <a:r>
              <a:rPr lang="en-US" sz="1662" dirty="0" err="1"/>
              <a:t>dari</a:t>
            </a:r>
            <a:r>
              <a:rPr lang="en-US" sz="1662" dirty="0"/>
              <a:t> </a:t>
            </a:r>
            <a:r>
              <a:rPr lang="en-US" sz="1662" dirty="0" err="1"/>
              <a:t>organisasi</a:t>
            </a:r>
            <a:endParaRPr lang="en-US" sz="1662" dirty="0"/>
          </a:p>
          <a:p>
            <a:pPr marL="263776" indent="-263776">
              <a:buFont typeface="Arial" panose="020B0604020202020204" pitchFamily="34" charset="0"/>
              <a:buChar char="•"/>
            </a:pPr>
            <a:r>
              <a:rPr lang="en-US" sz="1662" dirty="0" err="1"/>
              <a:t>kebutuhan</a:t>
            </a:r>
            <a:r>
              <a:rPr lang="en-US" sz="1662" dirty="0"/>
              <a:t> </a:t>
            </a:r>
            <a:r>
              <a:rPr lang="en-US" sz="1662" dirty="0" err="1"/>
              <a:t>untuk</a:t>
            </a:r>
            <a:r>
              <a:rPr lang="en-US" sz="1662" dirty="0"/>
              <a:t> </a:t>
            </a:r>
            <a:r>
              <a:rPr lang="en-US" sz="1662" dirty="0" err="1"/>
              <a:t>memperagakan</a:t>
            </a:r>
            <a:r>
              <a:rPr lang="en-US" sz="1662" dirty="0"/>
              <a:t> </a:t>
            </a:r>
            <a:r>
              <a:rPr lang="en-US" sz="1662" dirty="0" err="1"/>
              <a:t>pemenuhan</a:t>
            </a:r>
            <a:r>
              <a:rPr lang="en-US" sz="1662" dirty="0"/>
              <a:t> </a:t>
            </a:r>
            <a:r>
              <a:rPr lang="en-US" sz="1662" dirty="0" err="1"/>
              <a:t>terhadap</a:t>
            </a:r>
            <a:r>
              <a:rPr lang="en-US" sz="1662" dirty="0"/>
              <a:t> </a:t>
            </a:r>
            <a:r>
              <a:rPr lang="en-US" sz="1662" dirty="0" err="1"/>
              <a:t>persyaratan</a:t>
            </a:r>
            <a:r>
              <a:rPr lang="en-US" sz="1662" dirty="0"/>
              <a:t> </a:t>
            </a:r>
            <a:r>
              <a:rPr lang="en-US" sz="1662" dirty="0" err="1"/>
              <a:t>hukum</a:t>
            </a:r>
            <a:r>
              <a:rPr lang="en-US" sz="1662" dirty="0"/>
              <a:t> </a:t>
            </a:r>
            <a:r>
              <a:rPr lang="en-US" sz="1662" dirty="0" err="1"/>
              <a:t>dan</a:t>
            </a:r>
            <a:r>
              <a:rPr lang="en-US" sz="1662" dirty="0"/>
              <a:t> </a:t>
            </a:r>
            <a:r>
              <a:rPr lang="en-US" sz="1662" dirty="0" err="1"/>
              <a:t>persyaratan</a:t>
            </a:r>
            <a:r>
              <a:rPr lang="en-US" sz="1662" dirty="0"/>
              <a:t> lain </a:t>
            </a:r>
            <a:r>
              <a:rPr lang="en-US" sz="1662" dirty="0" err="1"/>
              <a:t>organisasi</a:t>
            </a:r>
            <a:endParaRPr lang="en-US" sz="1662" dirty="0"/>
          </a:p>
          <a:p>
            <a:pPr marL="263776" indent="-263776">
              <a:buFont typeface="Arial" panose="020B0604020202020204" pitchFamily="34" charset="0"/>
              <a:buChar char="•"/>
            </a:pPr>
            <a:r>
              <a:rPr lang="en-US" sz="1662" dirty="0" err="1"/>
              <a:t>kompleksitas</a:t>
            </a:r>
            <a:r>
              <a:rPr lang="en-US" sz="1662" dirty="0"/>
              <a:t> proses </a:t>
            </a:r>
            <a:r>
              <a:rPr lang="en-US" sz="1662" dirty="0" err="1"/>
              <a:t>dan</a:t>
            </a:r>
            <a:r>
              <a:rPr lang="en-US" sz="1662" dirty="0"/>
              <a:t> </a:t>
            </a:r>
            <a:r>
              <a:rPr lang="en-US" sz="1662" dirty="0" err="1"/>
              <a:t>interaksinya</a:t>
            </a:r>
            <a:endParaRPr lang="en-US" sz="1662" dirty="0"/>
          </a:p>
          <a:p>
            <a:pPr marL="263776" indent="-263776">
              <a:buFont typeface="Arial" panose="020B0604020202020204" pitchFamily="34" charset="0"/>
              <a:buChar char="•"/>
            </a:pPr>
            <a:r>
              <a:rPr lang="en-US" sz="1662" dirty="0" err="1"/>
              <a:t>kompetensi</a:t>
            </a:r>
            <a:r>
              <a:rPr lang="en-US" sz="1662" dirty="0"/>
              <a:t> </a:t>
            </a:r>
            <a:r>
              <a:rPr lang="en-US" sz="1662" dirty="0" err="1"/>
              <a:t>pekerja</a:t>
            </a:r>
            <a:endParaRPr lang="en-US" sz="1662" dirty="0"/>
          </a:p>
        </p:txBody>
      </p:sp>
      <p:sp>
        <p:nvSpPr>
          <p:cNvPr id="33" name="Flowchart: Process 32"/>
          <p:cNvSpPr/>
          <p:nvPr/>
        </p:nvSpPr>
        <p:spPr>
          <a:xfrm>
            <a:off x="3320940" y="1984804"/>
            <a:ext cx="1746637" cy="612391"/>
          </a:xfrm>
          <a:prstGeom prst="flowChartProcess">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a:solidFill>
                  <a:schemeClr val="bg1"/>
                </a:solidFill>
              </a:rPr>
              <a:t>Sistem </a:t>
            </a:r>
            <a:r>
              <a:rPr lang="en-US" sz="1477" b="1" dirty="0" err="1">
                <a:solidFill>
                  <a:schemeClr val="bg1"/>
                </a:solidFill>
              </a:rPr>
              <a:t>Manajemen</a:t>
            </a:r>
            <a:r>
              <a:rPr lang="en-US" sz="1477" b="1" dirty="0">
                <a:solidFill>
                  <a:schemeClr val="bg1"/>
                </a:solidFill>
              </a:rPr>
              <a:t> K3L</a:t>
            </a:r>
          </a:p>
        </p:txBody>
      </p:sp>
      <p:sp>
        <p:nvSpPr>
          <p:cNvPr id="34" name="Flowchart: Process 33"/>
          <p:cNvSpPr/>
          <p:nvPr/>
        </p:nvSpPr>
        <p:spPr>
          <a:xfrm>
            <a:off x="278106" y="1164975"/>
            <a:ext cx="2672862" cy="819829"/>
          </a:xfrm>
          <a:prstGeom prst="flowChartProcess">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rPr>
              <a:t>Informasi</a:t>
            </a:r>
            <a:r>
              <a:rPr lang="en-US" sz="1477" dirty="0">
                <a:solidFill>
                  <a:schemeClr val="tx1"/>
                </a:solidFill>
              </a:rPr>
              <a:t> </a:t>
            </a:r>
            <a:r>
              <a:rPr lang="en-US" sz="1477" dirty="0" err="1">
                <a:solidFill>
                  <a:schemeClr val="tx1"/>
                </a:solidFill>
              </a:rPr>
              <a:t>Terdokumentasi</a:t>
            </a:r>
            <a:r>
              <a:rPr lang="en-US" sz="1477" dirty="0">
                <a:solidFill>
                  <a:schemeClr val="tx1"/>
                </a:solidFill>
              </a:rPr>
              <a:t> yang </a:t>
            </a:r>
            <a:r>
              <a:rPr lang="en-US" sz="1477" dirty="0" err="1">
                <a:solidFill>
                  <a:schemeClr val="tx1"/>
                </a:solidFill>
              </a:rPr>
              <a:t>disyaratkan</a:t>
            </a:r>
            <a:r>
              <a:rPr lang="en-US" sz="1477" dirty="0">
                <a:solidFill>
                  <a:schemeClr val="tx1"/>
                </a:solidFill>
              </a:rPr>
              <a:t> Standard ISO 45001:2018 &amp; ISO 14001:2015</a:t>
            </a:r>
          </a:p>
        </p:txBody>
      </p:sp>
      <p:sp>
        <p:nvSpPr>
          <p:cNvPr id="35" name="Flowchart: Process 34"/>
          <p:cNvSpPr/>
          <p:nvPr/>
        </p:nvSpPr>
        <p:spPr>
          <a:xfrm>
            <a:off x="278106" y="2294574"/>
            <a:ext cx="2672862" cy="855306"/>
          </a:xfrm>
          <a:prstGeom prst="flowChartProcess">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rPr>
              <a:t>Informasi</a:t>
            </a:r>
            <a:r>
              <a:rPr lang="en-US" sz="1477" dirty="0">
                <a:solidFill>
                  <a:schemeClr val="tx1"/>
                </a:solidFill>
              </a:rPr>
              <a:t> </a:t>
            </a:r>
            <a:r>
              <a:rPr lang="en-US" sz="1477" dirty="0" err="1">
                <a:solidFill>
                  <a:schemeClr val="tx1"/>
                </a:solidFill>
              </a:rPr>
              <a:t>Terdokumentasi</a:t>
            </a:r>
            <a:r>
              <a:rPr lang="en-US" sz="1477" dirty="0">
                <a:solidFill>
                  <a:schemeClr val="tx1"/>
                </a:solidFill>
              </a:rPr>
              <a:t> yang </a:t>
            </a:r>
            <a:r>
              <a:rPr lang="en-US" sz="1477" dirty="0" err="1">
                <a:solidFill>
                  <a:schemeClr val="tx1"/>
                </a:solidFill>
              </a:rPr>
              <a:t>ditentukan</a:t>
            </a:r>
            <a:r>
              <a:rPr lang="en-US" sz="1477" dirty="0">
                <a:solidFill>
                  <a:schemeClr val="tx1"/>
                </a:solidFill>
              </a:rPr>
              <a:t> </a:t>
            </a:r>
            <a:r>
              <a:rPr lang="en-US" sz="1477" dirty="0" err="1">
                <a:solidFill>
                  <a:schemeClr val="tx1"/>
                </a:solidFill>
              </a:rPr>
              <a:t>oleh</a:t>
            </a:r>
            <a:r>
              <a:rPr lang="en-US" sz="1477" dirty="0">
                <a:solidFill>
                  <a:schemeClr val="tx1"/>
                </a:solidFill>
              </a:rPr>
              <a:t> </a:t>
            </a:r>
            <a:r>
              <a:rPr lang="en-US" sz="1477" dirty="0" err="1">
                <a:solidFill>
                  <a:schemeClr val="tx1"/>
                </a:solidFill>
              </a:rPr>
              <a:t>organisasi</a:t>
            </a:r>
            <a:endParaRPr lang="en-US" sz="1477" dirty="0">
              <a:solidFill>
                <a:schemeClr val="tx1"/>
              </a:soli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468217" flipH="1">
            <a:off x="3007361" y="2526539"/>
            <a:ext cx="1018689" cy="68323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H="1" flipV="1">
            <a:off x="3047683" y="1367643"/>
            <a:ext cx="1018689" cy="599024"/>
          </a:xfrm>
          <a:prstGeom prst="rect">
            <a:avLst/>
          </a:prstGeom>
        </p:spPr>
      </p:pic>
      <p:sp>
        <p:nvSpPr>
          <p:cNvPr id="41" name="TextBox 40"/>
          <p:cNvSpPr txBox="1"/>
          <p:nvPr/>
        </p:nvSpPr>
        <p:spPr>
          <a:xfrm>
            <a:off x="278106" y="5255700"/>
            <a:ext cx="7195356" cy="774251"/>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Dalam</a:t>
            </a:r>
            <a:r>
              <a:rPr lang="en-US" sz="1477" dirty="0"/>
              <a:t> </a:t>
            </a:r>
            <a:r>
              <a:rPr lang="en-US" sz="1477" dirty="0" err="1"/>
              <a:t>persyaratan</a:t>
            </a:r>
            <a:r>
              <a:rPr lang="en-US" sz="1477" dirty="0"/>
              <a:t> </a:t>
            </a:r>
            <a:r>
              <a:rPr lang="en-US" sz="1477" dirty="0" err="1"/>
              <a:t>terbaru</a:t>
            </a:r>
            <a:r>
              <a:rPr lang="en-US" sz="1477" dirty="0"/>
              <a:t> </a:t>
            </a:r>
            <a:r>
              <a:rPr lang="en-US" sz="1477" dirty="0" err="1"/>
              <a:t>ini</a:t>
            </a:r>
            <a:r>
              <a:rPr lang="en-US" sz="1477" dirty="0"/>
              <a:t>, </a:t>
            </a:r>
            <a:r>
              <a:rPr lang="en-US" sz="1477" dirty="0" err="1"/>
              <a:t>istilah</a:t>
            </a:r>
            <a:r>
              <a:rPr lang="en-US" sz="1477" dirty="0"/>
              <a:t> “</a:t>
            </a:r>
            <a:r>
              <a:rPr lang="en-US" sz="1477" b="1" dirty="0"/>
              <a:t>Procedure</a:t>
            </a:r>
            <a:r>
              <a:rPr lang="en-US" sz="1477" dirty="0"/>
              <a:t>” </a:t>
            </a:r>
            <a:r>
              <a:rPr lang="en-US" sz="1477" dirty="0" err="1"/>
              <a:t>atau</a:t>
            </a:r>
            <a:r>
              <a:rPr lang="en-US" sz="1477" dirty="0"/>
              <a:t> “</a:t>
            </a:r>
            <a:r>
              <a:rPr lang="en-US" sz="1477" b="1" dirty="0"/>
              <a:t>Documented Procedure</a:t>
            </a:r>
            <a:r>
              <a:rPr lang="en-US" sz="1477" dirty="0"/>
              <a:t>” </a:t>
            </a:r>
            <a:r>
              <a:rPr lang="en-US" sz="1477" dirty="0" err="1"/>
              <a:t>diubah</a:t>
            </a:r>
            <a:r>
              <a:rPr lang="en-US" sz="1477" dirty="0"/>
              <a:t> </a:t>
            </a:r>
            <a:r>
              <a:rPr lang="en-US" sz="1477" dirty="0" err="1"/>
              <a:t>menjadi</a:t>
            </a:r>
            <a:r>
              <a:rPr lang="en-US" sz="1477" dirty="0"/>
              <a:t> “</a:t>
            </a:r>
            <a:r>
              <a:rPr lang="en-US" sz="1477" b="1" dirty="0"/>
              <a:t>Maintain Documented Information</a:t>
            </a:r>
            <a:r>
              <a:rPr lang="en-US" sz="1477" dirty="0"/>
              <a:t>”</a:t>
            </a:r>
          </a:p>
          <a:p>
            <a:r>
              <a:rPr lang="en-US" sz="1477" dirty="0" err="1"/>
              <a:t>Sedangkan</a:t>
            </a:r>
            <a:r>
              <a:rPr lang="en-US" sz="1477" dirty="0"/>
              <a:t>, </a:t>
            </a:r>
            <a:r>
              <a:rPr lang="en-US" sz="1477" dirty="0" err="1"/>
              <a:t>untuk</a:t>
            </a:r>
            <a:r>
              <a:rPr lang="en-US" sz="1477" dirty="0"/>
              <a:t> </a:t>
            </a:r>
            <a:r>
              <a:rPr lang="en-US" sz="1477" dirty="0" err="1"/>
              <a:t>istilah</a:t>
            </a:r>
            <a:r>
              <a:rPr lang="en-US" sz="1477" dirty="0"/>
              <a:t> “</a:t>
            </a:r>
            <a:r>
              <a:rPr lang="en-US" sz="1477" b="1" dirty="0"/>
              <a:t>Record</a:t>
            </a:r>
            <a:r>
              <a:rPr lang="en-US" sz="1477" dirty="0"/>
              <a:t>” </a:t>
            </a:r>
            <a:r>
              <a:rPr lang="en-US" sz="1477" dirty="0" err="1"/>
              <a:t>diubah</a:t>
            </a:r>
            <a:r>
              <a:rPr lang="en-US" sz="1477" dirty="0"/>
              <a:t> </a:t>
            </a:r>
            <a:r>
              <a:rPr lang="en-US" sz="1477" dirty="0" err="1"/>
              <a:t>menjadi</a:t>
            </a:r>
            <a:r>
              <a:rPr lang="en-US" sz="1477" dirty="0"/>
              <a:t> “</a:t>
            </a:r>
            <a:r>
              <a:rPr lang="en-US" sz="1477" b="1" dirty="0"/>
              <a:t>Retain Documented Information</a:t>
            </a:r>
            <a:r>
              <a:rPr lang="en-US" sz="1477" dirty="0"/>
              <a:t>”</a:t>
            </a:r>
          </a:p>
        </p:txBody>
      </p:sp>
      <p:sp>
        <p:nvSpPr>
          <p:cNvPr id="16" name="Rectangle 15"/>
          <p:cNvSpPr/>
          <p:nvPr/>
        </p:nvSpPr>
        <p:spPr>
          <a:xfrm>
            <a:off x="159235" y="276822"/>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Informasi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Terdokumentasi</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936E622B-1643-4B52-84BD-C367F295EA04}"/>
              </a:ext>
            </a:extLst>
          </p:cNvPr>
          <p:cNvSpPr>
            <a:spLocks noGrp="1"/>
          </p:cNvSpPr>
          <p:nvPr>
            <p:ph type="sldNum" sz="quarter" idx="12"/>
          </p:nvPr>
        </p:nvSpPr>
        <p:spPr/>
        <p:txBody>
          <a:bodyPr/>
          <a:lstStyle/>
          <a:p>
            <a:pPr>
              <a:defRPr/>
            </a:pPr>
            <a:fld id="{2E3D3CF9-A8F0-446F-8AA4-23D2A19D86A0}" type="slidenum">
              <a:rPr lang="en-US" smtClean="0"/>
              <a:pPr>
                <a:defRPr/>
              </a:pPr>
              <a:t>47</a:t>
            </a:fld>
            <a:endParaRPr lang="en-US"/>
          </a:p>
        </p:txBody>
      </p:sp>
      <p:pic>
        <p:nvPicPr>
          <p:cNvPr id="6146" name="Picture 2" descr="Image result for safety audit">
            <a:extLst>
              <a:ext uri="{FF2B5EF4-FFF2-40B4-BE49-F238E27FC236}">
                <a16:creationId xmlns:a16="http://schemas.microsoft.com/office/drawing/2014/main" id="{C5D73285-EB13-40C4-8735-684F53E9D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147" y="553206"/>
            <a:ext cx="2672862" cy="267286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27A1AFF-5D58-4B45-85D5-72BEF17F283B}"/>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338115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Process 29"/>
          <p:cNvSpPr/>
          <p:nvPr/>
        </p:nvSpPr>
        <p:spPr>
          <a:xfrm>
            <a:off x="1025712" y="2180486"/>
            <a:ext cx="2071953" cy="638417"/>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err="1">
                <a:solidFill>
                  <a:schemeClr val="tx1"/>
                </a:solidFill>
              </a:rPr>
              <a:t>Pembuatan</a:t>
            </a:r>
            <a:r>
              <a:rPr lang="en-US" sz="1477" b="1" dirty="0">
                <a:solidFill>
                  <a:schemeClr val="tx1"/>
                </a:solidFill>
              </a:rPr>
              <a:t> &amp; </a:t>
            </a:r>
            <a:r>
              <a:rPr lang="en-US" sz="1477" b="1" dirty="0" err="1">
                <a:solidFill>
                  <a:schemeClr val="tx1"/>
                </a:solidFill>
              </a:rPr>
              <a:t>Pemutakhiran</a:t>
            </a:r>
            <a:endParaRPr lang="en-US" sz="1477" b="1" dirty="0">
              <a:solidFill>
                <a:schemeClr val="tx1"/>
              </a:solidFill>
            </a:endParaRPr>
          </a:p>
        </p:txBody>
      </p:sp>
      <p:sp>
        <p:nvSpPr>
          <p:cNvPr id="16" name="Flowchart: Process 15"/>
          <p:cNvSpPr/>
          <p:nvPr/>
        </p:nvSpPr>
        <p:spPr>
          <a:xfrm>
            <a:off x="3625463" y="814392"/>
            <a:ext cx="1729053" cy="638417"/>
          </a:xfrm>
          <a:prstGeom prst="flowChartProcess">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a:solidFill>
                  <a:schemeClr val="tx1"/>
                </a:solidFill>
              </a:rPr>
              <a:t>Proses </a:t>
            </a:r>
            <a:r>
              <a:rPr lang="en-US" sz="1477" b="1" dirty="0" err="1">
                <a:solidFill>
                  <a:schemeClr val="tx1"/>
                </a:solidFill>
              </a:rPr>
              <a:t>Informasi</a:t>
            </a:r>
            <a:r>
              <a:rPr lang="en-US" sz="1477" b="1" dirty="0">
                <a:solidFill>
                  <a:schemeClr val="tx1"/>
                </a:solidFill>
              </a:rPr>
              <a:t> </a:t>
            </a:r>
            <a:r>
              <a:rPr lang="en-US" sz="1477" b="1" dirty="0" err="1">
                <a:solidFill>
                  <a:schemeClr val="tx1"/>
                </a:solidFill>
              </a:rPr>
              <a:t>Terdokumentasi</a:t>
            </a:r>
            <a:endParaRPr lang="en-US" sz="1477" b="1" dirty="0">
              <a:solidFill>
                <a:schemeClr val="tx1"/>
              </a:solidFill>
            </a:endParaRPr>
          </a:p>
        </p:txBody>
      </p:sp>
      <p:sp>
        <p:nvSpPr>
          <p:cNvPr id="17" name="Flowchart: Process 16"/>
          <p:cNvSpPr/>
          <p:nvPr/>
        </p:nvSpPr>
        <p:spPr>
          <a:xfrm>
            <a:off x="5277809" y="2180486"/>
            <a:ext cx="2281151" cy="638417"/>
          </a:xfrm>
          <a:prstGeom prst="flowChartProcess">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b="1" dirty="0" err="1">
                <a:solidFill>
                  <a:schemeClr val="tx1"/>
                </a:solidFill>
              </a:rPr>
              <a:t>Pengendalian</a:t>
            </a:r>
            <a:r>
              <a:rPr lang="en-US" sz="1477" b="1" dirty="0">
                <a:solidFill>
                  <a:schemeClr val="tx1"/>
                </a:solidFill>
              </a:rPr>
              <a:t> </a:t>
            </a:r>
            <a:r>
              <a:rPr lang="en-US" sz="1477" b="1" dirty="0" err="1">
                <a:solidFill>
                  <a:schemeClr val="tx1"/>
                </a:solidFill>
              </a:rPr>
              <a:t>Informasi</a:t>
            </a:r>
            <a:r>
              <a:rPr lang="en-US" sz="1477" b="1" dirty="0">
                <a:solidFill>
                  <a:schemeClr val="tx1"/>
                </a:solidFill>
              </a:rPr>
              <a:t> </a:t>
            </a:r>
            <a:r>
              <a:rPr lang="en-US" sz="1477" b="1" dirty="0" err="1">
                <a:solidFill>
                  <a:schemeClr val="tx1"/>
                </a:solidFill>
              </a:rPr>
              <a:t>Terdokumentasi</a:t>
            </a:r>
            <a:endParaRPr lang="en-US" sz="1477" b="1" dirty="0">
              <a:solidFill>
                <a:schemeClr val="tx1"/>
              </a:solidFill>
            </a:endParaRPr>
          </a:p>
        </p:txBody>
      </p:sp>
      <p:sp>
        <p:nvSpPr>
          <p:cNvPr id="18" name="TextBox 17"/>
          <p:cNvSpPr txBox="1"/>
          <p:nvPr/>
        </p:nvSpPr>
        <p:spPr>
          <a:xfrm>
            <a:off x="181392" y="2924699"/>
            <a:ext cx="3444071" cy="1910779"/>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Ketika</a:t>
            </a:r>
            <a:r>
              <a:rPr lang="en-US" sz="1477" dirty="0"/>
              <a:t> </a:t>
            </a:r>
            <a:r>
              <a:rPr lang="en-US" sz="1477" dirty="0" err="1"/>
              <a:t>membuat</a:t>
            </a:r>
            <a:r>
              <a:rPr lang="en-US" sz="1477" dirty="0"/>
              <a:t> </a:t>
            </a:r>
            <a:r>
              <a:rPr lang="en-US" sz="1477" dirty="0" err="1"/>
              <a:t>dan</a:t>
            </a:r>
            <a:r>
              <a:rPr lang="en-US" sz="1477" dirty="0"/>
              <a:t> </a:t>
            </a:r>
            <a:r>
              <a:rPr lang="en-US" sz="1477" dirty="0" err="1"/>
              <a:t>memutakhirkan</a:t>
            </a:r>
            <a:r>
              <a:rPr lang="en-US" sz="1477" dirty="0"/>
              <a:t> :</a:t>
            </a:r>
          </a:p>
          <a:p>
            <a:pPr marL="263776" indent="-263776">
              <a:buFont typeface="Arial" panose="020B0604020202020204" pitchFamily="34" charset="0"/>
              <a:buChar char="•"/>
            </a:pPr>
            <a:r>
              <a:rPr lang="en-US" sz="1477" dirty="0" err="1"/>
              <a:t>identifikasi</a:t>
            </a:r>
            <a:r>
              <a:rPr lang="en-US" sz="1477" dirty="0"/>
              <a:t> </a:t>
            </a:r>
            <a:r>
              <a:rPr lang="en-US" sz="1477" dirty="0" err="1"/>
              <a:t>dan</a:t>
            </a:r>
            <a:r>
              <a:rPr lang="en-US" sz="1477" dirty="0"/>
              <a:t> </a:t>
            </a:r>
            <a:r>
              <a:rPr lang="en-US" sz="1477" dirty="0" err="1"/>
              <a:t>deskripsi</a:t>
            </a:r>
            <a:r>
              <a:rPr lang="en-US" sz="1477" dirty="0"/>
              <a:t> (</a:t>
            </a:r>
            <a:r>
              <a:rPr lang="en-US" sz="1477" dirty="0" err="1"/>
              <a:t>misal</a:t>
            </a:r>
            <a:r>
              <a:rPr lang="en-US" sz="1477" dirty="0"/>
              <a:t> </a:t>
            </a:r>
            <a:r>
              <a:rPr lang="en-US" sz="1477" dirty="0" err="1"/>
              <a:t>judul</a:t>
            </a:r>
            <a:r>
              <a:rPr lang="en-US" sz="1477" dirty="0"/>
              <a:t>, </a:t>
            </a:r>
            <a:r>
              <a:rPr lang="en-US" sz="1477" dirty="0" err="1"/>
              <a:t>tanggal</a:t>
            </a:r>
            <a:r>
              <a:rPr lang="en-US" sz="1477" dirty="0"/>
              <a:t>, </a:t>
            </a:r>
            <a:r>
              <a:rPr lang="en-US" sz="1477" dirty="0" err="1"/>
              <a:t>penulis</a:t>
            </a:r>
            <a:r>
              <a:rPr lang="en-US" sz="1477" dirty="0"/>
              <a:t>, </a:t>
            </a:r>
            <a:r>
              <a:rPr lang="en-US" sz="1477" dirty="0" err="1"/>
              <a:t>atau</a:t>
            </a:r>
            <a:r>
              <a:rPr lang="en-US" sz="1477" dirty="0"/>
              <a:t> </a:t>
            </a:r>
            <a:r>
              <a:rPr lang="en-US" sz="1477" dirty="0" err="1"/>
              <a:t>nomor</a:t>
            </a:r>
            <a:r>
              <a:rPr lang="en-US" sz="1477" dirty="0"/>
              <a:t> </a:t>
            </a:r>
            <a:r>
              <a:rPr lang="en-US" sz="1477" dirty="0" err="1"/>
              <a:t>acuan</a:t>
            </a:r>
            <a:r>
              <a:rPr lang="en-US" sz="1477" dirty="0"/>
              <a:t>)</a:t>
            </a:r>
          </a:p>
          <a:p>
            <a:pPr marL="263776" indent="-263776">
              <a:buFont typeface="Arial" panose="020B0604020202020204" pitchFamily="34" charset="0"/>
              <a:buChar char="•"/>
            </a:pPr>
            <a:r>
              <a:rPr lang="en-US" sz="1477" dirty="0"/>
              <a:t>format (</a:t>
            </a:r>
            <a:r>
              <a:rPr lang="en-US" sz="1477" dirty="0" err="1"/>
              <a:t>misal</a:t>
            </a:r>
            <a:r>
              <a:rPr lang="en-US" sz="1477" dirty="0"/>
              <a:t> </a:t>
            </a:r>
            <a:r>
              <a:rPr lang="en-US" sz="1477" dirty="0" err="1"/>
              <a:t>bahasa</a:t>
            </a:r>
            <a:r>
              <a:rPr lang="en-US" sz="1477" dirty="0"/>
              <a:t>, </a:t>
            </a:r>
            <a:r>
              <a:rPr lang="en-US" sz="1477" dirty="0" err="1"/>
              <a:t>versi</a:t>
            </a:r>
            <a:r>
              <a:rPr lang="en-US" sz="1477" dirty="0"/>
              <a:t> </a:t>
            </a:r>
            <a:r>
              <a:rPr lang="en-US" sz="1477" dirty="0" err="1"/>
              <a:t>piranti</a:t>
            </a:r>
            <a:r>
              <a:rPr lang="en-US" sz="1477" dirty="0"/>
              <a:t> </a:t>
            </a:r>
            <a:r>
              <a:rPr lang="en-US" sz="1477" dirty="0" err="1"/>
              <a:t>lunak</a:t>
            </a:r>
            <a:r>
              <a:rPr lang="en-US" sz="1477" dirty="0"/>
              <a:t>, </a:t>
            </a:r>
            <a:r>
              <a:rPr lang="en-US" sz="1477" dirty="0" err="1"/>
              <a:t>grafik</a:t>
            </a:r>
            <a:r>
              <a:rPr lang="en-US" sz="1477" dirty="0"/>
              <a:t>) </a:t>
            </a:r>
            <a:r>
              <a:rPr lang="en-US" sz="1477" dirty="0" err="1"/>
              <a:t>dan</a:t>
            </a:r>
            <a:r>
              <a:rPr lang="en-US" sz="1477" dirty="0"/>
              <a:t> media (</a:t>
            </a:r>
            <a:r>
              <a:rPr lang="en-US" sz="1477" dirty="0" err="1"/>
              <a:t>misal</a:t>
            </a:r>
            <a:r>
              <a:rPr lang="en-US" sz="1477" dirty="0"/>
              <a:t> </a:t>
            </a:r>
            <a:r>
              <a:rPr lang="en-US" sz="1477" dirty="0" err="1"/>
              <a:t>kertas</a:t>
            </a:r>
            <a:r>
              <a:rPr lang="en-US" sz="1477" dirty="0"/>
              <a:t>, </a:t>
            </a:r>
            <a:r>
              <a:rPr lang="en-US" sz="1477" dirty="0" err="1"/>
              <a:t>elektronik</a:t>
            </a:r>
            <a:r>
              <a:rPr lang="en-US" sz="1477" dirty="0"/>
              <a:t>)</a:t>
            </a:r>
          </a:p>
          <a:p>
            <a:pPr marL="263776" indent="-263776">
              <a:buFont typeface="Arial" panose="020B0604020202020204" pitchFamily="34" charset="0"/>
              <a:buChar char="•"/>
            </a:pPr>
            <a:r>
              <a:rPr lang="en-US" sz="1477" dirty="0" err="1"/>
              <a:t>Tinjauan</a:t>
            </a:r>
            <a:r>
              <a:rPr lang="en-US" sz="1477" dirty="0"/>
              <a:t> </a:t>
            </a:r>
            <a:r>
              <a:rPr lang="en-US" sz="1477" dirty="0" err="1"/>
              <a:t>dan</a:t>
            </a:r>
            <a:r>
              <a:rPr lang="en-US" sz="1477" dirty="0"/>
              <a:t> </a:t>
            </a:r>
            <a:r>
              <a:rPr lang="en-US" sz="1477" dirty="0" err="1"/>
              <a:t>persetujuan</a:t>
            </a:r>
            <a:r>
              <a:rPr lang="en-US" sz="1477" dirty="0"/>
              <a:t> </a:t>
            </a:r>
            <a:r>
              <a:rPr lang="en-US" sz="1477" dirty="0" err="1"/>
              <a:t>untuk</a:t>
            </a:r>
            <a:r>
              <a:rPr lang="en-US" sz="1477" dirty="0"/>
              <a:t> </a:t>
            </a:r>
            <a:r>
              <a:rPr lang="en-US" sz="1477" dirty="0" err="1"/>
              <a:t>kecukupan</a:t>
            </a:r>
            <a:r>
              <a:rPr lang="en-US" sz="1477" dirty="0"/>
              <a:t> </a:t>
            </a:r>
            <a:r>
              <a:rPr lang="en-US" sz="1477" dirty="0" err="1"/>
              <a:t>dan</a:t>
            </a:r>
            <a:r>
              <a:rPr lang="en-US" sz="1477" dirty="0"/>
              <a:t> </a:t>
            </a:r>
            <a:r>
              <a:rPr lang="en-US" sz="1477" dirty="0" err="1"/>
              <a:t>kesesuaian</a:t>
            </a:r>
            <a:endParaRPr lang="en-US" sz="1477" dirty="0"/>
          </a:p>
        </p:txBody>
      </p:sp>
      <p:cxnSp>
        <p:nvCxnSpPr>
          <p:cNvPr id="19" name="Shape 78"/>
          <p:cNvCxnSpPr>
            <a:stCxn id="16" idx="2"/>
            <a:endCxn id="30" idx="0"/>
          </p:cNvCxnSpPr>
          <p:nvPr/>
        </p:nvCxnSpPr>
        <p:spPr>
          <a:xfrm rot="5400000">
            <a:off x="2912002" y="602497"/>
            <a:ext cx="727677" cy="2428301"/>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1392" y="5302496"/>
            <a:ext cx="3444071" cy="774251"/>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Digunakan</a:t>
            </a:r>
            <a:r>
              <a:rPr lang="en-US" sz="1477" dirty="0"/>
              <a:t> </a:t>
            </a:r>
            <a:r>
              <a:rPr lang="en-US" sz="1477" dirty="0" err="1"/>
              <a:t>sebagai</a:t>
            </a:r>
            <a:r>
              <a:rPr lang="en-US" sz="1477" dirty="0"/>
              <a:t> PEDOMAN </a:t>
            </a:r>
            <a:r>
              <a:rPr lang="en-US" sz="1477" dirty="0" err="1"/>
              <a:t>dalam</a:t>
            </a:r>
            <a:r>
              <a:rPr lang="en-US" sz="1477" dirty="0"/>
              <a:t> </a:t>
            </a:r>
            <a:r>
              <a:rPr lang="en-US" sz="1477" dirty="0" err="1"/>
              <a:t>bekerja</a:t>
            </a:r>
            <a:r>
              <a:rPr lang="en-US" sz="1477" dirty="0"/>
              <a:t> </a:t>
            </a:r>
            <a:r>
              <a:rPr lang="en-US" sz="1477" dirty="0" err="1"/>
              <a:t>dan</a:t>
            </a:r>
            <a:r>
              <a:rPr lang="en-US" sz="1477" dirty="0"/>
              <a:t>/</a:t>
            </a:r>
            <a:r>
              <a:rPr lang="en-US" sz="1477" dirty="0" err="1"/>
              <a:t>atau</a:t>
            </a:r>
            <a:r>
              <a:rPr lang="en-US" sz="1477" dirty="0"/>
              <a:t> </a:t>
            </a:r>
            <a:r>
              <a:rPr lang="en-US" sz="1477" dirty="0" err="1"/>
              <a:t>mengendalikan</a:t>
            </a:r>
            <a:r>
              <a:rPr lang="en-US" sz="1477" dirty="0"/>
              <a:t> proses</a:t>
            </a:r>
          </a:p>
          <a:p>
            <a:r>
              <a:rPr lang="en-US" sz="1477" dirty="0"/>
              <a:t>(DOKUMEN INTERNAL &amp; EKSTERNAL)</a:t>
            </a:r>
          </a:p>
        </p:txBody>
      </p:sp>
      <p:sp>
        <p:nvSpPr>
          <p:cNvPr id="23" name="Right Arrow 22"/>
          <p:cNvSpPr/>
          <p:nvPr/>
        </p:nvSpPr>
        <p:spPr>
          <a:xfrm rot="5400000">
            <a:off x="1749601" y="4593936"/>
            <a:ext cx="307650" cy="944411"/>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4" name="TextBox 23"/>
          <p:cNvSpPr txBox="1"/>
          <p:nvPr/>
        </p:nvSpPr>
        <p:spPr>
          <a:xfrm>
            <a:off x="3789485" y="2924699"/>
            <a:ext cx="5257800" cy="2592697"/>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Informasi</a:t>
            </a:r>
            <a:r>
              <a:rPr lang="en-US" sz="1477" dirty="0"/>
              <a:t> </a:t>
            </a:r>
            <a:r>
              <a:rPr lang="en-US" sz="1477" dirty="0" err="1"/>
              <a:t>terdokumentasi</a:t>
            </a:r>
            <a:r>
              <a:rPr lang="en-US" sz="1477" dirty="0"/>
              <a:t> </a:t>
            </a:r>
            <a:r>
              <a:rPr lang="en-US" sz="1477" dirty="0" err="1"/>
              <a:t>harus</a:t>
            </a:r>
            <a:r>
              <a:rPr lang="en-US" sz="1477" dirty="0"/>
              <a:t> </a:t>
            </a:r>
            <a:r>
              <a:rPr lang="en-US" sz="1477" dirty="0" err="1"/>
              <a:t>dikendalikan</a:t>
            </a:r>
            <a:r>
              <a:rPr lang="en-US" sz="1477" dirty="0"/>
              <a:t> </a:t>
            </a:r>
            <a:r>
              <a:rPr lang="en-US" sz="1477" dirty="0" err="1"/>
              <a:t>untuk</a:t>
            </a:r>
            <a:r>
              <a:rPr lang="en-US" sz="1477" dirty="0"/>
              <a:t> </a:t>
            </a:r>
            <a:r>
              <a:rPr lang="en-US" sz="1477" dirty="0" err="1"/>
              <a:t>memastikan</a:t>
            </a:r>
            <a:r>
              <a:rPr lang="en-US" sz="1477" dirty="0"/>
              <a:t> :</a:t>
            </a:r>
          </a:p>
          <a:p>
            <a:pPr marL="263776" indent="-263776">
              <a:buFont typeface="Arial" panose="020B0604020202020204" pitchFamily="34" charset="0"/>
              <a:buChar char="•"/>
            </a:pPr>
            <a:r>
              <a:rPr lang="en-US" sz="1477" dirty="0" err="1"/>
              <a:t>tersedia</a:t>
            </a:r>
            <a:r>
              <a:rPr lang="en-US" sz="1477" dirty="0"/>
              <a:t> </a:t>
            </a:r>
            <a:r>
              <a:rPr lang="en-US" sz="1477" dirty="0" err="1"/>
              <a:t>dan</a:t>
            </a:r>
            <a:r>
              <a:rPr lang="en-US" sz="1477" dirty="0"/>
              <a:t> </a:t>
            </a:r>
            <a:r>
              <a:rPr lang="en-US" sz="1477" dirty="0" err="1"/>
              <a:t>sesuai</a:t>
            </a:r>
            <a:r>
              <a:rPr lang="en-US" sz="1477" dirty="0"/>
              <a:t> </a:t>
            </a:r>
            <a:r>
              <a:rPr lang="en-US" sz="1477" dirty="0" err="1"/>
              <a:t>untuk</a:t>
            </a:r>
            <a:r>
              <a:rPr lang="en-US" sz="1477" dirty="0"/>
              <a:t> </a:t>
            </a:r>
            <a:r>
              <a:rPr lang="en-US" sz="1477" dirty="0" err="1"/>
              <a:t>digunakan</a:t>
            </a:r>
            <a:r>
              <a:rPr lang="en-US" sz="1477" dirty="0"/>
              <a:t>, </a:t>
            </a:r>
            <a:r>
              <a:rPr lang="en-US" sz="1477" dirty="0" err="1"/>
              <a:t>kapan</a:t>
            </a:r>
            <a:r>
              <a:rPr lang="en-US" sz="1477" dirty="0"/>
              <a:t> </a:t>
            </a:r>
            <a:r>
              <a:rPr lang="en-US" sz="1477" dirty="0" err="1"/>
              <a:t>dan</a:t>
            </a:r>
            <a:r>
              <a:rPr lang="en-US" sz="1477" dirty="0"/>
              <a:t> </a:t>
            </a:r>
            <a:r>
              <a:rPr lang="en-US" sz="1477" dirty="0" err="1"/>
              <a:t>dimana</a:t>
            </a:r>
            <a:r>
              <a:rPr lang="en-US" sz="1477" dirty="0"/>
              <a:t> </a:t>
            </a:r>
            <a:r>
              <a:rPr lang="en-US" sz="1477" dirty="0" err="1"/>
              <a:t>jika</a:t>
            </a:r>
            <a:r>
              <a:rPr lang="en-US" sz="1477" dirty="0"/>
              <a:t> </a:t>
            </a:r>
            <a:r>
              <a:rPr lang="en-US" sz="1477" dirty="0" err="1"/>
              <a:t>diperlukan</a:t>
            </a:r>
            <a:endParaRPr lang="en-US" sz="1477" dirty="0"/>
          </a:p>
          <a:p>
            <a:pPr marL="263776" indent="-263776">
              <a:buFont typeface="Arial" panose="020B0604020202020204" pitchFamily="34" charset="0"/>
              <a:buChar char="•"/>
            </a:pPr>
            <a:r>
              <a:rPr lang="en-US" sz="1477" dirty="0" err="1"/>
              <a:t>terlindungi</a:t>
            </a:r>
            <a:r>
              <a:rPr lang="en-US" sz="1477" dirty="0"/>
              <a:t> (</a:t>
            </a:r>
            <a:r>
              <a:rPr lang="en-US" sz="1477" dirty="0" err="1"/>
              <a:t>kerahasiaan</a:t>
            </a:r>
            <a:r>
              <a:rPr lang="en-US" sz="1477" dirty="0"/>
              <a:t>, </a:t>
            </a:r>
            <a:r>
              <a:rPr lang="en-US" sz="1477" dirty="0" err="1"/>
              <a:t>penggunaan</a:t>
            </a:r>
            <a:r>
              <a:rPr lang="en-US" sz="1477" dirty="0"/>
              <a:t> yang </a:t>
            </a:r>
            <a:r>
              <a:rPr lang="en-US" sz="1477" dirty="0" err="1"/>
              <a:t>tidak</a:t>
            </a:r>
            <a:r>
              <a:rPr lang="en-US" sz="1477" dirty="0"/>
              <a:t> </a:t>
            </a:r>
            <a:r>
              <a:rPr lang="en-US" sz="1477" dirty="0" err="1"/>
              <a:t>tepat</a:t>
            </a:r>
            <a:r>
              <a:rPr lang="en-US" sz="1477" dirty="0"/>
              <a:t>, </a:t>
            </a:r>
            <a:r>
              <a:rPr lang="en-US" sz="1477" dirty="0" err="1"/>
              <a:t>atau</a:t>
            </a:r>
            <a:r>
              <a:rPr lang="en-US" sz="1477" dirty="0"/>
              <a:t> </a:t>
            </a:r>
            <a:r>
              <a:rPr lang="en-US" sz="1477" dirty="0" err="1"/>
              <a:t>hilang</a:t>
            </a:r>
            <a:r>
              <a:rPr lang="en-US" sz="1477" dirty="0"/>
              <a:t> </a:t>
            </a:r>
            <a:r>
              <a:rPr lang="en-US" sz="1477" dirty="0" err="1"/>
              <a:t>integritas</a:t>
            </a:r>
            <a:r>
              <a:rPr lang="en-US" sz="1477" dirty="0"/>
              <a:t>)</a:t>
            </a:r>
          </a:p>
          <a:p>
            <a:r>
              <a:rPr lang="en-US" sz="1477" dirty="0"/>
              <a:t>Dan </a:t>
            </a:r>
            <a:r>
              <a:rPr lang="en-US" sz="1477" dirty="0" err="1"/>
              <a:t>dikendalikan</a:t>
            </a:r>
            <a:r>
              <a:rPr lang="en-US" sz="1477" dirty="0"/>
              <a:t> :</a:t>
            </a:r>
          </a:p>
          <a:p>
            <a:pPr marL="263776" indent="-263776">
              <a:buFont typeface="Arial" panose="020B0604020202020204" pitchFamily="34" charset="0"/>
              <a:buChar char="•"/>
            </a:pPr>
            <a:r>
              <a:rPr lang="en-US" sz="1477" dirty="0" err="1"/>
              <a:t>distribusi</a:t>
            </a:r>
            <a:r>
              <a:rPr lang="en-US" sz="1477" dirty="0"/>
              <a:t>, </a:t>
            </a:r>
            <a:r>
              <a:rPr lang="en-US" sz="1477" dirty="0" err="1"/>
              <a:t>akses</a:t>
            </a:r>
            <a:r>
              <a:rPr lang="en-US" sz="1477" dirty="0"/>
              <a:t>, </a:t>
            </a:r>
            <a:r>
              <a:rPr lang="en-US" sz="1477" dirty="0" err="1"/>
              <a:t>perolehan</a:t>
            </a:r>
            <a:r>
              <a:rPr lang="en-US" sz="1477" dirty="0"/>
              <a:t> </a:t>
            </a:r>
            <a:r>
              <a:rPr lang="en-US" sz="1477" dirty="0" err="1"/>
              <a:t>kembali</a:t>
            </a:r>
            <a:r>
              <a:rPr lang="en-US" sz="1477" dirty="0"/>
              <a:t> </a:t>
            </a:r>
            <a:r>
              <a:rPr lang="en-US" sz="1477" dirty="0" err="1"/>
              <a:t>dan</a:t>
            </a:r>
            <a:r>
              <a:rPr lang="en-US" sz="1477" dirty="0"/>
              <a:t> </a:t>
            </a:r>
            <a:r>
              <a:rPr lang="en-US" sz="1477" dirty="0" err="1"/>
              <a:t>penggunaan</a:t>
            </a:r>
            <a:endParaRPr lang="en-US" sz="1477" dirty="0"/>
          </a:p>
          <a:p>
            <a:pPr marL="263776" indent="-263776">
              <a:buFont typeface="Arial" panose="020B0604020202020204" pitchFamily="34" charset="0"/>
              <a:buChar char="•"/>
            </a:pPr>
            <a:r>
              <a:rPr lang="en-US" sz="1477" dirty="0" err="1"/>
              <a:t>penyimpanan</a:t>
            </a:r>
            <a:r>
              <a:rPr lang="en-US" sz="1477" dirty="0"/>
              <a:t> </a:t>
            </a:r>
            <a:r>
              <a:rPr lang="en-US" sz="1477" dirty="0" err="1"/>
              <a:t>dan</a:t>
            </a:r>
            <a:r>
              <a:rPr lang="en-US" sz="1477" dirty="0"/>
              <a:t> </a:t>
            </a:r>
            <a:r>
              <a:rPr lang="en-US" sz="1477" dirty="0" err="1"/>
              <a:t>pemeliharaan</a:t>
            </a:r>
            <a:r>
              <a:rPr lang="en-US" sz="1477" dirty="0"/>
              <a:t>, </a:t>
            </a:r>
            <a:r>
              <a:rPr lang="en-US" sz="1477" dirty="0" err="1"/>
              <a:t>termasuk</a:t>
            </a:r>
            <a:r>
              <a:rPr lang="en-US" sz="1477" dirty="0"/>
              <a:t> </a:t>
            </a:r>
            <a:r>
              <a:rPr lang="en-US" sz="1477" dirty="0" err="1"/>
              <a:t>menjaga</a:t>
            </a:r>
            <a:r>
              <a:rPr lang="en-US" sz="1477" dirty="0"/>
              <a:t> </a:t>
            </a:r>
            <a:r>
              <a:rPr lang="en-US" sz="1477" dirty="0" err="1"/>
              <a:t>tetap</a:t>
            </a:r>
            <a:r>
              <a:rPr lang="en-US" sz="1477" dirty="0"/>
              <a:t> </a:t>
            </a:r>
            <a:r>
              <a:rPr lang="en-US" sz="1477" dirty="0" err="1"/>
              <a:t>mudah</a:t>
            </a:r>
            <a:r>
              <a:rPr lang="en-US" sz="1477" dirty="0"/>
              <a:t> </a:t>
            </a:r>
            <a:r>
              <a:rPr lang="en-US" sz="1477" dirty="0" err="1"/>
              <a:t>dibaca</a:t>
            </a:r>
            <a:endParaRPr lang="en-US" sz="1477" dirty="0"/>
          </a:p>
          <a:p>
            <a:pPr marL="263776" indent="-263776">
              <a:buFont typeface="Arial" panose="020B0604020202020204" pitchFamily="34" charset="0"/>
              <a:buChar char="•"/>
            </a:pPr>
            <a:r>
              <a:rPr lang="en-US" sz="1477" dirty="0" err="1"/>
              <a:t>perubahan</a:t>
            </a:r>
            <a:r>
              <a:rPr lang="en-US" sz="1477" dirty="0"/>
              <a:t> (</a:t>
            </a:r>
            <a:r>
              <a:rPr lang="en-US" sz="1477" dirty="0" err="1"/>
              <a:t>misal</a:t>
            </a:r>
            <a:r>
              <a:rPr lang="en-US" sz="1477" dirty="0"/>
              <a:t> </a:t>
            </a:r>
            <a:r>
              <a:rPr lang="en-US" sz="1477" dirty="0" err="1"/>
              <a:t>versi</a:t>
            </a:r>
            <a:r>
              <a:rPr lang="en-US" sz="1477" dirty="0"/>
              <a:t> / </a:t>
            </a:r>
            <a:r>
              <a:rPr lang="en-US" sz="1477" dirty="0" err="1"/>
              <a:t>revisi</a:t>
            </a:r>
            <a:r>
              <a:rPr lang="en-US" sz="1477" dirty="0"/>
              <a:t>)</a:t>
            </a:r>
          </a:p>
          <a:p>
            <a:pPr marL="263776" indent="-263776">
              <a:buFont typeface="Arial" panose="020B0604020202020204" pitchFamily="34" charset="0"/>
              <a:buChar char="•"/>
            </a:pPr>
            <a:r>
              <a:rPr lang="en-US" sz="1477" dirty="0" err="1"/>
              <a:t>retensi</a:t>
            </a:r>
            <a:r>
              <a:rPr lang="en-US" sz="1477" dirty="0"/>
              <a:t> </a:t>
            </a:r>
            <a:r>
              <a:rPr lang="en-US" sz="1477" dirty="0" err="1"/>
              <a:t>dan</a:t>
            </a:r>
            <a:r>
              <a:rPr lang="en-US" sz="1477" dirty="0"/>
              <a:t> </a:t>
            </a:r>
            <a:r>
              <a:rPr lang="en-US" sz="1477" dirty="0" err="1"/>
              <a:t>penempatan</a:t>
            </a:r>
            <a:endParaRPr lang="en-US" sz="1477" dirty="0"/>
          </a:p>
        </p:txBody>
      </p:sp>
      <p:cxnSp>
        <p:nvCxnSpPr>
          <p:cNvPr id="25" name="Shape 78"/>
          <p:cNvCxnSpPr>
            <a:stCxn id="16" idx="2"/>
            <a:endCxn id="17" idx="0"/>
          </p:cNvCxnSpPr>
          <p:nvPr/>
        </p:nvCxnSpPr>
        <p:spPr>
          <a:xfrm rot="16200000" flipH="1">
            <a:off x="5090349" y="852449"/>
            <a:ext cx="727677" cy="1928395"/>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51465" y="5941725"/>
            <a:ext cx="4139621" cy="546945"/>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77" dirty="0" err="1"/>
              <a:t>Sebagai</a:t>
            </a:r>
            <a:r>
              <a:rPr lang="en-US" sz="1477" dirty="0"/>
              <a:t> </a:t>
            </a:r>
            <a:r>
              <a:rPr lang="en-US" sz="1477" dirty="0" err="1"/>
              <a:t>bukti</a:t>
            </a:r>
            <a:r>
              <a:rPr lang="en-US" sz="1477" dirty="0"/>
              <a:t> </a:t>
            </a:r>
            <a:r>
              <a:rPr lang="en-US" sz="1477" dirty="0" err="1"/>
              <a:t>hasil</a:t>
            </a:r>
            <a:r>
              <a:rPr lang="en-US" sz="1477" dirty="0"/>
              <a:t> PEKERJAAN </a:t>
            </a:r>
            <a:r>
              <a:rPr lang="en-US" sz="1477" dirty="0" err="1"/>
              <a:t>atau</a:t>
            </a:r>
            <a:r>
              <a:rPr lang="en-US" sz="1477" dirty="0"/>
              <a:t> IMPLEMENTASI (REKAMAN)</a:t>
            </a:r>
          </a:p>
        </p:txBody>
      </p:sp>
      <p:sp>
        <p:nvSpPr>
          <p:cNvPr id="32" name="Right Arrow 31"/>
          <p:cNvSpPr/>
          <p:nvPr/>
        </p:nvSpPr>
        <p:spPr>
          <a:xfrm rot="5400000">
            <a:off x="6264560" y="5259283"/>
            <a:ext cx="307650" cy="944411"/>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38" name="Right Arrow 37"/>
          <p:cNvSpPr/>
          <p:nvPr/>
        </p:nvSpPr>
        <p:spPr>
          <a:xfrm rot="8692837">
            <a:off x="3584312" y="5145953"/>
            <a:ext cx="308969" cy="668293"/>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20" name="Rectangle 19"/>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Informasi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Terdokumentasi</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32F43E6A-1792-4F6D-8AD9-B04A9FBEDCED}"/>
              </a:ext>
            </a:extLst>
          </p:cNvPr>
          <p:cNvSpPr>
            <a:spLocks noGrp="1"/>
          </p:cNvSpPr>
          <p:nvPr>
            <p:ph type="sldNum" sz="quarter" idx="12"/>
          </p:nvPr>
        </p:nvSpPr>
        <p:spPr/>
        <p:txBody>
          <a:bodyPr/>
          <a:lstStyle/>
          <a:p>
            <a:pPr>
              <a:defRPr/>
            </a:pPr>
            <a:fld id="{2E3D3CF9-A8F0-446F-8AA4-23D2A19D86A0}" type="slidenum">
              <a:rPr lang="en-US" smtClean="0"/>
              <a:pPr>
                <a:defRPr/>
              </a:pPr>
              <a:t>48</a:t>
            </a:fld>
            <a:endParaRPr lang="en-US"/>
          </a:p>
        </p:txBody>
      </p:sp>
      <p:sp>
        <p:nvSpPr>
          <p:cNvPr id="2" name="Footer Placeholder 1">
            <a:extLst>
              <a:ext uri="{FF2B5EF4-FFF2-40B4-BE49-F238E27FC236}">
                <a16:creationId xmlns:a16="http://schemas.microsoft.com/office/drawing/2014/main" id="{D8A267DB-37B7-4B3F-B17D-3C07378EBCF6}"/>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908886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D598D-8B4E-49E6-8AB1-C8D6EAE47B80}"/>
              </a:ext>
            </a:extLst>
          </p:cNvPr>
          <p:cNvSpPr/>
          <p:nvPr/>
        </p:nvSpPr>
        <p:spPr>
          <a:xfrm>
            <a:off x="0" y="0"/>
            <a:ext cx="9144000" cy="168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06482" y="318591"/>
            <a:ext cx="5952961" cy="1008560"/>
          </a:xfrm>
          <a:prstGeom prst="rect">
            <a:avLst/>
          </a:prstGeom>
          <a:noFill/>
        </p:spPr>
        <p:txBody>
          <a:bodyPr wrap="square" lIns="84406" tIns="42203" rIns="84406" bIns="42203">
            <a:spAutoFit/>
            <a:scene3d>
              <a:camera prst="orthographicFront"/>
              <a:lightRig rig="soft" dir="t">
                <a:rot lat="0" lon="0" rev="15600000"/>
              </a:lightRig>
            </a:scene3d>
            <a:sp3d extrusionH="57150" prstMaterial="softEdge">
              <a:bevelT w="25400" h="38100"/>
            </a:sp3d>
          </a:bodyPr>
          <a:lstStyle/>
          <a:p>
            <a:pPr algn="ctr"/>
            <a:r>
              <a:rPr lang="en-US" sz="6000" b="1" dirty="0">
                <a:ln/>
                <a:solidFill>
                  <a:schemeClr val="bg1"/>
                </a:solidFill>
                <a:latin typeface="Arial Narrow" panose="020B0606020202030204" pitchFamily="34" charset="0"/>
                <a:cs typeface="Impact"/>
              </a:rPr>
              <a:t>OPERASI</a:t>
            </a:r>
          </a:p>
        </p:txBody>
      </p:sp>
      <p:sp>
        <p:nvSpPr>
          <p:cNvPr id="7" name="TextBox 6"/>
          <p:cNvSpPr txBox="1"/>
          <p:nvPr/>
        </p:nvSpPr>
        <p:spPr>
          <a:xfrm>
            <a:off x="325394" y="1975716"/>
            <a:ext cx="8603453" cy="4511949"/>
          </a:xfrm>
          <a:prstGeom prst="rect">
            <a:avLst/>
          </a:prstGeom>
          <a:noFill/>
        </p:spPr>
        <p:txBody>
          <a:bodyPr wrap="square" rtlCol="0">
            <a:spAutoFit/>
          </a:bodyPr>
          <a:lstStyle/>
          <a:p>
            <a:pPr marL="263776" indent="-263776">
              <a:buFont typeface="+mj-lt"/>
              <a:buAutoNum type="arabicPeriod"/>
            </a:pPr>
            <a:r>
              <a:rPr lang="en-US" sz="1846" b="1" dirty="0" err="1"/>
              <a:t>Pelaksanaan</a:t>
            </a:r>
            <a:r>
              <a:rPr lang="en-US" sz="1846" b="1" dirty="0"/>
              <a:t> </a:t>
            </a:r>
            <a:r>
              <a:rPr lang="en-US" sz="1846" b="1" dirty="0" err="1"/>
              <a:t>untuk</a:t>
            </a:r>
            <a:r>
              <a:rPr lang="en-US" sz="1846" b="1" dirty="0"/>
              <a:t> </a:t>
            </a:r>
            <a:r>
              <a:rPr lang="en-US" sz="1846" b="1" dirty="0" err="1"/>
              <a:t>menangani</a:t>
            </a:r>
            <a:r>
              <a:rPr lang="en-US" sz="1846" b="1" dirty="0"/>
              <a:t> RISIKO &amp;PELUANG</a:t>
            </a:r>
          </a:p>
          <a:p>
            <a:pPr marL="260845" lvl="1"/>
            <a:r>
              <a:rPr lang="en-US" sz="1846" dirty="0"/>
              <a:t>Goal : </a:t>
            </a:r>
            <a:r>
              <a:rPr lang="en-US" sz="1846" dirty="0" err="1"/>
              <a:t>pelaksanaan</a:t>
            </a:r>
            <a:r>
              <a:rPr lang="en-US" sz="1846" dirty="0"/>
              <a:t> </a:t>
            </a:r>
            <a:r>
              <a:rPr lang="en-US" sz="1846" dirty="0" err="1"/>
              <a:t>sistem</a:t>
            </a:r>
            <a:r>
              <a:rPr lang="en-US" sz="1846" dirty="0"/>
              <a:t> </a:t>
            </a:r>
            <a:r>
              <a:rPr lang="en-US" sz="1846" dirty="0" err="1"/>
              <a:t>manajemen</a:t>
            </a:r>
            <a:r>
              <a:rPr lang="en-US" sz="1846" dirty="0"/>
              <a:t> K3L </a:t>
            </a:r>
            <a:r>
              <a:rPr lang="en-US" sz="1846" dirty="0" err="1"/>
              <a:t>berbasis</a:t>
            </a:r>
            <a:r>
              <a:rPr lang="en-US" sz="1846" dirty="0"/>
              <a:t> PENCEGAHAN </a:t>
            </a:r>
            <a:r>
              <a:rPr lang="en-US" sz="1846" dirty="0" err="1"/>
              <a:t>dan</a:t>
            </a:r>
            <a:r>
              <a:rPr lang="en-US" sz="1846" dirty="0"/>
              <a:t> </a:t>
            </a:r>
            <a:r>
              <a:rPr lang="en-US" sz="1846" dirty="0" err="1"/>
              <a:t>meningkatkan</a:t>
            </a:r>
            <a:r>
              <a:rPr lang="en-US" sz="1846" dirty="0"/>
              <a:t> KINERJA K3L</a:t>
            </a:r>
          </a:p>
          <a:p>
            <a:pPr marL="260845" lvl="1"/>
            <a:endParaRPr lang="en-US" sz="1846" dirty="0"/>
          </a:p>
          <a:p>
            <a:pPr marL="316531" indent="-316531">
              <a:buFont typeface="+mj-lt"/>
              <a:buAutoNum type="arabicPeriod"/>
            </a:pPr>
            <a:r>
              <a:rPr lang="en-US" sz="1846" b="1" dirty="0" err="1"/>
              <a:t>Perencanaan</a:t>
            </a:r>
            <a:r>
              <a:rPr lang="en-US" sz="1846" b="1" dirty="0"/>
              <a:t> </a:t>
            </a:r>
            <a:r>
              <a:rPr lang="en-US" sz="1846" b="1" dirty="0" err="1"/>
              <a:t>dan</a:t>
            </a:r>
            <a:r>
              <a:rPr lang="en-US" sz="1846" b="1" dirty="0"/>
              <a:t> </a:t>
            </a:r>
            <a:r>
              <a:rPr lang="en-US" sz="1846" b="1" dirty="0" err="1"/>
              <a:t>Pengendalian</a:t>
            </a:r>
            <a:r>
              <a:rPr lang="en-US" sz="1846" b="1" dirty="0"/>
              <a:t> </a:t>
            </a:r>
            <a:r>
              <a:rPr lang="en-US" sz="1846" b="1" dirty="0" err="1"/>
              <a:t>Operasional</a:t>
            </a:r>
            <a:endParaRPr lang="en-US" sz="1846" b="1" dirty="0"/>
          </a:p>
          <a:p>
            <a:pPr marL="527552" indent="-263776">
              <a:buFont typeface="Wingdings" charset="2"/>
              <a:buChar char="§"/>
            </a:pPr>
            <a:r>
              <a:rPr lang="en-US" sz="1846" dirty="0" err="1"/>
              <a:t>Menetapkan</a:t>
            </a:r>
            <a:r>
              <a:rPr lang="en-US" sz="1846" dirty="0"/>
              <a:t> </a:t>
            </a:r>
            <a:r>
              <a:rPr lang="en-US" sz="1846" dirty="0" err="1"/>
              <a:t>Kriteria</a:t>
            </a:r>
            <a:r>
              <a:rPr lang="en-US" sz="1846" dirty="0"/>
              <a:t> </a:t>
            </a:r>
            <a:r>
              <a:rPr lang="en-US" sz="1846" dirty="0" err="1"/>
              <a:t>Operasi</a:t>
            </a:r>
            <a:r>
              <a:rPr lang="en-US" sz="1846" dirty="0"/>
              <a:t> &amp; </a:t>
            </a:r>
            <a:r>
              <a:rPr lang="en-US" sz="1846" dirty="0" err="1"/>
              <a:t>Pengendalian</a:t>
            </a:r>
            <a:r>
              <a:rPr lang="en-US" sz="1846" dirty="0"/>
              <a:t> </a:t>
            </a:r>
            <a:r>
              <a:rPr lang="en-US" sz="1846" dirty="0" err="1"/>
              <a:t>Operasional</a:t>
            </a:r>
            <a:endParaRPr lang="en-US" sz="1846" dirty="0"/>
          </a:p>
          <a:p>
            <a:pPr marL="527552" indent="-263776">
              <a:buFont typeface="Wingdings" charset="2"/>
              <a:buChar char="§"/>
            </a:pPr>
            <a:r>
              <a:rPr lang="en-US" sz="1846" b="1" u="sng" dirty="0" err="1">
                <a:solidFill>
                  <a:srgbClr val="FF0000"/>
                </a:solidFill>
              </a:rPr>
              <a:t>Mengendalikan</a:t>
            </a:r>
            <a:r>
              <a:rPr lang="en-US" sz="1846" b="1" u="sng" dirty="0">
                <a:solidFill>
                  <a:srgbClr val="FF0000"/>
                </a:solidFill>
              </a:rPr>
              <a:t> BAHAYA </a:t>
            </a:r>
            <a:r>
              <a:rPr lang="en-US" sz="1846" b="1" u="sng" dirty="0" err="1">
                <a:solidFill>
                  <a:srgbClr val="FF0000"/>
                </a:solidFill>
              </a:rPr>
              <a:t>dan</a:t>
            </a:r>
            <a:r>
              <a:rPr lang="en-US" sz="1846" b="1" u="sng" dirty="0">
                <a:solidFill>
                  <a:srgbClr val="FF0000"/>
                </a:solidFill>
              </a:rPr>
              <a:t> </a:t>
            </a:r>
            <a:r>
              <a:rPr lang="en-US" sz="1846" b="1" u="sng" dirty="0" err="1">
                <a:solidFill>
                  <a:srgbClr val="FF0000"/>
                </a:solidFill>
              </a:rPr>
              <a:t>Mengurangi</a:t>
            </a:r>
            <a:r>
              <a:rPr lang="en-US" sz="1846" b="1" u="sng" dirty="0">
                <a:solidFill>
                  <a:srgbClr val="FF0000"/>
                </a:solidFill>
              </a:rPr>
              <a:t> </a:t>
            </a:r>
            <a:r>
              <a:rPr lang="en-US" sz="1846" b="1" u="sng" dirty="0" err="1">
                <a:solidFill>
                  <a:srgbClr val="FF0000"/>
                </a:solidFill>
              </a:rPr>
              <a:t>Risiko</a:t>
            </a:r>
            <a:r>
              <a:rPr lang="en-US" sz="1846" b="1" u="sng" dirty="0">
                <a:solidFill>
                  <a:srgbClr val="FF0000"/>
                </a:solidFill>
              </a:rPr>
              <a:t> K3</a:t>
            </a:r>
          </a:p>
          <a:p>
            <a:pPr marL="527552" indent="-263776">
              <a:buFont typeface="Wingdings" charset="2"/>
              <a:buChar char="§"/>
            </a:pPr>
            <a:r>
              <a:rPr lang="en-US" sz="1846" dirty="0" err="1"/>
              <a:t>Manajemen</a:t>
            </a:r>
            <a:r>
              <a:rPr lang="en-US" sz="1846" dirty="0"/>
              <a:t> </a:t>
            </a:r>
            <a:r>
              <a:rPr lang="en-US" sz="1846" dirty="0" err="1"/>
              <a:t>Perubahan</a:t>
            </a:r>
            <a:r>
              <a:rPr lang="en-US" sz="1846" dirty="0"/>
              <a:t> (Management of Change)</a:t>
            </a:r>
          </a:p>
          <a:p>
            <a:pPr marL="527552" indent="-263776">
              <a:buFont typeface="Wingdings" charset="2"/>
              <a:buChar char="§"/>
            </a:pPr>
            <a:r>
              <a:rPr lang="en-US" sz="1846" dirty="0" err="1"/>
              <a:t>Pengadaan</a:t>
            </a:r>
            <a:r>
              <a:rPr lang="en-US" sz="1846" dirty="0"/>
              <a:t> (Procurement) </a:t>
            </a:r>
            <a:r>
              <a:rPr lang="en-US" sz="1846" dirty="0" err="1"/>
              <a:t>Barang</a:t>
            </a:r>
            <a:r>
              <a:rPr lang="en-US" sz="1846" dirty="0"/>
              <a:t> dan </a:t>
            </a:r>
            <a:r>
              <a:rPr lang="en-US" sz="1846" dirty="0" err="1"/>
              <a:t>Jasa</a:t>
            </a:r>
            <a:endParaRPr lang="en-US" sz="1846" dirty="0"/>
          </a:p>
          <a:p>
            <a:pPr marL="527552" indent="-263776">
              <a:buFont typeface="Wingdings" charset="2"/>
              <a:buChar char="§"/>
            </a:pPr>
            <a:r>
              <a:rPr lang="en-US" sz="1846" dirty="0" err="1"/>
              <a:t>Pengendalian</a:t>
            </a:r>
            <a:r>
              <a:rPr lang="en-US" sz="1846" dirty="0"/>
              <a:t> </a:t>
            </a:r>
            <a:r>
              <a:rPr lang="en-US" sz="1846" dirty="0" err="1"/>
              <a:t>Kontraktor</a:t>
            </a:r>
            <a:r>
              <a:rPr lang="en-US" sz="1846" dirty="0"/>
              <a:t> &amp; </a:t>
            </a:r>
            <a:r>
              <a:rPr lang="en-US" sz="1846" dirty="0" err="1"/>
              <a:t>Alih</a:t>
            </a:r>
            <a:r>
              <a:rPr lang="en-US" sz="1846" dirty="0"/>
              <a:t> </a:t>
            </a:r>
            <a:r>
              <a:rPr lang="en-US" sz="1846" dirty="0" err="1"/>
              <a:t>Daya</a:t>
            </a:r>
            <a:r>
              <a:rPr lang="en-US" sz="1846" dirty="0"/>
              <a:t> (Outsourcing)</a:t>
            </a:r>
          </a:p>
          <a:p>
            <a:pPr marL="263776"/>
            <a:endParaRPr lang="en-US" sz="1846" dirty="0"/>
          </a:p>
          <a:p>
            <a:pPr marL="263776" indent="-263776">
              <a:buFont typeface="+mj-lt"/>
              <a:buAutoNum type="arabicPeriod" startAt="3"/>
            </a:pPr>
            <a:r>
              <a:rPr lang="en-US" sz="1846" b="1" dirty="0" err="1"/>
              <a:t>Pelaksanaan</a:t>
            </a:r>
            <a:r>
              <a:rPr lang="en-US" sz="1846" b="1" dirty="0"/>
              <a:t> </a:t>
            </a:r>
            <a:r>
              <a:rPr lang="en-US" sz="1846" b="1" dirty="0" err="1"/>
              <a:t>rencana</a:t>
            </a:r>
            <a:r>
              <a:rPr lang="en-US" sz="1846" b="1" dirty="0"/>
              <a:t> </a:t>
            </a:r>
            <a:r>
              <a:rPr lang="en-US" sz="1846" b="1" dirty="0" err="1"/>
              <a:t>tindakan</a:t>
            </a:r>
            <a:r>
              <a:rPr lang="en-US" sz="1846" b="1" dirty="0"/>
              <a:t> </a:t>
            </a:r>
            <a:r>
              <a:rPr lang="en-US" sz="1846" b="1" dirty="0" err="1"/>
              <a:t>untuk</a:t>
            </a:r>
            <a:r>
              <a:rPr lang="en-US" sz="1846" b="1" dirty="0"/>
              <a:t> </a:t>
            </a:r>
            <a:r>
              <a:rPr lang="en-US" sz="1846" b="1" dirty="0" err="1"/>
              <a:t>mengatasi</a:t>
            </a:r>
            <a:r>
              <a:rPr lang="en-US" sz="1846" b="1" dirty="0"/>
              <a:t> :</a:t>
            </a:r>
          </a:p>
          <a:p>
            <a:pPr marL="586169" lvl="1" indent="-316531">
              <a:buFont typeface="Wingdings" panose="05000000000000000000" pitchFamily="2" charset="2"/>
              <a:buChar char="§"/>
            </a:pPr>
            <a:r>
              <a:rPr lang="en-US" sz="1846" dirty="0" err="1"/>
              <a:t>Risiko</a:t>
            </a:r>
            <a:r>
              <a:rPr lang="en-US" sz="1846" dirty="0"/>
              <a:t> </a:t>
            </a:r>
            <a:r>
              <a:rPr lang="en-US" sz="1846" dirty="0" err="1"/>
              <a:t>dan</a:t>
            </a:r>
            <a:r>
              <a:rPr lang="en-US" sz="1846" dirty="0"/>
              <a:t> </a:t>
            </a:r>
            <a:r>
              <a:rPr lang="en-US" sz="1846" dirty="0" err="1"/>
              <a:t>Peluang</a:t>
            </a:r>
            <a:endParaRPr lang="en-US" sz="1846" dirty="0"/>
          </a:p>
          <a:p>
            <a:pPr marL="586169" lvl="1" indent="-316531">
              <a:buFont typeface="Wingdings" panose="05000000000000000000" pitchFamily="2" charset="2"/>
              <a:buChar char="§"/>
            </a:pPr>
            <a:r>
              <a:rPr lang="en-US" sz="1846" dirty="0" err="1"/>
              <a:t>Bahaya</a:t>
            </a:r>
            <a:r>
              <a:rPr lang="en-US" sz="1846" dirty="0"/>
              <a:t> &amp; </a:t>
            </a:r>
            <a:r>
              <a:rPr lang="en-US" sz="1846" dirty="0" err="1"/>
              <a:t>Aspek</a:t>
            </a:r>
            <a:r>
              <a:rPr lang="en-US" sz="1846" dirty="0"/>
              <a:t> </a:t>
            </a:r>
            <a:r>
              <a:rPr lang="en-US" sz="1846" dirty="0" err="1"/>
              <a:t>Penting</a:t>
            </a:r>
            <a:r>
              <a:rPr lang="en-US" sz="1846" dirty="0"/>
              <a:t> </a:t>
            </a:r>
            <a:r>
              <a:rPr lang="en-US" sz="1846" dirty="0" err="1"/>
              <a:t>Lingkungan</a:t>
            </a:r>
            <a:endParaRPr lang="en-US" sz="1846" dirty="0"/>
          </a:p>
          <a:p>
            <a:pPr marL="586169" lvl="1" indent="-316531">
              <a:buFont typeface="Wingdings" panose="05000000000000000000" pitchFamily="2" charset="2"/>
              <a:buChar char="§"/>
            </a:pPr>
            <a:r>
              <a:rPr lang="en-US" sz="1846" dirty="0" err="1"/>
              <a:t>Pemenuhan</a:t>
            </a:r>
            <a:r>
              <a:rPr lang="en-US" sz="1846" dirty="0"/>
              <a:t> </a:t>
            </a:r>
            <a:r>
              <a:rPr lang="en-US" sz="1846" dirty="0" err="1"/>
              <a:t>Persyaratan</a:t>
            </a:r>
            <a:r>
              <a:rPr lang="en-US" sz="1846" dirty="0"/>
              <a:t> </a:t>
            </a:r>
            <a:r>
              <a:rPr lang="en-US" sz="1846" dirty="0" err="1"/>
              <a:t>Hukum</a:t>
            </a:r>
            <a:r>
              <a:rPr lang="en-US" sz="1846" dirty="0"/>
              <a:t> </a:t>
            </a:r>
            <a:r>
              <a:rPr lang="en-US" sz="1846" dirty="0" err="1"/>
              <a:t>dan</a:t>
            </a:r>
            <a:r>
              <a:rPr lang="en-US" sz="1846" dirty="0"/>
              <a:t> </a:t>
            </a:r>
            <a:r>
              <a:rPr lang="en-US" sz="1846" dirty="0" err="1"/>
              <a:t>Persyaratan</a:t>
            </a:r>
            <a:r>
              <a:rPr lang="en-US" sz="1846" dirty="0"/>
              <a:t> Lain</a:t>
            </a:r>
          </a:p>
        </p:txBody>
      </p:sp>
      <p:sp>
        <p:nvSpPr>
          <p:cNvPr id="3" name="Slide Number Placeholder 2">
            <a:extLst>
              <a:ext uri="{FF2B5EF4-FFF2-40B4-BE49-F238E27FC236}">
                <a16:creationId xmlns:a16="http://schemas.microsoft.com/office/drawing/2014/main" id="{DD861E6D-14FA-4017-8EF8-8C51C5E918D0}"/>
              </a:ext>
            </a:extLst>
          </p:cNvPr>
          <p:cNvSpPr>
            <a:spLocks noGrp="1"/>
          </p:cNvSpPr>
          <p:nvPr>
            <p:ph type="sldNum" sz="quarter" idx="12"/>
          </p:nvPr>
        </p:nvSpPr>
        <p:spPr/>
        <p:txBody>
          <a:bodyPr/>
          <a:lstStyle/>
          <a:p>
            <a:pPr>
              <a:defRPr/>
            </a:pPr>
            <a:fld id="{2E3D3CF9-A8F0-446F-8AA4-23D2A19D86A0}" type="slidenum">
              <a:rPr lang="en-US" smtClean="0"/>
              <a:pPr>
                <a:defRPr/>
              </a:pPr>
              <a:t>49</a:t>
            </a:fld>
            <a:endParaRPr lang="en-US"/>
          </a:p>
        </p:txBody>
      </p:sp>
      <p:pic>
        <p:nvPicPr>
          <p:cNvPr id="4" name="Picture 3">
            <a:extLst>
              <a:ext uri="{FF2B5EF4-FFF2-40B4-BE49-F238E27FC236}">
                <a16:creationId xmlns:a16="http://schemas.microsoft.com/office/drawing/2014/main" id="{33D4A0B5-A3E1-4C2C-838A-FBD7FF1F9DE5}"/>
              </a:ext>
            </a:extLst>
          </p:cNvPr>
          <p:cNvPicPr>
            <a:picLocks noChangeAspect="1"/>
          </p:cNvPicPr>
          <p:nvPr/>
        </p:nvPicPr>
        <p:blipFill>
          <a:blip r:embed="rId2"/>
          <a:stretch>
            <a:fillRect/>
          </a:stretch>
        </p:blipFill>
        <p:spPr>
          <a:xfrm>
            <a:off x="6272057" y="3791780"/>
            <a:ext cx="2695885" cy="2695885"/>
          </a:xfrm>
          <a:prstGeom prst="rect">
            <a:avLst/>
          </a:prstGeom>
        </p:spPr>
      </p:pic>
      <p:sp>
        <p:nvSpPr>
          <p:cNvPr id="6" name="Footer Placeholder 5">
            <a:extLst>
              <a:ext uri="{FF2B5EF4-FFF2-40B4-BE49-F238E27FC236}">
                <a16:creationId xmlns:a16="http://schemas.microsoft.com/office/drawing/2014/main" id="{DC6E5D56-7B52-4460-96EC-DDDAE81BE7D0}"/>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57242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3513" name="Picture 9" descr="forward"/>
          <p:cNvPicPr>
            <a:picLocks noGrp="1" noChangeAspect="1" noChangeArrowheads="1" noCrop="1"/>
          </p:cNvPicPr>
          <p:nvPr>
            <p:ph sz="quarter" idx="2"/>
          </p:nvPr>
        </p:nvPicPr>
        <p:blipFill>
          <a:blip r:embed="rId4" cstate="print"/>
          <a:srcRect/>
          <a:stretch>
            <a:fillRect/>
          </a:stretch>
        </p:blipFill>
        <p:spPr>
          <a:xfrm>
            <a:off x="1484435" y="3366679"/>
            <a:ext cx="508488" cy="348762"/>
          </a:xfrm>
        </p:spPr>
      </p:pic>
      <p:pic>
        <p:nvPicPr>
          <p:cNvPr id="533514" name="Picture 10" descr="forward"/>
          <p:cNvPicPr>
            <a:picLocks noGrp="1" noChangeAspect="1" noChangeArrowheads="1" noCrop="1"/>
          </p:cNvPicPr>
          <p:nvPr>
            <p:ph sz="quarter" idx="3"/>
          </p:nvPr>
        </p:nvPicPr>
        <p:blipFill>
          <a:blip r:embed="rId4" cstate="print"/>
          <a:srcRect/>
          <a:stretch>
            <a:fillRect/>
          </a:stretch>
        </p:blipFill>
        <p:spPr>
          <a:xfrm>
            <a:off x="6934201" y="3366679"/>
            <a:ext cx="507023" cy="348762"/>
          </a:xfrm>
        </p:spPr>
      </p:pic>
      <p:sp>
        <p:nvSpPr>
          <p:cNvPr id="41989" name="Line 46"/>
          <p:cNvSpPr>
            <a:spLocks noChangeShapeType="1"/>
          </p:cNvSpPr>
          <p:nvPr/>
        </p:nvSpPr>
        <p:spPr bwMode="auto">
          <a:xfrm>
            <a:off x="0" y="1055595"/>
            <a:ext cx="9144000" cy="0"/>
          </a:xfrm>
          <a:prstGeom prst="line">
            <a:avLst/>
          </a:prstGeom>
          <a:noFill/>
          <a:ln w="76200">
            <a:solidFill>
              <a:schemeClr val="tx1"/>
            </a:solidFill>
            <a:miter lim="800000"/>
            <a:headEnd/>
            <a:tailEn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41990" name="Oval 41"/>
          <p:cNvSpPr>
            <a:spLocks noChangeArrowheads="1"/>
          </p:cNvSpPr>
          <p:nvPr/>
        </p:nvSpPr>
        <p:spPr bwMode="auto">
          <a:xfrm>
            <a:off x="6976697" y="1964306"/>
            <a:ext cx="2113085" cy="2857500"/>
          </a:xfrm>
          <a:prstGeom prst="ellipse">
            <a:avLst/>
          </a:prstGeom>
          <a:solidFill>
            <a:schemeClr val="bg1">
              <a:alpha val="38823"/>
            </a:schemeClr>
          </a:solidFill>
          <a:ln w="57150">
            <a:solidFill>
              <a:schemeClr val="tx1"/>
            </a:solidFill>
            <a:miter lim="800000"/>
            <a:headEnd/>
            <a:tailEnd/>
          </a:ln>
        </p:spPr>
        <p:txBody>
          <a:bodyPr wrap="none" anchor="ctr"/>
          <a:lstStyle/>
          <a:p>
            <a:pPr fontAlgn="base">
              <a:spcBef>
                <a:spcPct val="0"/>
              </a:spcBef>
              <a:spcAft>
                <a:spcPct val="0"/>
              </a:spcAft>
            </a:pPr>
            <a:endParaRPr lang="en-US" sz="1846">
              <a:solidFill>
                <a:prstClr val="black"/>
              </a:solidFill>
              <a:latin typeface="Verdana" pitchFamily="34" charset="0"/>
            </a:endParaRPr>
          </a:p>
        </p:txBody>
      </p:sp>
      <p:sp>
        <p:nvSpPr>
          <p:cNvPr id="41991" name="Rectangle 44"/>
          <p:cNvSpPr>
            <a:spLocks noChangeArrowheads="1"/>
          </p:cNvSpPr>
          <p:nvPr/>
        </p:nvSpPr>
        <p:spPr bwMode="auto">
          <a:xfrm>
            <a:off x="1683728" y="1876382"/>
            <a:ext cx="3654669" cy="2924908"/>
          </a:xfrm>
          <a:prstGeom prst="rect">
            <a:avLst/>
          </a:prstGeom>
          <a:solidFill>
            <a:schemeClr val="bg1">
              <a:alpha val="38039"/>
            </a:schemeClr>
          </a:solidFill>
          <a:ln w="76200" cmpd="tri">
            <a:solidFill>
              <a:schemeClr val="tx1"/>
            </a:solidFill>
            <a:miter lim="800000"/>
            <a:headEnd/>
            <a:tailEnd/>
          </a:ln>
        </p:spPr>
        <p:txBody>
          <a:bodyPr wrap="none" anchor="ctr"/>
          <a:lstStyle/>
          <a:p>
            <a:pPr fontAlgn="base">
              <a:spcBef>
                <a:spcPct val="0"/>
              </a:spcBef>
              <a:spcAft>
                <a:spcPct val="0"/>
              </a:spcAft>
            </a:pPr>
            <a:endParaRPr lang="en-US" sz="1846">
              <a:solidFill>
                <a:prstClr val="black"/>
              </a:solidFill>
              <a:latin typeface="Verdana" pitchFamily="34" charset="0"/>
            </a:endParaRPr>
          </a:p>
        </p:txBody>
      </p:sp>
      <p:sp>
        <p:nvSpPr>
          <p:cNvPr id="533506" name="Text Box 2"/>
          <p:cNvSpPr txBox="1">
            <a:spLocks noChangeArrowheads="1"/>
          </p:cNvSpPr>
          <p:nvPr/>
        </p:nvSpPr>
        <p:spPr bwMode="auto">
          <a:xfrm>
            <a:off x="323851" y="133350"/>
            <a:ext cx="8569569" cy="731482"/>
          </a:xfrm>
          <a:prstGeom prst="rect">
            <a:avLst/>
          </a:prstGeom>
          <a:noFill/>
          <a:ln w="9525">
            <a:noFill/>
            <a:miter lim="800000"/>
            <a:headEnd/>
            <a:tailEnd/>
          </a:ln>
        </p:spPr>
        <p:txBody>
          <a:bodyPr>
            <a:spAutoFit/>
          </a:bodyPr>
          <a:lstStyle/>
          <a:p>
            <a:pPr fontAlgn="base">
              <a:spcBef>
                <a:spcPct val="50000"/>
              </a:spcBef>
              <a:spcAft>
                <a:spcPct val="0"/>
              </a:spcAft>
              <a:defRPr/>
            </a:pPr>
            <a:r>
              <a:rPr lang="en-US" sz="2215" b="1" u="sng" dirty="0">
                <a:solidFill>
                  <a:prstClr val="black"/>
                </a:solidFill>
              </a:rPr>
              <a:t>Loss Causation Model</a:t>
            </a:r>
            <a:r>
              <a:rPr lang="en-US" sz="2215" b="1" i="1" dirty="0">
                <a:solidFill>
                  <a:prstClr val="black"/>
                </a:solidFill>
              </a:rPr>
              <a:t> - Domino Theory</a:t>
            </a:r>
          </a:p>
          <a:p>
            <a:pPr fontAlgn="base">
              <a:spcBef>
                <a:spcPct val="50000"/>
              </a:spcBef>
              <a:spcAft>
                <a:spcPct val="0"/>
              </a:spcAft>
              <a:defRPr/>
            </a:pPr>
            <a:r>
              <a:rPr lang="en-US" sz="1292" b="1" dirty="0" err="1">
                <a:solidFill>
                  <a:prstClr val="black"/>
                </a:solidFill>
              </a:rPr>
              <a:t>Mr.Frank</a:t>
            </a:r>
            <a:r>
              <a:rPr lang="en-US" sz="1292" b="1" dirty="0">
                <a:solidFill>
                  <a:prstClr val="black"/>
                </a:solidFill>
              </a:rPr>
              <a:t> </a:t>
            </a:r>
            <a:r>
              <a:rPr lang="en-US" sz="1292" b="1" dirty="0" err="1">
                <a:solidFill>
                  <a:prstClr val="black"/>
                </a:solidFill>
              </a:rPr>
              <a:t>E.Bird,Jr</a:t>
            </a:r>
            <a:r>
              <a:rPr lang="en-US" sz="1292" b="1" dirty="0">
                <a:solidFill>
                  <a:prstClr val="black"/>
                </a:solidFill>
              </a:rPr>
              <a:t> </a:t>
            </a:r>
            <a:r>
              <a:rPr lang="en-US" sz="1292" b="1" i="1" dirty="0">
                <a:solidFill>
                  <a:prstClr val="black"/>
                </a:solidFill>
              </a:rPr>
              <a:t>(International Loss Control Institute, ILCI)</a:t>
            </a:r>
            <a:r>
              <a:rPr lang="en-US" sz="1292" b="1" dirty="0">
                <a:solidFill>
                  <a:prstClr val="black"/>
                </a:solidFill>
              </a:rPr>
              <a:t> Developed By Heinrich</a:t>
            </a:r>
          </a:p>
        </p:txBody>
      </p:sp>
      <p:sp>
        <p:nvSpPr>
          <p:cNvPr id="533507" name="Rectangle 3"/>
          <p:cNvSpPr>
            <a:spLocks noChangeArrowheads="1"/>
          </p:cNvSpPr>
          <p:nvPr/>
        </p:nvSpPr>
        <p:spPr bwMode="auto">
          <a:xfrm>
            <a:off x="21981" y="2340910"/>
            <a:ext cx="1510811" cy="2127738"/>
          </a:xfrm>
          <a:prstGeom prst="rect">
            <a:avLst/>
          </a:prstGeom>
          <a:solidFill>
            <a:srgbClr val="6600FF"/>
          </a:solidFill>
          <a:ln w="9525">
            <a:solidFill>
              <a:schemeClr val="tx1"/>
            </a:solidFill>
            <a:miter lim="800000"/>
            <a:headEnd/>
            <a:tailEnd/>
          </a:ln>
        </p:spPr>
        <p:txBody>
          <a:bodyPr anchor="ctr"/>
          <a:lstStyle/>
          <a:p>
            <a:pPr algn="ctr" fontAlgn="base">
              <a:spcBef>
                <a:spcPct val="0"/>
              </a:spcBef>
              <a:spcAft>
                <a:spcPct val="0"/>
              </a:spcAft>
            </a:pPr>
            <a:r>
              <a:rPr lang="en-US" sz="1477" b="1" i="1" dirty="0">
                <a:solidFill>
                  <a:srgbClr val="FFFF00"/>
                </a:solidFill>
                <a:latin typeface="Rockwell" pitchFamily="18" charset="0"/>
              </a:rPr>
              <a:t>Management</a:t>
            </a:r>
          </a:p>
          <a:p>
            <a:pPr algn="ctr" fontAlgn="base">
              <a:spcBef>
                <a:spcPct val="0"/>
              </a:spcBef>
              <a:spcAft>
                <a:spcPct val="0"/>
              </a:spcAft>
            </a:pPr>
            <a:r>
              <a:rPr lang="en-US" sz="1477" b="1" i="1" dirty="0">
                <a:solidFill>
                  <a:srgbClr val="FFFF00"/>
                </a:solidFill>
                <a:latin typeface="Rockwell" pitchFamily="18" charset="0"/>
              </a:rPr>
              <a:t>And Organization</a:t>
            </a:r>
          </a:p>
          <a:p>
            <a:pPr algn="ctr" fontAlgn="base">
              <a:spcBef>
                <a:spcPct val="0"/>
              </a:spcBef>
              <a:spcAft>
                <a:spcPct val="0"/>
              </a:spcAft>
            </a:pPr>
            <a:endParaRPr lang="en-US" sz="1477" b="1" i="1" dirty="0">
              <a:solidFill>
                <a:srgbClr val="FFFF00"/>
              </a:solidFill>
              <a:latin typeface="Rockwell" pitchFamily="18" charset="0"/>
            </a:endParaRPr>
          </a:p>
          <a:p>
            <a:pPr algn="ctr" fontAlgn="base">
              <a:spcBef>
                <a:spcPct val="0"/>
              </a:spcBef>
              <a:spcAft>
                <a:spcPct val="0"/>
              </a:spcAft>
            </a:pPr>
            <a:r>
              <a:rPr lang="en-US" sz="1100" b="1" dirty="0">
                <a:solidFill>
                  <a:schemeClr val="bg1"/>
                </a:solidFill>
                <a:latin typeface="Verdana" pitchFamily="34" charset="0"/>
              </a:rPr>
              <a:t>(lack of control)</a:t>
            </a:r>
          </a:p>
          <a:p>
            <a:pPr algn="ctr" fontAlgn="base">
              <a:spcBef>
                <a:spcPct val="0"/>
              </a:spcBef>
              <a:spcAft>
                <a:spcPct val="0"/>
              </a:spcAft>
            </a:pPr>
            <a:endParaRPr lang="en-US" sz="1292" b="1" dirty="0">
              <a:solidFill>
                <a:srgbClr val="FFFFFF"/>
              </a:solidFill>
              <a:latin typeface="Verdana" pitchFamily="34" charset="0"/>
            </a:endParaRPr>
          </a:p>
          <a:p>
            <a:pPr algn="ctr" fontAlgn="base">
              <a:spcBef>
                <a:spcPct val="0"/>
              </a:spcBef>
              <a:spcAft>
                <a:spcPct val="0"/>
              </a:spcAft>
            </a:pPr>
            <a:r>
              <a:rPr lang="en-US" sz="1292" b="1" dirty="0">
                <a:solidFill>
                  <a:srgbClr val="FFFFFF"/>
                </a:solidFill>
                <a:latin typeface="Verdana" pitchFamily="34" charset="0"/>
              </a:rPr>
              <a:t>Substandard</a:t>
            </a:r>
          </a:p>
          <a:p>
            <a:pPr algn="ctr" fontAlgn="base">
              <a:spcBef>
                <a:spcPct val="0"/>
              </a:spcBef>
              <a:spcAft>
                <a:spcPct val="0"/>
              </a:spcAft>
            </a:pPr>
            <a:r>
              <a:rPr lang="en-US" sz="1292" b="1" dirty="0">
                <a:solidFill>
                  <a:srgbClr val="FFFFFF"/>
                </a:solidFill>
                <a:latin typeface="Verdana" pitchFamily="34" charset="0"/>
              </a:rPr>
              <a:t>Management</a:t>
            </a:r>
          </a:p>
          <a:p>
            <a:pPr algn="ctr" fontAlgn="base">
              <a:spcBef>
                <a:spcPct val="0"/>
              </a:spcBef>
              <a:spcAft>
                <a:spcPct val="0"/>
              </a:spcAft>
            </a:pPr>
            <a:r>
              <a:rPr lang="en-US" sz="1292" b="1" dirty="0">
                <a:solidFill>
                  <a:srgbClr val="FFFFFF"/>
                </a:solidFill>
                <a:latin typeface="Verdana" pitchFamily="34" charset="0"/>
              </a:rPr>
              <a:t>System</a:t>
            </a:r>
          </a:p>
          <a:p>
            <a:pPr algn="ctr" fontAlgn="base">
              <a:spcBef>
                <a:spcPct val="0"/>
              </a:spcBef>
              <a:spcAft>
                <a:spcPct val="0"/>
              </a:spcAft>
            </a:pPr>
            <a:endParaRPr lang="en-US" sz="1108" b="1" dirty="0">
              <a:solidFill>
                <a:srgbClr val="FFCC00"/>
              </a:solidFill>
              <a:latin typeface="Verdana" pitchFamily="34" charset="0"/>
            </a:endParaRPr>
          </a:p>
          <a:p>
            <a:pPr algn="ctr" fontAlgn="base">
              <a:spcBef>
                <a:spcPct val="0"/>
              </a:spcBef>
              <a:spcAft>
                <a:spcPct val="0"/>
              </a:spcAft>
            </a:pPr>
            <a:endParaRPr lang="en-US" sz="1108" b="1" dirty="0">
              <a:solidFill>
                <a:srgbClr val="FFCC00"/>
              </a:solidFill>
              <a:latin typeface="Verdana" pitchFamily="34" charset="0"/>
            </a:endParaRPr>
          </a:p>
        </p:txBody>
      </p:sp>
      <p:sp>
        <p:nvSpPr>
          <p:cNvPr id="533508" name="Rectangle 4"/>
          <p:cNvSpPr>
            <a:spLocks noChangeArrowheads="1"/>
          </p:cNvSpPr>
          <p:nvPr/>
        </p:nvSpPr>
        <p:spPr bwMode="auto">
          <a:xfrm>
            <a:off x="1883020" y="2340910"/>
            <a:ext cx="1427285" cy="2127738"/>
          </a:xfrm>
          <a:prstGeom prst="rect">
            <a:avLst/>
          </a:prstGeom>
          <a:solidFill>
            <a:srgbClr val="6600FF"/>
          </a:solidFill>
          <a:ln w="9525">
            <a:solidFill>
              <a:schemeClr val="tx1"/>
            </a:solidFill>
            <a:miter lim="800000"/>
            <a:headEnd/>
            <a:tailEnd/>
          </a:ln>
        </p:spPr>
        <p:txBody>
          <a:bodyPr anchor="ctr"/>
          <a:lstStyle/>
          <a:p>
            <a:pPr algn="ctr" fontAlgn="base">
              <a:spcBef>
                <a:spcPct val="0"/>
              </a:spcBef>
              <a:spcAft>
                <a:spcPct val="0"/>
              </a:spcAft>
            </a:pPr>
            <a:r>
              <a:rPr lang="en-US" sz="1662" b="1" i="1" dirty="0">
                <a:solidFill>
                  <a:srgbClr val="FFFF00"/>
                </a:solidFill>
                <a:latin typeface="Rockwell" pitchFamily="18" charset="0"/>
              </a:rPr>
              <a:t>Basic Causes</a:t>
            </a:r>
          </a:p>
          <a:p>
            <a:pPr algn="ctr" fontAlgn="base">
              <a:spcBef>
                <a:spcPct val="0"/>
              </a:spcBef>
              <a:spcAft>
                <a:spcPct val="0"/>
              </a:spcAft>
            </a:pPr>
            <a:endParaRPr lang="en-US" sz="1108" b="1" dirty="0">
              <a:solidFill>
                <a:srgbClr val="FFFFFF"/>
              </a:solidFill>
              <a:latin typeface="Verdana" pitchFamily="34" charset="0"/>
            </a:endParaRPr>
          </a:p>
          <a:p>
            <a:pPr algn="ctr" fontAlgn="base">
              <a:spcBef>
                <a:spcPct val="0"/>
              </a:spcBef>
              <a:spcAft>
                <a:spcPct val="0"/>
              </a:spcAft>
            </a:pPr>
            <a:endParaRPr lang="en-US" sz="1108" b="1" dirty="0">
              <a:solidFill>
                <a:srgbClr val="FFFFFF"/>
              </a:solidFill>
              <a:latin typeface="Verdana" pitchFamily="34" charset="0"/>
            </a:endParaRPr>
          </a:p>
          <a:p>
            <a:pPr algn="ctr" fontAlgn="base">
              <a:spcBef>
                <a:spcPct val="0"/>
              </a:spcBef>
              <a:spcAft>
                <a:spcPct val="0"/>
              </a:spcAft>
            </a:pPr>
            <a:r>
              <a:rPr lang="en-US" sz="1292" b="1" dirty="0">
                <a:solidFill>
                  <a:srgbClr val="FFFFFF"/>
                </a:solidFill>
                <a:latin typeface="Verdana" pitchFamily="34" charset="0"/>
              </a:rPr>
              <a:t>Substandard</a:t>
            </a:r>
          </a:p>
          <a:p>
            <a:pPr algn="ctr" fontAlgn="base">
              <a:spcBef>
                <a:spcPct val="0"/>
              </a:spcBef>
              <a:spcAft>
                <a:spcPct val="0"/>
              </a:spcAft>
            </a:pPr>
            <a:r>
              <a:rPr lang="en-US" sz="1292" b="1" dirty="0">
                <a:solidFill>
                  <a:srgbClr val="FFFFFF"/>
                </a:solidFill>
                <a:latin typeface="Verdana" pitchFamily="34" charset="0"/>
              </a:rPr>
              <a:t>Personal and Task or Job factors</a:t>
            </a:r>
          </a:p>
          <a:p>
            <a:pPr algn="ctr" fontAlgn="base">
              <a:spcBef>
                <a:spcPct val="0"/>
              </a:spcBef>
              <a:spcAft>
                <a:spcPct val="0"/>
              </a:spcAft>
            </a:pPr>
            <a:endParaRPr lang="en-US" sz="1292" b="1" dirty="0">
              <a:solidFill>
                <a:srgbClr val="4F81BD"/>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p:txBody>
      </p:sp>
      <p:sp>
        <p:nvSpPr>
          <p:cNvPr id="533509" name="Rectangle 5"/>
          <p:cNvSpPr>
            <a:spLocks noChangeArrowheads="1"/>
          </p:cNvSpPr>
          <p:nvPr/>
        </p:nvSpPr>
        <p:spPr bwMode="auto">
          <a:xfrm>
            <a:off x="3810000" y="2340910"/>
            <a:ext cx="1365738" cy="2127738"/>
          </a:xfrm>
          <a:prstGeom prst="rect">
            <a:avLst/>
          </a:prstGeom>
          <a:solidFill>
            <a:srgbClr val="6600FF"/>
          </a:solidFill>
          <a:ln w="9525">
            <a:solidFill>
              <a:schemeClr val="tx1"/>
            </a:solidFill>
            <a:miter lim="800000"/>
            <a:headEnd/>
            <a:tailEnd/>
          </a:ln>
        </p:spPr>
        <p:txBody>
          <a:bodyPr anchor="ctr"/>
          <a:lstStyle/>
          <a:p>
            <a:pPr algn="ctr" fontAlgn="base">
              <a:spcBef>
                <a:spcPct val="0"/>
              </a:spcBef>
              <a:spcAft>
                <a:spcPct val="0"/>
              </a:spcAft>
            </a:pPr>
            <a:endParaRPr lang="en-US" sz="1477" b="1" dirty="0">
              <a:solidFill>
                <a:srgbClr val="000000"/>
              </a:solidFill>
              <a:latin typeface="Verdana" pitchFamily="34" charset="0"/>
            </a:endParaRPr>
          </a:p>
          <a:p>
            <a:pPr algn="ctr" fontAlgn="base">
              <a:spcBef>
                <a:spcPct val="0"/>
              </a:spcBef>
              <a:spcAft>
                <a:spcPct val="0"/>
              </a:spcAft>
            </a:pPr>
            <a:r>
              <a:rPr lang="en-US" sz="1846" b="1" i="1" dirty="0">
                <a:solidFill>
                  <a:srgbClr val="FFFF00"/>
                </a:solidFill>
                <a:latin typeface="Rockwell" pitchFamily="18" charset="0"/>
              </a:rPr>
              <a:t>Direct Causes</a:t>
            </a: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r>
              <a:rPr lang="en-US" sz="1292" b="1" dirty="0">
                <a:solidFill>
                  <a:srgbClr val="FFFFFF"/>
                </a:solidFill>
                <a:latin typeface="Verdana" pitchFamily="34" charset="0"/>
              </a:rPr>
              <a:t>Substandard</a:t>
            </a:r>
          </a:p>
          <a:p>
            <a:pPr algn="ctr" fontAlgn="base">
              <a:spcBef>
                <a:spcPct val="0"/>
              </a:spcBef>
              <a:spcAft>
                <a:spcPct val="0"/>
              </a:spcAft>
            </a:pPr>
            <a:r>
              <a:rPr lang="en-US" sz="1292" b="1" dirty="0">
                <a:solidFill>
                  <a:srgbClr val="FFFFFF"/>
                </a:solidFill>
                <a:latin typeface="Verdana" pitchFamily="34" charset="0"/>
              </a:rPr>
              <a:t>Act and Conditions</a:t>
            </a:r>
          </a:p>
          <a:p>
            <a:pPr algn="ctr" fontAlgn="base">
              <a:spcBef>
                <a:spcPct val="0"/>
              </a:spcBef>
              <a:spcAft>
                <a:spcPct val="0"/>
              </a:spcAft>
            </a:pPr>
            <a:endParaRPr lang="en-US" sz="1108" b="1" dirty="0">
              <a:solidFill>
                <a:srgbClr val="FF6600"/>
              </a:solidFill>
              <a:latin typeface="Verdana" pitchFamily="34" charset="0"/>
            </a:endParaRPr>
          </a:p>
          <a:p>
            <a:pPr algn="ctr" fontAlgn="base">
              <a:spcBef>
                <a:spcPct val="0"/>
              </a:spcBef>
              <a:spcAft>
                <a:spcPct val="0"/>
              </a:spcAft>
            </a:pPr>
            <a:endParaRPr lang="en-US" sz="1108" b="1" dirty="0">
              <a:solidFill>
                <a:srgbClr val="FF66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p:txBody>
      </p:sp>
      <p:sp>
        <p:nvSpPr>
          <p:cNvPr id="533510" name="Rectangle 6"/>
          <p:cNvSpPr>
            <a:spLocks noChangeArrowheads="1"/>
          </p:cNvSpPr>
          <p:nvPr/>
        </p:nvSpPr>
        <p:spPr bwMode="auto">
          <a:xfrm>
            <a:off x="5556738" y="2340910"/>
            <a:ext cx="1447800" cy="2127738"/>
          </a:xfrm>
          <a:prstGeom prst="rect">
            <a:avLst/>
          </a:prstGeom>
          <a:solidFill>
            <a:srgbClr val="6600FF"/>
          </a:solidFill>
          <a:ln w="9525">
            <a:solidFill>
              <a:schemeClr val="tx1"/>
            </a:solidFill>
            <a:miter lim="800000"/>
            <a:headEnd/>
            <a:tailEnd/>
          </a:ln>
          <a:effectLst/>
        </p:spPr>
        <p:txBody>
          <a:bodyPr anchor="ctr"/>
          <a:lstStyle/>
          <a:p>
            <a:pPr algn="ctr" fontAlgn="base">
              <a:spcBef>
                <a:spcPct val="0"/>
              </a:spcBef>
              <a:spcAft>
                <a:spcPct val="0"/>
              </a:spcAft>
              <a:defRPr/>
            </a:pPr>
            <a:endParaRPr lang="en-US" sz="1846" b="1" i="1" dirty="0">
              <a:solidFill>
                <a:srgbClr val="FFFF00"/>
              </a:solidFill>
              <a:latin typeface="Rockwell" pitchFamily="18" charset="0"/>
            </a:endParaRPr>
          </a:p>
          <a:p>
            <a:pPr algn="ctr" fontAlgn="base">
              <a:spcBef>
                <a:spcPct val="0"/>
              </a:spcBef>
              <a:spcAft>
                <a:spcPct val="0"/>
              </a:spcAft>
              <a:defRPr/>
            </a:pPr>
            <a:endParaRPr lang="en-US" sz="1846" b="1" i="1" dirty="0">
              <a:solidFill>
                <a:srgbClr val="FFFF00"/>
              </a:solidFill>
              <a:latin typeface="Rockwell" pitchFamily="18" charset="0"/>
            </a:endParaRPr>
          </a:p>
          <a:p>
            <a:pPr algn="ctr" fontAlgn="base">
              <a:spcBef>
                <a:spcPct val="0"/>
              </a:spcBef>
              <a:spcAft>
                <a:spcPct val="0"/>
              </a:spcAft>
              <a:defRPr/>
            </a:pPr>
            <a:r>
              <a:rPr lang="en-US" sz="1846" b="1" i="1" dirty="0">
                <a:solidFill>
                  <a:srgbClr val="FFFF00"/>
                </a:solidFill>
                <a:latin typeface="Rockwell" pitchFamily="18" charset="0"/>
              </a:rPr>
              <a:t>Incident</a:t>
            </a: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FFFFFF"/>
              </a:solidFill>
              <a:latin typeface="Verdana" pitchFamily="34" charset="0"/>
            </a:endParaRPr>
          </a:p>
          <a:p>
            <a:pPr algn="ctr" fontAlgn="base">
              <a:spcBef>
                <a:spcPct val="0"/>
              </a:spcBef>
              <a:spcAft>
                <a:spcPct val="0"/>
              </a:spcAft>
              <a:defRPr/>
            </a:pPr>
            <a:r>
              <a:rPr lang="en-US" sz="1292" b="1" dirty="0">
                <a:solidFill>
                  <a:srgbClr val="FFFFFF"/>
                </a:solidFill>
                <a:latin typeface="Verdana" pitchFamily="34" charset="0"/>
              </a:rPr>
              <a:t>Undesired Event</a:t>
            </a:r>
          </a:p>
          <a:p>
            <a:pPr algn="ctr" fontAlgn="base">
              <a:spcBef>
                <a:spcPct val="0"/>
              </a:spcBef>
              <a:spcAft>
                <a:spcPct val="0"/>
              </a:spcAft>
              <a:defRPr/>
            </a:pPr>
            <a:r>
              <a:rPr lang="en-US" sz="969" dirty="0">
                <a:solidFill>
                  <a:srgbClr val="FFFFFF"/>
                </a:solidFill>
              </a:rPr>
              <a:t>(Contact With Energy or Substance)</a:t>
            </a:r>
          </a:p>
          <a:p>
            <a:pPr algn="ctr" fontAlgn="base">
              <a:spcBef>
                <a:spcPct val="0"/>
              </a:spcBef>
              <a:spcAft>
                <a:spcPct val="0"/>
              </a:spcAft>
              <a:defRPr/>
            </a:pPr>
            <a:endParaRPr lang="en-US" sz="1292" b="1" dirty="0">
              <a:solidFill>
                <a:srgbClr val="4F81BD"/>
              </a:solidFill>
              <a:latin typeface="Verdana" pitchFamily="34" charset="0"/>
            </a:endParaRPr>
          </a:p>
          <a:p>
            <a:pPr algn="ctr" fontAlgn="base">
              <a:spcBef>
                <a:spcPct val="0"/>
              </a:spcBef>
              <a:spcAft>
                <a:spcPct val="0"/>
              </a:spcAft>
              <a:defRPr/>
            </a:pPr>
            <a:endParaRPr lang="en-US" sz="1292" b="1" dirty="0">
              <a:solidFill>
                <a:srgbClr val="4F81BD"/>
              </a:solidFill>
              <a:latin typeface="Verdana" pitchFamily="34" charset="0"/>
            </a:endParaRPr>
          </a:p>
          <a:p>
            <a:pPr algn="ctr" fontAlgn="base">
              <a:spcBef>
                <a:spcPct val="0"/>
              </a:spcBef>
              <a:spcAft>
                <a:spcPct val="0"/>
              </a:spcAft>
              <a:defRPr/>
            </a:pPr>
            <a:endParaRPr lang="en-US" sz="1108" b="1" dirty="0">
              <a:solidFill>
                <a:srgbClr val="FFCC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a:p>
            <a:pPr algn="ctr" fontAlgn="base">
              <a:spcBef>
                <a:spcPct val="0"/>
              </a:spcBef>
              <a:spcAft>
                <a:spcPct val="0"/>
              </a:spcAft>
              <a:defRPr/>
            </a:pPr>
            <a:endParaRPr lang="en-US" sz="1108" b="1" dirty="0">
              <a:solidFill>
                <a:srgbClr val="000000"/>
              </a:solidFill>
              <a:latin typeface="Verdana" pitchFamily="34" charset="0"/>
            </a:endParaRPr>
          </a:p>
        </p:txBody>
      </p:sp>
      <p:sp>
        <p:nvSpPr>
          <p:cNvPr id="533511" name="Rectangle 7"/>
          <p:cNvSpPr>
            <a:spLocks noChangeArrowheads="1"/>
          </p:cNvSpPr>
          <p:nvPr/>
        </p:nvSpPr>
        <p:spPr bwMode="auto">
          <a:xfrm>
            <a:off x="7332784" y="2340910"/>
            <a:ext cx="1400908" cy="2127738"/>
          </a:xfrm>
          <a:prstGeom prst="rect">
            <a:avLst/>
          </a:prstGeom>
          <a:solidFill>
            <a:srgbClr val="6600FF"/>
          </a:solidFill>
          <a:ln w="9525">
            <a:solidFill>
              <a:schemeClr val="tx1"/>
            </a:solidFill>
            <a:miter lim="800000"/>
            <a:headEnd/>
            <a:tailEnd/>
          </a:ln>
        </p:spPr>
        <p:txBody>
          <a:bodyPr anchor="ctr"/>
          <a:lstStyle/>
          <a:p>
            <a:pPr algn="ctr" fontAlgn="base">
              <a:spcBef>
                <a:spcPct val="0"/>
              </a:spcBef>
              <a:spcAft>
                <a:spcPct val="0"/>
              </a:spcAft>
            </a:pPr>
            <a:r>
              <a:rPr lang="en-US" sz="1846" b="1" i="1" dirty="0">
                <a:solidFill>
                  <a:srgbClr val="FFFF00"/>
                </a:solidFill>
                <a:latin typeface="Rockwell" pitchFamily="18" charset="0"/>
              </a:rPr>
              <a:t>Losses</a:t>
            </a:r>
          </a:p>
          <a:p>
            <a:pPr algn="ctr" fontAlgn="base">
              <a:spcBef>
                <a:spcPct val="0"/>
              </a:spcBef>
              <a:spcAft>
                <a:spcPct val="0"/>
              </a:spcAft>
            </a:pPr>
            <a:endParaRPr lang="en-US" sz="1846" b="1" i="1" dirty="0">
              <a:solidFill>
                <a:srgbClr val="FFFFFF"/>
              </a:solidFill>
              <a:latin typeface="Rockwell" pitchFamily="18" charset="0"/>
            </a:endParaRPr>
          </a:p>
          <a:p>
            <a:pPr algn="ctr" fontAlgn="base">
              <a:spcBef>
                <a:spcPct val="0"/>
              </a:spcBef>
              <a:spcAft>
                <a:spcPct val="0"/>
              </a:spcAft>
            </a:pPr>
            <a:r>
              <a:rPr lang="en-US" sz="1292" b="1" dirty="0">
                <a:solidFill>
                  <a:srgbClr val="FFFFFF"/>
                </a:solidFill>
                <a:latin typeface="Verdana" pitchFamily="34" charset="0"/>
              </a:rPr>
              <a:t>People</a:t>
            </a:r>
          </a:p>
          <a:p>
            <a:pPr algn="ctr" fontAlgn="base">
              <a:spcBef>
                <a:spcPct val="0"/>
              </a:spcBef>
              <a:spcAft>
                <a:spcPct val="0"/>
              </a:spcAft>
            </a:pPr>
            <a:r>
              <a:rPr lang="en-US" sz="1292" b="1" dirty="0">
                <a:solidFill>
                  <a:srgbClr val="FFFFFF"/>
                </a:solidFill>
                <a:latin typeface="Verdana" pitchFamily="34" charset="0"/>
              </a:rPr>
              <a:t>Equipment</a:t>
            </a:r>
          </a:p>
          <a:p>
            <a:pPr algn="ctr" fontAlgn="base">
              <a:spcBef>
                <a:spcPct val="0"/>
              </a:spcBef>
              <a:spcAft>
                <a:spcPct val="0"/>
              </a:spcAft>
            </a:pPr>
            <a:r>
              <a:rPr lang="en-US" sz="1292" b="1" dirty="0">
                <a:solidFill>
                  <a:srgbClr val="FFFFFF"/>
                </a:solidFill>
                <a:latin typeface="Verdana" pitchFamily="34" charset="0"/>
              </a:rPr>
              <a:t>Material</a:t>
            </a:r>
          </a:p>
          <a:p>
            <a:pPr algn="ctr" fontAlgn="base">
              <a:spcBef>
                <a:spcPct val="0"/>
              </a:spcBef>
              <a:spcAft>
                <a:spcPct val="0"/>
              </a:spcAft>
            </a:pPr>
            <a:r>
              <a:rPr lang="en-US" sz="1292" b="1" dirty="0">
                <a:solidFill>
                  <a:srgbClr val="FFFFFF"/>
                </a:solidFill>
                <a:latin typeface="Verdana" pitchFamily="34" charset="0"/>
              </a:rPr>
              <a:t>Environment</a:t>
            </a: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a:p>
            <a:pPr algn="ctr" fontAlgn="base">
              <a:spcBef>
                <a:spcPct val="0"/>
              </a:spcBef>
              <a:spcAft>
                <a:spcPct val="0"/>
              </a:spcAft>
            </a:pPr>
            <a:endParaRPr lang="en-US" sz="1108" b="1" dirty="0">
              <a:solidFill>
                <a:srgbClr val="000000"/>
              </a:solidFill>
              <a:latin typeface="Verdana" pitchFamily="34" charset="0"/>
            </a:endParaRPr>
          </a:p>
        </p:txBody>
      </p:sp>
      <p:pic>
        <p:nvPicPr>
          <p:cNvPr id="533515" name="Picture 11" descr="forward"/>
          <p:cNvPicPr>
            <a:picLocks noChangeAspect="1" noChangeArrowheads="1" noCrop="1"/>
          </p:cNvPicPr>
          <p:nvPr/>
        </p:nvPicPr>
        <p:blipFill>
          <a:blip r:embed="rId4" cstate="print"/>
          <a:srcRect/>
          <a:stretch>
            <a:fillRect/>
          </a:stretch>
        </p:blipFill>
        <p:spPr bwMode="auto">
          <a:xfrm>
            <a:off x="3278066" y="3359352"/>
            <a:ext cx="514350" cy="378069"/>
          </a:xfrm>
          <a:prstGeom prst="rect">
            <a:avLst/>
          </a:prstGeom>
          <a:noFill/>
          <a:ln w="9525">
            <a:noFill/>
            <a:miter lim="800000"/>
            <a:headEnd/>
            <a:tailEnd/>
          </a:ln>
        </p:spPr>
      </p:pic>
      <p:sp>
        <p:nvSpPr>
          <p:cNvPr id="42000" name="Text Box 42"/>
          <p:cNvSpPr txBox="1">
            <a:spLocks noChangeArrowheads="1"/>
          </p:cNvSpPr>
          <p:nvPr/>
        </p:nvSpPr>
        <p:spPr bwMode="auto">
          <a:xfrm>
            <a:off x="3978520" y="5046010"/>
            <a:ext cx="3256085" cy="546945"/>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err="1">
                <a:solidFill>
                  <a:prstClr val="black"/>
                </a:solidFill>
                <a:latin typeface="Rockwell" pitchFamily="18" charset="0"/>
              </a:rPr>
              <a:t>Fungsi</a:t>
            </a:r>
            <a:r>
              <a:rPr lang="en-US" sz="1477" b="1" i="1" dirty="0">
                <a:solidFill>
                  <a:prstClr val="black"/>
                </a:solidFill>
                <a:latin typeface="Rockwell" pitchFamily="18" charset="0"/>
              </a:rPr>
              <a:t> SMK3 </a:t>
            </a:r>
            <a:r>
              <a:rPr lang="en-US" sz="1477" b="1" i="1" dirty="0" err="1">
                <a:solidFill>
                  <a:prstClr val="black"/>
                </a:solidFill>
                <a:latin typeface="Rockwell" pitchFamily="18" charset="0"/>
              </a:rPr>
              <a:t>Mencegah</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Kerugian</a:t>
            </a:r>
            <a:r>
              <a:rPr lang="en-US" sz="1477" b="1" i="1" dirty="0">
                <a:solidFill>
                  <a:prstClr val="black"/>
                </a:solidFill>
                <a:latin typeface="Rockwell" pitchFamily="18" charset="0"/>
              </a:rPr>
              <a:t>/Losses</a:t>
            </a:r>
          </a:p>
        </p:txBody>
      </p:sp>
      <p:sp>
        <p:nvSpPr>
          <p:cNvPr id="42001" name="Line 43"/>
          <p:cNvSpPr>
            <a:spLocks noChangeShapeType="1"/>
          </p:cNvSpPr>
          <p:nvPr/>
        </p:nvSpPr>
        <p:spPr bwMode="auto">
          <a:xfrm flipV="1">
            <a:off x="5804389" y="4534590"/>
            <a:ext cx="1329103" cy="531935"/>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42002" name="Text Box 45"/>
          <p:cNvSpPr txBox="1">
            <a:spLocks noChangeArrowheads="1"/>
          </p:cNvSpPr>
          <p:nvPr/>
        </p:nvSpPr>
        <p:spPr bwMode="auto">
          <a:xfrm>
            <a:off x="2548305" y="1942326"/>
            <a:ext cx="2259623" cy="348109"/>
          </a:xfrm>
          <a:prstGeom prst="rect">
            <a:avLst/>
          </a:prstGeom>
          <a:noFill/>
          <a:ln w="9525">
            <a:noFill/>
            <a:miter lim="800000"/>
            <a:headEnd/>
            <a:tailEnd/>
          </a:ln>
        </p:spPr>
        <p:txBody>
          <a:bodyPr>
            <a:spAutoFit/>
          </a:bodyPr>
          <a:lstStyle/>
          <a:p>
            <a:pPr algn="ctr" fontAlgn="base">
              <a:spcBef>
                <a:spcPct val="50000"/>
              </a:spcBef>
              <a:spcAft>
                <a:spcPct val="0"/>
              </a:spcAft>
            </a:pPr>
            <a:r>
              <a:rPr lang="en-US" sz="1662" b="1">
                <a:solidFill>
                  <a:prstClr val="black"/>
                </a:solidFill>
                <a:latin typeface="Verdana" pitchFamily="34" charset="0"/>
              </a:rPr>
              <a:t>Human Factors</a:t>
            </a:r>
          </a:p>
        </p:txBody>
      </p:sp>
      <p:pic>
        <p:nvPicPr>
          <p:cNvPr id="20" name="Picture 11" descr="forward"/>
          <p:cNvPicPr>
            <a:picLocks noChangeAspect="1" noChangeArrowheads="1" noCrop="1"/>
          </p:cNvPicPr>
          <p:nvPr/>
        </p:nvPicPr>
        <p:blipFill>
          <a:blip r:embed="rId4" cstate="print"/>
          <a:srcRect/>
          <a:stretch>
            <a:fillRect/>
          </a:stretch>
        </p:blipFill>
        <p:spPr bwMode="auto">
          <a:xfrm>
            <a:off x="5173541" y="3359352"/>
            <a:ext cx="514350" cy="378069"/>
          </a:xfrm>
          <a:prstGeom prst="rect">
            <a:avLst/>
          </a:prstGeom>
          <a:noFill/>
          <a:ln w="9525">
            <a:noFill/>
            <a:miter lim="800000"/>
            <a:headEnd/>
            <a:tailEnd/>
          </a:ln>
        </p:spPr>
      </p:pic>
      <p:pic>
        <p:nvPicPr>
          <p:cNvPr id="3074" name="Picture 2" descr="Image result for dominos theory">
            <a:extLst>
              <a:ext uri="{FF2B5EF4-FFF2-40B4-BE49-F238E27FC236}">
                <a16:creationId xmlns:a16="http://schemas.microsoft.com/office/drawing/2014/main" id="{8FA9E536-DF10-4251-A066-F213E8B36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68" y="5592955"/>
            <a:ext cx="2243579" cy="12115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5C8557F-A083-49F4-A037-5CE14000BCBE}"/>
              </a:ext>
            </a:extLst>
          </p:cNvPr>
          <p:cNvSpPr>
            <a:spLocks noGrp="1"/>
          </p:cNvSpPr>
          <p:nvPr>
            <p:ph type="sldNum" sz="quarter" idx="11"/>
          </p:nvPr>
        </p:nvSpPr>
        <p:spPr/>
        <p:txBody>
          <a:bodyPr/>
          <a:lstStyle/>
          <a:p>
            <a:fld id="{2C8BDBFF-CC9D-4700-A8B4-397FFA95CC4D}"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460715058"/>
      </p:ext>
    </p:extLst>
  </p:cSld>
  <p:clrMapOvr>
    <a:masterClrMapping/>
  </p:clrMapOvr>
  <p:transition>
    <p:sndAc>
      <p:stSnd>
        <p:snd r:embed="rId3" name="laser.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33506"/>
                                        </p:tgtEl>
                                        <p:attrNameLst>
                                          <p:attrName>style.visibility</p:attrName>
                                        </p:attrNameLst>
                                      </p:cBhvr>
                                      <p:to>
                                        <p:strVal val="visible"/>
                                      </p:to>
                                    </p:set>
                                  </p:childTnLst>
                                </p:cTn>
                              </p:par>
                            </p:childTnLst>
                          </p:cTn>
                        </p:par>
                        <p:par>
                          <p:cTn id="7" fill="hold">
                            <p:stCondLst>
                              <p:cond delay="500"/>
                            </p:stCondLst>
                            <p:childTnLst>
                              <p:par>
                                <p:cTn id="8" presetID="2" presetClass="entr" presetSubtype="8" fill="hold" grpId="0" nodeType="afterEffect">
                                  <p:stCondLst>
                                    <p:cond delay="0"/>
                                  </p:stCondLst>
                                  <p:childTnLst>
                                    <p:set>
                                      <p:cBhvr>
                                        <p:cTn id="9" dur="1" fill="hold">
                                          <p:stCondLst>
                                            <p:cond delay="0"/>
                                          </p:stCondLst>
                                        </p:cTn>
                                        <p:tgtEl>
                                          <p:spTgt spid="533507"/>
                                        </p:tgtEl>
                                        <p:attrNameLst>
                                          <p:attrName>style.visibility</p:attrName>
                                        </p:attrNameLst>
                                      </p:cBhvr>
                                      <p:to>
                                        <p:strVal val="visible"/>
                                      </p:to>
                                    </p:set>
                                    <p:anim calcmode="lin" valueType="num">
                                      <p:cBhvr additive="base">
                                        <p:cTn id="10" dur="500" fill="hold"/>
                                        <p:tgtEl>
                                          <p:spTgt spid="533507"/>
                                        </p:tgtEl>
                                        <p:attrNameLst>
                                          <p:attrName>ppt_x</p:attrName>
                                        </p:attrNameLst>
                                      </p:cBhvr>
                                      <p:tavLst>
                                        <p:tav tm="0">
                                          <p:val>
                                            <p:strVal val="0-#ppt_w/2"/>
                                          </p:val>
                                        </p:tav>
                                        <p:tav tm="100000">
                                          <p:val>
                                            <p:strVal val="#ppt_x"/>
                                          </p:val>
                                        </p:tav>
                                      </p:tavLst>
                                    </p:anim>
                                    <p:anim calcmode="lin" valueType="num">
                                      <p:cBhvr additive="base">
                                        <p:cTn id="11" dur="500" fill="hold"/>
                                        <p:tgtEl>
                                          <p:spTgt spid="533507"/>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533513"/>
                                        </p:tgtEl>
                                        <p:attrNameLst>
                                          <p:attrName>style.visibility</p:attrName>
                                        </p:attrNameLst>
                                      </p:cBhvr>
                                      <p:to>
                                        <p:strVal val="visible"/>
                                      </p:to>
                                    </p:set>
                                    <p:anim calcmode="lin" valueType="num">
                                      <p:cBhvr additive="base">
                                        <p:cTn id="15" dur="500" fill="hold"/>
                                        <p:tgtEl>
                                          <p:spTgt spid="533513"/>
                                        </p:tgtEl>
                                        <p:attrNameLst>
                                          <p:attrName>ppt_x</p:attrName>
                                        </p:attrNameLst>
                                      </p:cBhvr>
                                      <p:tavLst>
                                        <p:tav tm="0">
                                          <p:val>
                                            <p:strVal val="0-#ppt_w/2"/>
                                          </p:val>
                                        </p:tav>
                                        <p:tav tm="100000">
                                          <p:val>
                                            <p:strVal val="#ppt_x"/>
                                          </p:val>
                                        </p:tav>
                                      </p:tavLst>
                                    </p:anim>
                                    <p:anim calcmode="lin" valueType="num">
                                      <p:cBhvr additive="base">
                                        <p:cTn id="16" dur="500" fill="hold"/>
                                        <p:tgtEl>
                                          <p:spTgt spid="53351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533508"/>
                                        </p:tgtEl>
                                        <p:attrNameLst>
                                          <p:attrName>style.visibility</p:attrName>
                                        </p:attrNameLst>
                                      </p:cBhvr>
                                      <p:to>
                                        <p:strVal val="visible"/>
                                      </p:to>
                                    </p:set>
                                    <p:anim calcmode="lin" valueType="num">
                                      <p:cBhvr additive="base">
                                        <p:cTn id="20" dur="500" fill="hold"/>
                                        <p:tgtEl>
                                          <p:spTgt spid="533508"/>
                                        </p:tgtEl>
                                        <p:attrNameLst>
                                          <p:attrName>ppt_x</p:attrName>
                                        </p:attrNameLst>
                                      </p:cBhvr>
                                      <p:tavLst>
                                        <p:tav tm="0">
                                          <p:val>
                                            <p:strVal val="0-#ppt_w/2"/>
                                          </p:val>
                                        </p:tav>
                                        <p:tav tm="100000">
                                          <p:val>
                                            <p:strVal val="#ppt_x"/>
                                          </p:val>
                                        </p:tav>
                                      </p:tavLst>
                                    </p:anim>
                                    <p:anim calcmode="lin" valueType="num">
                                      <p:cBhvr additive="base">
                                        <p:cTn id="21" dur="500" fill="hold"/>
                                        <p:tgtEl>
                                          <p:spTgt spid="53350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533515"/>
                                        </p:tgtEl>
                                        <p:attrNameLst>
                                          <p:attrName>style.visibility</p:attrName>
                                        </p:attrNameLst>
                                      </p:cBhvr>
                                      <p:to>
                                        <p:strVal val="visible"/>
                                      </p:to>
                                    </p:set>
                                    <p:anim calcmode="lin" valueType="num">
                                      <p:cBhvr additive="base">
                                        <p:cTn id="25" dur="500" fill="hold"/>
                                        <p:tgtEl>
                                          <p:spTgt spid="533515"/>
                                        </p:tgtEl>
                                        <p:attrNameLst>
                                          <p:attrName>ppt_x</p:attrName>
                                        </p:attrNameLst>
                                      </p:cBhvr>
                                      <p:tavLst>
                                        <p:tav tm="0">
                                          <p:val>
                                            <p:strVal val="0-#ppt_w/2"/>
                                          </p:val>
                                        </p:tav>
                                        <p:tav tm="100000">
                                          <p:val>
                                            <p:strVal val="#ppt_x"/>
                                          </p:val>
                                        </p:tav>
                                      </p:tavLst>
                                    </p:anim>
                                    <p:anim calcmode="lin" valueType="num">
                                      <p:cBhvr additive="base">
                                        <p:cTn id="26" dur="500" fill="hold"/>
                                        <p:tgtEl>
                                          <p:spTgt spid="53351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fill="hold" grpId="0" nodeType="afterEffect">
                                  <p:stCondLst>
                                    <p:cond delay="0"/>
                                  </p:stCondLst>
                                  <p:childTnLst>
                                    <p:set>
                                      <p:cBhvr>
                                        <p:cTn id="29" dur="1" fill="hold">
                                          <p:stCondLst>
                                            <p:cond delay="0"/>
                                          </p:stCondLst>
                                        </p:cTn>
                                        <p:tgtEl>
                                          <p:spTgt spid="533509"/>
                                        </p:tgtEl>
                                        <p:attrNameLst>
                                          <p:attrName>style.visibility</p:attrName>
                                        </p:attrNameLst>
                                      </p:cBhvr>
                                      <p:to>
                                        <p:strVal val="visible"/>
                                      </p:to>
                                    </p:set>
                                    <p:anim calcmode="lin" valueType="num">
                                      <p:cBhvr additive="base">
                                        <p:cTn id="30" dur="500" fill="hold"/>
                                        <p:tgtEl>
                                          <p:spTgt spid="533509"/>
                                        </p:tgtEl>
                                        <p:attrNameLst>
                                          <p:attrName>ppt_x</p:attrName>
                                        </p:attrNameLst>
                                      </p:cBhvr>
                                      <p:tavLst>
                                        <p:tav tm="0">
                                          <p:val>
                                            <p:strVal val="0-#ppt_w/2"/>
                                          </p:val>
                                        </p:tav>
                                        <p:tav tm="100000">
                                          <p:val>
                                            <p:strVal val="#ppt_x"/>
                                          </p:val>
                                        </p:tav>
                                      </p:tavLst>
                                    </p:anim>
                                    <p:anim calcmode="lin" valueType="num">
                                      <p:cBhvr additive="base">
                                        <p:cTn id="31" dur="500" fill="hold"/>
                                        <p:tgtEl>
                                          <p:spTgt spid="53350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fill="hold" grpId="0" nodeType="afterEffect">
                                  <p:stCondLst>
                                    <p:cond delay="0"/>
                                  </p:stCondLst>
                                  <p:childTnLst>
                                    <p:set>
                                      <p:cBhvr>
                                        <p:cTn id="34" dur="1" fill="hold">
                                          <p:stCondLst>
                                            <p:cond delay="0"/>
                                          </p:stCondLst>
                                        </p:cTn>
                                        <p:tgtEl>
                                          <p:spTgt spid="533510"/>
                                        </p:tgtEl>
                                        <p:attrNameLst>
                                          <p:attrName>style.visibility</p:attrName>
                                        </p:attrNameLst>
                                      </p:cBhvr>
                                      <p:to>
                                        <p:strVal val="visible"/>
                                      </p:to>
                                    </p:set>
                                    <p:anim calcmode="lin" valueType="num">
                                      <p:cBhvr additive="base">
                                        <p:cTn id="35" dur="500" fill="hold"/>
                                        <p:tgtEl>
                                          <p:spTgt spid="533510"/>
                                        </p:tgtEl>
                                        <p:attrNameLst>
                                          <p:attrName>ppt_x</p:attrName>
                                        </p:attrNameLst>
                                      </p:cBhvr>
                                      <p:tavLst>
                                        <p:tav tm="0">
                                          <p:val>
                                            <p:strVal val="0-#ppt_w/2"/>
                                          </p:val>
                                        </p:tav>
                                        <p:tav tm="100000">
                                          <p:val>
                                            <p:strVal val="#ppt_x"/>
                                          </p:val>
                                        </p:tav>
                                      </p:tavLst>
                                    </p:anim>
                                    <p:anim calcmode="lin" valueType="num">
                                      <p:cBhvr additive="base">
                                        <p:cTn id="36" dur="500" fill="hold"/>
                                        <p:tgtEl>
                                          <p:spTgt spid="533510"/>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8" fill="hold" nodeType="afterEffect">
                                  <p:stCondLst>
                                    <p:cond delay="0"/>
                                  </p:stCondLst>
                                  <p:childTnLst>
                                    <p:set>
                                      <p:cBhvr>
                                        <p:cTn id="39" dur="1" fill="hold">
                                          <p:stCondLst>
                                            <p:cond delay="0"/>
                                          </p:stCondLst>
                                        </p:cTn>
                                        <p:tgtEl>
                                          <p:spTgt spid="533514"/>
                                        </p:tgtEl>
                                        <p:attrNameLst>
                                          <p:attrName>style.visibility</p:attrName>
                                        </p:attrNameLst>
                                      </p:cBhvr>
                                      <p:to>
                                        <p:strVal val="visible"/>
                                      </p:to>
                                    </p:set>
                                    <p:anim calcmode="lin" valueType="num">
                                      <p:cBhvr additive="base">
                                        <p:cTn id="40" dur="500" fill="hold"/>
                                        <p:tgtEl>
                                          <p:spTgt spid="533514"/>
                                        </p:tgtEl>
                                        <p:attrNameLst>
                                          <p:attrName>ppt_x</p:attrName>
                                        </p:attrNameLst>
                                      </p:cBhvr>
                                      <p:tavLst>
                                        <p:tav tm="0">
                                          <p:val>
                                            <p:strVal val="0-#ppt_w/2"/>
                                          </p:val>
                                        </p:tav>
                                        <p:tav tm="100000">
                                          <p:val>
                                            <p:strVal val="#ppt_x"/>
                                          </p:val>
                                        </p:tav>
                                      </p:tavLst>
                                    </p:anim>
                                    <p:anim calcmode="lin" valueType="num">
                                      <p:cBhvr additive="base">
                                        <p:cTn id="41" dur="500" fill="hold"/>
                                        <p:tgtEl>
                                          <p:spTgt spid="533514"/>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8" fill="hold" grpId="0" nodeType="afterEffect">
                                  <p:stCondLst>
                                    <p:cond delay="0"/>
                                  </p:stCondLst>
                                  <p:childTnLst>
                                    <p:set>
                                      <p:cBhvr>
                                        <p:cTn id="44" dur="1" fill="hold">
                                          <p:stCondLst>
                                            <p:cond delay="0"/>
                                          </p:stCondLst>
                                        </p:cTn>
                                        <p:tgtEl>
                                          <p:spTgt spid="533511"/>
                                        </p:tgtEl>
                                        <p:attrNameLst>
                                          <p:attrName>style.visibility</p:attrName>
                                        </p:attrNameLst>
                                      </p:cBhvr>
                                      <p:to>
                                        <p:strVal val="visible"/>
                                      </p:to>
                                    </p:set>
                                    <p:anim calcmode="lin" valueType="num">
                                      <p:cBhvr additive="base">
                                        <p:cTn id="45" dur="500" fill="hold"/>
                                        <p:tgtEl>
                                          <p:spTgt spid="533511"/>
                                        </p:tgtEl>
                                        <p:attrNameLst>
                                          <p:attrName>ppt_x</p:attrName>
                                        </p:attrNameLst>
                                      </p:cBhvr>
                                      <p:tavLst>
                                        <p:tav tm="0">
                                          <p:val>
                                            <p:strVal val="0-#ppt_w/2"/>
                                          </p:val>
                                        </p:tav>
                                        <p:tav tm="100000">
                                          <p:val>
                                            <p:strVal val="#ppt_x"/>
                                          </p:val>
                                        </p:tav>
                                      </p:tavLst>
                                    </p:anim>
                                    <p:anim calcmode="lin" valueType="num">
                                      <p:cBhvr additive="base">
                                        <p:cTn id="46" dur="500" fill="hold"/>
                                        <p:tgtEl>
                                          <p:spTgt spid="533511"/>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0-#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autoUpdateAnimBg="0"/>
      <p:bldP spid="533507" grpId="0" animBg="1" autoUpdateAnimBg="0"/>
      <p:bldP spid="533508" grpId="0" animBg="1" autoUpdateAnimBg="0"/>
      <p:bldP spid="533509" grpId="0" animBg="1" autoUpdateAnimBg="0"/>
      <p:bldP spid="533510" grpId="0" animBg="1" autoUpdateAnimBg="0"/>
      <p:bldP spid="533511"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46520" y="665701"/>
            <a:ext cx="8689648" cy="2650084"/>
          </a:xfrm>
          <a:prstGeom prst="rect">
            <a:avLst/>
          </a:prstGeom>
          <a:ln w="19050">
            <a:noFill/>
            <a:prstDash val="dash"/>
          </a:ln>
        </p:spPr>
        <p:txBody>
          <a:bodyPr wrap="square">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mengendalikan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memelihara</a:t>
            </a:r>
            <a:r>
              <a:rPr lang="en-US" sz="1662" dirty="0">
                <a:latin typeface="Arial Narrow" pitchFamily="34" charset="0"/>
              </a:rPr>
              <a:t> proses yang </a:t>
            </a:r>
            <a:r>
              <a:rPr lang="en-US" sz="1662" dirty="0" err="1">
                <a:latin typeface="Arial Narrow" pitchFamily="34" charset="0"/>
              </a:rPr>
              <a:t>diperlukan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memenuhi</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yang </a:t>
            </a:r>
            <a:r>
              <a:rPr lang="en-US" sz="1662" dirty="0" err="1">
                <a:latin typeface="Arial Narrow" pitchFamily="34" charset="0"/>
              </a:rPr>
              <a:t>ditetapkan</a:t>
            </a:r>
            <a:r>
              <a:rPr lang="en-US" sz="1662" dirty="0">
                <a:latin typeface="Arial Narrow" pitchFamily="34" charset="0"/>
              </a:rPr>
              <a:t> </a:t>
            </a:r>
            <a:r>
              <a:rPr lang="en-US" sz="1662" dirty="0" err="1">
                <a:latin typeface="Arial Narrow" pitchFamily="34" charset="0"/>
              </a:rPr>
              <a:t>dalam</a:t>
            </a:r>
            <a:r>
              <a:rPr lang="en-US" sz="1662" dirty="0">
                <a:latin typeface="Arial Narrow" pitchFamily="34" charset="0"/>
              </a:rPr>
              <a:t> </a:t>
            </a:r>
            <a:r>
              <a:rPr lang="en-US" sz="1662" dirty="0" err="1">
                <a:latin typeface="Arial Narrow" pitchFamily="34" charset="0"/>
              </a:rPr>
              <a:t>klausul</a:t>
            </a:r>
            <a:r>
              <a:rPr lang="en-US" sz="1662" dirty="0">
                <a:latin typeface="Arial Narrow" pitchFamily="34" charset="0"/>
              </a:rPr>
              <a:t> 6, </a:t>
            </a:r>
            <a:r>
              <a:rPr lang="en-US" sz="1662" dirty="0" err="1">
                <a:latin typeface="Arial Narrow" pitchFamily="34" charset="0"/>
              </a:rPr>
              <a:t>dengan</a:t>
            </a:r>
            <a:r>
              <a:rPr lang="en-US" sz="1662" dirty="0">
                <a:latin typeface="Arial Narrow" pitchFamily="34" charset="0"/>
              </a:rPr>
              <a:t>:</a:t>
            </a:r>
          </a:p>
          <a:p>
            <a:pPr marL="263776" indent="-263776">
              <a:buFont typeface="Arial" panose="020B0604020202020204" pitchFamily="34" charset="0"/>
              <a:buChar char="•"/>
            </a:pPr>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kriteria</a:t>
            </a:r>
            <a:r>
              <a:rPr lang="en-US" sz="1662" dirty="0">
                <a:latin typeface="Arial Narrow" pitchFamily="34" charset="0"/>
              </a:rPr>
              <a:t> </a:t>
            </a:r>
            <a:r>
              <a:rPr lang="en-US" sz="1662" dirty="0" err="1">
                <a:latin typeface="Arial Narrow" pitchFamily="34" charset="0"/>
              </a:rPr>
              <a:t>operasi</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proses:</a:t>
            </a:r>
          </a:p>
          <a:p>
            <a:pPr marL="263776" indent="-263776">
              <a:buFont typeface="Arial" panose="020B0604020202020204" pitchFamily="34" charset="0"/>
              <a:buChar char="•"/>
            </a:pP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proses, </a:t>
            </a:r>
            <a:r>
              <a:rPr lang="en-US" sz="1662" dirty="0" err="1">
                <a:latin typeface="Arial Narrow" pitchFamily="34" charset="0"/>
              </a:rPr>
              <a:t>menurut</a:t>
            </a:r>
            <a:r>
              <a:rPr lang="en-US" sz="1662" dirty="0">
                <a:latin typeface="Arial Narrow" pitchFamily="34" charset="0"/>
              </a:rPr>
              <a:t> </a:t>
            </a:r>
            <a:r>
              <a:rPr lang="en-US" sz="1662" dirty="0" err="1">
                <a:latin typeface="Arial Narrow" pitchFamily="34" charset="0"/>
              </a:rPr>
              <a:t>kriteria</a:t>
            </a:r>
            <a:r>
              <a:rPr lang="en-US" sz="1662" dirty="0">
                <a:latin typeface="Arial Narrow" pitchFamily="34" charset="0"/>
              </a:rPr>
              <a:t> </a:t>
            </a:r>
            <a:r>
              <a:rPr lang="en-US" sz="1662" dirty="0" err="1">
                <a:latin typeface="Arial Narrow" pitchFamily="34" charset="0"/>
              </a:rPr>
              <a:t>operasi</a:t>
            </a:r>
            <a:r>
              <a:rPr lang="en-US" sz="1662" dirty="0">
                <a:latin typeface="Arial Narrow" pitchFamily="34" charset="0"/>
              </a:rPr>
              <a:t>.</a:t>
            </a:r>
          </a:p>
          <a:p>
            <a:pPr marL="263776" indent="-263776">
              <a:buFont typeface="Arial" panose="020B0604020202020204" pitchFamily="34" charset="0"/>
              <a:buChar char="•"/>
            </a:pPr>
            <a:r>
              <a:rPr lang="en-US" sz="1662" dirty="0" err="1">
                <a:latin typeface="Arial Narrow" pitchFamily="34" charset="0"/>
              </a:rPr>
              <a:t>memelihara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menjaga</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terdokumentasi</a:t>
            </a:r>
            <a:endParaRPr lang="en-US" sz="1662" dirty="0">
              <a:latin typeface="Arial Narrow" pitchFamily="34" charset="0"/>
            </a:endParaRPr>
          </a:p>
          <a:p>
            <a:pPr marL="263776" indent="-263776">
              <a:buFont typeface="Arial" panose="020B0604020202020204" pitchFamily="34" charset="0"/>
              <a:buChar char="•"/>
            </a:pPr>
            <a:r>
              <a:rPr lang="en-US" sz="1662" u="sng" dirty="0" err="1">
                <a:solidFill>
                  <a:srgbClr val="FF0000"/>
                </a:solidFill>
                <a:latin typeface="Arial Narrow" pitchFamily="34" charset="0"/>
              </a:rPr>
              <a:t>adaptasi</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pekerja</a:t>
            </a:r>
            <a:endParaRPr lang="en-US" sz="1662" u="sng" dirty="0">
              <a:solidFill>
                <a:srgbClr val="FF0000"/>
              </a:solidFill>
              <a:latin typeface="Arial Narrow" pitchFamily="34" charset="0"/>
            </a:endParaRPr>
          </a:p>
          <a:p>
            <a:endParaRPr lang="en-US" sz="1662" dirty="0">
              <a:latin typeface="Arial Narrow" pitchFamily="34" charset="0"/>
            </a:endParaRPr>
          </a:p>
          <a:p>
            <a:r>
              <a:rPr lang="en-US" sz="1662" u="sng" dirty="0" err="1">
                <a:solidFill>
                  <a:srgbClr val="FF0000"/>
                </a:solidFill>
                <a:latin typeface="Arial Narrow" pitchFamily="34" charset="0"/>
              </a:rPr>
              <a:t>Koordinasi</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dengan</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organisasi</a:t>
            </a:r>
            <a:r>
              <a:rPr lang="en-US" sz="1662" u="sng" dirty="0">
                <a:solidFill>
                  <a:srgbClr val="FF0000"/>
                </a:solidFill>
                <a:latin typeface="Arial Narrow" pitchFamily="34" charset="0"/>
              </a:rPr>
              <a:t> lain </a:t>
            </a:r>
            <a:r>
              <a:rPr lang="en-US" sz="1662" u="sng" dirty="0" err="1">
                <a:solidFill>
                  <a:srgbClr val="FF0000"/>
                </a:solidFill>
                <a:latin typeface="Arial Narrow" pitchFamily="34" charset="0"/>
              </a:rPr>
              <a:t>apabila</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berada</a:t>
            </a:r>
            <a:endParaRPr lang="en-US" sz="1662" u="sng" dirty="0">
              <a:solidFill>
                <a:srgbClr val="FF0000"/>
              </a:solidFill>
              <a:latin typeface="Arial Narrow" pitchFamily="34" charset="0"/>
            </a:endParaRPr>
          </a:p>
          <a:p>
            <a:r>
              <a:rPr lang="en-US" sz="1662" u="sng" dirty="0" err="1">
                <a:solidFill>
                  <a:srgbClr val="FF0000"/>
                </a:solidFill>
                <a:latin typeface="Arial Narrow" pitchFamily="34" charset="0"/>
              </a:rPr>
              <a:t>pada</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lokasi</a:t>
            </a:r>
            <a:r>
              <a:rPr lang="en-US" sz="1662" u="sng" dirty="0">
                <a:solidFill>
                  <a:srgbClr val="FF0000"/>
                </a:solidFill>
                <a:latin typeface="Arial Narrow" pitchFamily="34" charset="0"/>
              </a:rPr>
              <a:t> </a:t>
            </a:r>
            <a:r>
              <a:rPr lang="en-US" sz="1662" u="sng" dirty="0" err="1">
                <a:solidFill>
                  <a:srgbClr val="FF0000"/>
                </a:solidFill>
                <a:latin typeface="Arial Narrow" pitchFamily="34" charset="0"/>
              </a:rPr>
              <a:t>dengan</a:t>
            </a:r>
            <a:r>
              <a:rPr lang="en-US" sz="1662" u="sng" dirty="0">
                <a:solidFill>
                  <a:srgbClr val="FF0000"/>
                </a:solidFill>
                <a:latin typeface="Arial Narrow" pitchFamily="34" charset="0"/>
              </a:rPr>
              <a:t> multi </a:t>
            </a:r>
            <a:r>
              <a:rPr lang="en-US" sz="1662" u="sng" dirty="0" err="1">
                <a:solidFill>
                  <a:srgbClr val="FF0000"/>
                </a:solidFill>
                <a:latin typeface="Arial Narrow" pitchFamily="34" charset="0"/>
              </a:rPr>
              <a:t>perusahaan</a:t>
            </a:r>
            <a:r>
              <a:rPr lang="en-US" sz="1662" u="sng" dirty="0">
                <a:solidFill>
                  <a:srgbClr val="FF0000"/>
                </a:solidFill>
                <a:latin typeface="Arial Narrow" pitchFamily="34" charset="0"/>
              </a:rPr>
              <a:t>.</a:t>
            </a:r>
          </a:p>
        </p:txBody>
      </p:sp>
      <p:sp>
        <p:nvSpPr>
          <p:cNvPr id="19" name="Rectangle 18"/>
          <p:cNvSpPr/>
          <p:nvPr/>
        </p:nvSpPr>
        <p:spPr>
          <a:xfrm>
            <a:off x="2425989" y="4932609"/>
            <a:ext cx="1688123" cy="67524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Perencanaan</a:t>
            </a:r>
            <a:endParaRPr lang="en-US" sz="1477" dirty="0">
              <a:solidFill>
                <a:schemeClr val="bg1"/>
              </a:solidFill>
              <a:latin typeface="Arial Narrow" pitchFamily="34" charset="0"/>
            </a:endParaRPr>
          </a:p>
        </p:txBody>
      </p:sp>
      <p:sp>
        <p:nvSpPr>
          <p:cNvPr id="20" name="Rectangle 19"/>
          <p:cNvSpPr/>
          <p:nvPr/>
        </p:nvSpPr>
        <p:spPr>
          <a:xfrm>
            <a:off x="4278235" y="4946072"/>
            <a:ext cx="1688123" cy="675249"/>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Perencanaan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Pengendalian</a:t>
            </a:r>
            <a:r>
              <a:rPr lang="en-US" sz="1477" dirty="0">
                <a:solidFill>
                  <a:schemeClr val="tx1"/>
                </a:solidFill>
                <a:latin typeface="Arial Narrow" pitchFamily="34" charset="0"/>
              </a:rPr>
              <a:t> </a:t>
            </a:r>
            <a:r>
              <a:rPr lang="en-US" sz="1477" dirty="0" err="1">
                <a:solidFill>
                  <a:schemeClr val="tx1"/>
                </a:solidFill>
                <a:latin typeface="Arial Narrow" pitchFamily="34" charset="0"/>
              </a:rPr>
              <a:t>Operasional</a:t>
            </a:r>
            <a:endParaRPr lang="en-US" sz="1477" dirty="0">
              <a:solidFill>
                <a:schemeClr val="tx1"/>
              </a:solidFill>
              <a:latin typeface="Arial Narrow" pitchFamily="34" charset="0"/>
            </a:endParaRPr>
          </a:p>
        </p:txBody>
      </p:sp>
      <p:grpSp>
        <p:nvGrpSpPr>
          <p:cNvPr id="21" name="Group 20"/>
          <p:cNvGrpSpPr/>
          <p:nvPr/>
        </p:nvGrpSpPr>
        <p:grpSpPr>
          <a:xfrm>
            <a:off x="241430" y="4149491"/>
            <a:ext cx="1852246" cy="2277426"/>
            <a:chOff x="522510" y="2344068"/>
            <a:chExt cx="2006600" cy="1837355"/>
          </a:xfrm>
        </p:grpSpPr>
        <p:sp>
          <p:nvSpPr>
            <p:cNvPr id="22" name="Rectangle 21"/>
            <p:cNvSpPr/>
            <p:nvPr/>
          </p:nvSpPr>
          <p:spPr>
            <a:xfrm>
              <a:off x="522510" y="2344068"/>
              <a:ext cx="2006600" cy="1837355"/>
            </a:xfrm>
            <a:prstGeom prst="rect">
              <a:avLst/>
            </a:prstGeom>
            <a:solidFill>
              <a:srgbClr val="009900"/>
            </a:solidFill>
            <a:ln>
              <a:solidFill>
                <a:srgbClr val="FF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85">
                <a:latin typeface="Arial Narrow" pitchFamily="34" charset="0"/>
              </a:endParaRPr>
            </a:p>
          </p:txBody>
        </p:sp>
        <p:sp>
          <p:nvSpPr>
            <p:cNvPr id="23" name="Rectangle 22"/>
            <p:cNvSpPr/>
            <p:nvPr/>
          </p:nvSpPr>
          <p:spPr>
            <a:xfrm>
              <a:off x="593793" y="2417634"/>
              <a:ext cx="1828800" cy="4823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Konteks</a:t>
              </a:r>
              <a:r>
                <a:rPr lang="en-US" sz="1477" dirty="0">
                  <a:solidFill>
                    <a:schemeClr val="tx1"/>
                  </a:solidFill>
                  <a:latin typeface="Arial Narrow" pitchFamily="34" charset="0"/>
                </a:rPr>
                <a:t> </a:t>
              </a:r>
              <a:r>
                <a:rPr lang="en-US" sz="1477" dirty="0" err="1">
                  <a:solidFill>
                    <a:schemeClr val="tx1"/>
                  </a:solidFill>
                  <a:latin typeface="Arial Narrow" pitchFamily="34" charset="0"/>
                </a:rPr>
                <a:t>Organisasi</a:t>
              </a:r>
              <a:endParaRPr lang="en-US" sz="1477" dirty="0">
                <a:solidFill>
                  <a:schemeClr val="tx1"/>
                </a:solidFill>
                <a:latin typeface="Arial Narrow" pitchFamily="34" charset="0"/>
              </a:endParaRPr>
            </a:p>
          </p:txBody>
        </p:sp>
        <p:sp>
          <p:nvSpPr>
            <p:cNvPr id="24" name="Rectangle 23"/>
            <p:cNvSpPr/>
            <p:nvPr/>
          </p:nvSpPr>
          <p:spPr>
            <a:xfrm>
              <a:off x="598713" y="2954791"/>
              <a:ext cx="1828800" cy="5855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a:t>
              </a:r>
              <a:r>
                <a:rPr lang="en-US" sz="1477" dirty="0" err="1">
                  <a:solidFill>
                    <a:schemeClr val="tx1"/>
                  </a:solidFill>
                  <a:latin typeface="Arial Narrow" pitchFamily="34" charset="0"/>
                </a:rPr>
                <a:t>Hukum</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Persyaratan</a:t>
              </a:r>
              <a:r>
                <a:rPr lang="en-US" sz="1477" dirty="0">
                  <a:solidFill>
                    <a:schemeClr val="tx1"/>
                  </a:solidFill>
                  <a:latin typeface="Arial Narrow" pitchFamily="34" charset="0"/>
                </a:rPr>
                <a:t> Lain</a:t>
              </a:r>
            </a:p>
          </p:txBody>
        </p:sp>
        <p:sp>
          <p:nvSpPr>
            <p:cNvPr id="25" name="Rectangle 24"/>
            <p:cNvSpPr/>
            <p:nvPr/>
          </p:nvSpPr>
          <p:spPr>
            <a:xfrm>
              <a:off x="593793" y="3611336"/>
              <a:ext cx="1828800" cy="43122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Bahaya</a:t>
              </a:r>
              <a:r>
                <a:rPr lang="en-US" sz="1477" dirty="0">
                  <a:solidFill>
                    <a:schemeClr val="tx1"/>
                  </a:solidFill>
                  <a:latin typeface="Arial Narrow" pitchFamily="34" charset="0"/>
                </a:rPr>
                <a:t> &amp; </a:t>
              </a:r>
              <a:r>
                <a:rPr lang="en-US" sz="1477" dirty="0" err="1">
                  <a:solidFill>
                    <a:schemeClr val="tx1"/>
                  </a:solidFill>
                  <a:latin typeface="Arial Narrow" pitchFamily="34" charset="0"/>
                </a:rPr>
                <a:t>Aspek</a:t>
              </a:r>
              <a:r>
                <a:rPr lang="en-US" sz="1477" dirty="0">
                  <a:solidFill>
                    <a:schemeClr val="tx1"/>
                  </a:solidFill>
                  <a:latin typeface="Arial Narrow" pitchFamily="34" charset="0"/>
                </a:rPr>
                <a:t> </a:t>
              </a:r>
              <a:r>
                <a:rPr lang="en-US" sz="1477" dirty="0" err="1">
                  <a:solidFill>
                    <a:schemeClr val="tx1"/>
                  </a:solidFill>
                  <a:latin typeface="Arial Narrow" pitchFamily="34" charset="0"/>
                </a:rPr>
                <a:t>Penting</a:t>
              </a:r>
              <a:endParaRPr lang="en-US" sz="1477" dirty="0">
                <a:solidFill>
                  <a:schemeClr val="tx1"/>
                </a:solidFill>
                <a:latin typeface="Arial Narrow" pitchFamily="34" charset="0"/>
              </a:endParaRPr>
            </a:p>
          </p:txBody>
        </p:sp>
      </p:grpSp>
      <p:cxnSp>
        <p:nvCxnSpPr>
          <p:cNvPr id="26" name="Straight Arrow Connector 25"/>
          <p:cNvCxnSpPr>
            <a:stCxn id="27" idx="0"/>
            <a:endCxn id="19" idx="2"/>
          </p:cNvCxnSpPr>
          <p:nvPr/>
        </p:nvCxnSpPr>
        <p:spPr>
          <a:xfrm flipV="1">
            <a:off x="3270050" y="5607859"/>
            <a:ext cx="0" cy="3331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25989" y="5941012"/>
            <a:ext cx="1688123" cy="42203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Risiko</a:t>
            </a:r>
            <a:r>
              <a:rPr lang="en-US" sz="1477" dirty="0">
                <a:solidFill>
                  <a:schemeClr val="bg1"/>
                </a:solidFill>
                <a:latin typeface="Arial Narrow" pitchFamily="34" charset="0"/>
              </a:rPr>
              <a:t> &amp; </a:t>
            </a:r>
            <a:r>
              <a:rPr lang="en-US" sz="1477" dirty="0" err="1">
                <a:solidFill>
                  <a:schemeClr val="bg1"/>
                </a:solidFill>
                <a:latin typeface="Arial Narrow" pitchFamily="34" charset="0"/>
              </a:rPr>
              <a:t>Peluang</a:t>
            </a:r>
            <a:endParaRPr lang="en-US" sz="1477" dirty="0">
              <a:solidFill>
                <a:schemeClr val="bg1"/>
              </a:solidFill>
              <a:latin typeface="Arial Narrow" pitchFamily="34" charset="0"/>
            </a:endParaRPr>
          </a:p>
        </p:txBody>
      </p:sp>
      <p:cxnSp>
        <p:nvCxnSpPr>
          <p:cNvPr id="29" name="Straight Arrow Connector 28"/>
          <p:cNvCxnSpPr>
            <a:stCxn id="19" idx="3"/>
          </p:cNvCxnSpPr>
          <p:nvPr/>
        </p:nvCxnSpPr>
        <p:spPr>
          <a:xfrm>
            <a:off x="4114112" y="5270234"/>
            <a:ext cx="164123"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3"/>
            <a:endCxn id="19" idx="1"/>
          </p:cNvCxnSpPr>
          <p:nvPr/>
        </p:nvCxnSpPr>
        <p:spPr>
          <a:xfrm flipV="1">
            <a:off x="2093676" y="5270234"/>
            <a:ext cx="332313" cy="1797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hape 78"/>
          <p:cNvCxnSpPr>
            <a:stCxn id="22" idx="3"/>
            <a:endCxn id="27" idx="1"/>
          </p:cNvCxnSpPr>
          <p:nvPr/>
        </p:nvCxnSpPr>
        <p:spPr>
          <a:xfrm>
            <a:off x="2093676" y="5288204"/>
            <a:ext cx="332313" cy="863824"/>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hape 78"/>
          <p:cNvCxnSpPr>
            <a:stCxn id="22" idx="3"/>
            <a:endCxn id="41" idx="1"/>
          </p:cNvCxnSpPr>
          <p:nvPr/>
        </p:nvCxnSpPr>
        <p:spPr>
          <a:xfrm flipV="1">
            <a:off x="2093676" y="4426841"/>
            <a:ext cx="332313" cy="861363"/>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2425989" y="4203279"/>
            <a:ext cx="1688123" cy="44712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Sasaran</a:t>
            </a:r>
            <a:r>
              <a:rPr lang="en-US" sz="1477" dirty="0">
                <a:solidFill>
                  <a:schemeClr val="bg1"/>
                </a:solidFill>
                <a:latin typeface="Arial Narrow" pitchFamily="34" charset="0"/>
              </a:rPr>
              <a:t> K3L</a:t>
            </a:r>
          </a:p>
        </p:txBody>
      </p:sp>
      <p:cxnSp>
        <p:nvCxnSpPr>
          <p:cNvPr id="45" name="Straight Arrow Connector 44"/>
          <p:cNvCxnSpPr>
            <a:stCxn id="41" idx="2"/>
            <a:endCxn id="19" idx="0"/>
          </p:cNvCxnSpPr>
          <p:nvPr/>
        </p:nvCxnSpPr>
        <p:spPr>
          <a:xfrm>
            <a:off x="3270050" y="4650404"/>
            <a:ext cx="0" cy="28220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6166937" y="4890625"/>
            <a:ext cx="1582809" cy="779235"/>
          </a:xfrm>
          <a:prstGeom prst="ellipse">
            <a:avLst/>
          </a:prstGeom>
          <a:solidFill>
            <a:srgbClr val="92D050"/>
          </a:solidFill>
          <a:ln>
            <a:solidFill>
              <a:srgbClr val="92D05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Kriteria</a:t>
            </a:r>
            <a:r>
              <a:rPr lang="en-US" sz="1600" b="1" dirty="0">
                <a:solidFill>
                  <a:schemeClr val="tx1"/>
                </a:solidFill>
              </a:rPr>
              <a:t> Proses</a:t>
            </a:r>
            <a:endParaRPr lang="en-US" b="1" dirty="0">
              <a:solidFill>
                <a:schemeClr val="tx1"/>
              </a:solidFill>
            </a:endParaRPr>
          </a:p>
        </p:txBody>
      </p:sp>
      <p:cxnSp>
        <p:nvCxnSpPr>
          <p:cNvPr id="51" name="Straight Arrow Connector 50"/>
          <p:cNvCxnSpPr>
            <a:stCxn id="20" idx="3"/>
            <a:endCxn id="50" idx="2"/>
          </p:cNvCxnSpPr>
          <p:nvPr/>
        </p:nvCxnSpPr>
        <p:spPr>
          <a:xfrm flipV="1">
            <a:off x="5966358" y="5280243"/>
            <a:ext cx="200579" cy="34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Right Arrow 58"/>
          <p:cNvSpPr/>
          <p:nvPr/>
        </p:nvSpPr>
        <p:spPr>
          <a:xfrm rot="5400000">
            <a:off x="6838598" y="4308893"/>
            <a:ext cx="239484" cy="944411"/>
          </a:xfrm>
          <a:prstGeom prst="rightArrow">
            <a:avLst/>
          </a:prstGeom>
          <a:solidFill>
            <a:srgbClr val="FF6600"/>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aphicFrame>
        <p:nvGraphicFramePr>
          <p:cNvPr id="61" name="Diagram 60"/>
          <p:cNvGraphicFramePr/>
          <p:nvPr>
            <p:extLst>
              <p:ext uri="{D42A27DB-BD31-4B8C-83A1-F6EECF244321}">
                <p14:modId xmlns:p14="http://schemas.microsoft.com/office/powerpoint/2010/main" val="2191908627"/>
              </p:ext>
            </p:extLst>
          </p:nvPr>
        </p:nvGraphicFramePr>
        <p:xfrm>
          <a:off x="5268965" y="2171169"/>
          <a:ext cx="3363403" cy="2490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8" name="Rectangle 67"/>
          <p:cNvSpPr/>
          <p:nvPr/>
        </p:nvSpPr>
        <p:spPr>
          <a:xfrm>
            <a:off x="8264378" y="2204051"/>
            <a:ext cx="796244" cy="2446351"/>
          </a:xfrm>
          <a:prstGeom prst="rect">
            <a:avLst/>
          </a:prstGeom>
          <a:solidFill>
            <a:srgbClr val="FF5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77" dirty="0">
                <a:solidFill>
                  <a:schemeClr val="tx1"/>
                </a:solidFill>
                <a:latin typeface="Arial Narrow" pitchFamily="34" charset="0"/>
              </a:rPr>
              <a:t>Hierarchy Control</a:t>
            </a:r>
          </a:p>
          <a:p>
            <a:pPr algn="ctr"/>
            <a:r>
              <a:rPr lang="en-US" sz="1477" dirty="0">
                <a:solidFill>
                  <a:schemeClr val="tx1"/>
                </a:solidFill>
                <a:latin typeface="Arial Narrow" pitchFamily="34" charset="0"/>
              </a:rPr>
              <a:t>(8.1.2)</a:t>
            </a:r>
          </a:p>
        </p:txBody>
      </p:sp>
      <p:sp>
        <p:nvSpPr>
          <p:cNvPr id="80" name="Rectangle 79"/>
          <p:cNvSpPr/>
          <p:nvPr/>
        </p:nvSpPr>
        <p:spPr>
          <a:xfrm>
            <a:off x="6450969" y="6067676"/>
            <a:ext cx="2597554" cy="454558"/>
          </a:xfrm>
          <a:prstGeom prst="rect">
            <a:avLst/>
          </a:prstGeom>
          <a:solidFill>
            <a:srgbClr val="FF00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a:solidFill>
                  <a:schemeClr val="bg1"/>
                </a:solidFill>
                <a:latin typeface="Arial Narrow" pitchFamily="34" charset="0"/>
              </a:rPr>
              <a:t>Emergency Preparedness &amp; Response (8.2)</a:t>
            </a:r>
          </a:p>
        </p:txBody>
      </p:sp>
      <p:cxnSp>
        <p:nvCxnSpPr>
          <p:cNvPr id="91" name="Straight Arrow Connector 90"/>
          <p:cNvCxnSpPr>
            <a:stCxn id="80" idx="2"/>
          </p:cNvCxnSpPr>
          <p:nvPr/>
        </p:nvCxnSpPr>
        <p:spPr>
          <a:xfrm flipH="1" flipV="1">
            <a:off x="7365791" y="5669860"/>
            <a:ext cx="383955" cy="852374"/>
          </a:xfrm>
          <a:prstGeom prst="straightConnector1">
            <a:avLst/>
          </a:prstGeom>
          <a:ln w="254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7961830" y="4981372"/>
            <a:ext cx="1181171" cy="587196"/>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tx1"/>
                </a:solidFill>
                <a:latin typeface="Arial Narrow" pitchFamily="34" charset="0"/>
              </a:rPr>
              <a:t>Hasill</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diharapkan</a:t>
            </a:r>
            <a:endParaRPr lang="en-US" sz="1477" dirty="0">
              <a:solidFill>
                <a:schemeClr val="tx1"/>
              </a:solidFill>
              <a:latin typeface="Arial Narrow" pitchFamily="34" charset="0"/>
            </a:endParaRPr>
          </a:p>
        </p:txBody>
      </p:sp>
      <p:cxnSp>
        <p:nvCxnSpPr>
          <p:cNvPr id="98" name="Straight Arrow Connector 97"/>
          <p:cNvCxnSpPr>
            <a:stCxn id="50" idx="6"/>
            <a:endCxn id="97" idx="1"/>
          </p:cNvCxnSpPr>
          <p:nvPr/>
        </p:nvCxnSpPr>
        <p:spPr>
          <a:xfrm flipV="1">
            <a:off x="7749746" y="5274970"/>
            <a:ext cx="212084" cy="52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21600" y="80897"/>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Perencanaan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Pengendalian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Operasional</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7DA27365-195F-4076-A3EA-73B1E81D7D48}"/>
              </a:ext>
            </a:extLst>
          </p:cNvPr>
          <p:cNvSpPr>
            <a:spLocks noGrp="1"/>
          </p:cNvSpPr>
          <p:nvPr>
            <p:ph type="sldNum" sz="quarter" idx="12"/>
          </p:nvPr>
        </p:nvSpPr>
        <p:spPr/>
        <p:txBody>
          <a:bodyPr/>
          <a:lstStyle/>
          <a:p>
            <a:pPr>
              <a:defRPr/>
            </a:pPr>
            <a:fld id="{2E3D3CF9-A8F0-446F-8AA4-23D2A19D86A0}" type="slidenum">
              <a:rPr lang="en-US" smtClean="0"/>
              <a:pPr>
                <a:defRPr/>
              </a:pPr>
              <a:t>50</a:t>
            </a:fld>
            <a:endParaRPr lang="en-US"/>
          </a:p>
        </p:txBody>
      </p:sp>
      <p:sp>
        <p:nvSpPr>
          <p:cNvPr id="2" name="Footer Placeholder 1">
            <a:extLst>
              <a:ext uri="{FF2B5EF4-FFF2-40B4-BE49-F238E27FC236}">
                <a16:creationId xmlns:a16="http://schemas.microsoft.com/office/drawing/2014/main" id="{4EA7A80C-B19C-475C-8081-E7F93DF0B489}"/>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963786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397" y="136197"/>
            <a:ext cx="8903603"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Manajemen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Perubahan</a:t>
            </a:r>
            <a:r>
              <a:rPr lang="en-US" sz="2800" dirty="0">
                <a:solidFill>
                  <a:schemeClr val="tx1"/>
                </a:solidFill>
                <a:latin typeface="Impact" panose="020B0806030902050204" pitchFamily="34" charset="0"/>
                <a:cs typeface="Arial" panose="020B0604020202020204" pitchFamily="34" charset="0"/>
              </a:rPr>
              <a:t> (Management of Change)</a:t>
            </a:r>
          </a:p>
        </p:txBody>
      </p:sp>
      <p:sp>
        <p:nvSpPr>
          <p:cNvPr id="4" name="Rectangle 3"/>
          <p:cNvSpPr/>
          <p:nvPr/>
        </p:nvSpPr>
        <p:spPr>
          <a:xfrm>
            <a:off x="240397" y="984394"/>
            <a:ext cx="4164115" cy="4952061"/>
          </a:xfrm>
          <a:prstGeom prst="rect">
            <a:avLst/>
          </a:prstGeom>
          <a:ln w="19050">
            <a:noFill/>
            <a:prstDash val="dash"/>
          </a:ln>
        </p:spPr>
        <p:txBody>
          <a:bodyPr wrap="square">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menetapkan</a:t>
            </a:r>
            <a:r>
              <a:rPr lang="en-US" sz="1662" dirty="0">
                <a:latin typeface="Arial Narrow" pitchFamily="34" charset="0"/>
              </a:rPr>
              <a:t> proses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menerapkan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mengendalikan</a:t>
            </a:r>
            <a:r>
              <a:rPr lang="en-US" sz="1662" dirty="0">
                <a:latin typeface="Arial Narrow" pitchFamily="34" charset="0"/>
              </a:rPr>
              <a:t> </a:t>
            </a:r>
            <a:r>
              <a:rPr lang="en-US" sz="1662" dirty="0" err="1">
                <a:latin typeface="Arial Narrow" pitchFamily="34" charset="0"/>
              </a:rPr>
              <a:t>perubahan</a:t>
            </a:r>
            <a:r>
              <a:rPr lang="en-US" sz="1662" dirty="0">
                <a:latin typeface="Arial Narrow" pitchFamily="34" charset="0"/>
              </a:rPr>
              <a:t> </a:t>
            </a:r>
            <a:r>
              <a:rPr lang="en-US" sz="1662" dirty="0" err="1">
                <a:latin typeface="Arial Narrow" pitchFamily="34" charset="0"/>
              </a:rPr>
              <a:t>terencana</a:t>
            </a:r>
            <a:r>
              <a:rPr lang="en-US" sz="1662" dirty="0">
                <a:latin typeface="Arial Narrow" pitchFamily="34" charset="0"/>
              </a:rPr>
              <a:t> </a:t>
            </a:r>
            <a:r>
              <a:rPr lang="en-US" sz="1662" dirty="0" err="1">
                <a:latin typeface="Arial Narrow" pitchFamily="34" charset="0"/>
              </a:rPr>
              <a:t>sementara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permanen</a:t>
            </a:r>
            <a:r>
              <a:rPr lang="en-US" sz="1662" dirty="0">
                <a:latin typeface="Arial Narrow" pitchFamily="34" charset="0"/>
              </a:rPr>
              <a:t> yang </a:t>
            </a:r>
            <a:r>
              <a:rPr lang="en-US" sz="1662" dirty="0" err="1">
                <a:latin typeface="Arial Narrow" pitchFamily="34" charset="0"/>
              </a:rPr>
              <a:t>berdampak</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a:t>
            </a:r>
            <a:r>
              <a:rPr lang="en-US" sz="1662" dirty="0" err="1">
                <a:latin typeface="Arial Narrow" pitchFamily="34" charset="0"/>
              </a:rPr>
              <a:t>Kinerja</a:t>
            </a:r>
            <a:r>
              <a:rPr lang="en-US" sz="1662" dirty="0">
                <a:latin typeface="Arial Narrow" pitchFamily="34" charset="0"/>
              </a:rPr>
              <a:t> K3L, </a:t>
            </a:r>
            <a:r>
              <a:rPr lang="en-US" sz="1662" dirty="0" err="1">
                <a:latin typeface="Arial Narrow" pitchFamily="34" charset="0"/>
              </a:rPr>
              <a:t>termasuk</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Produk</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proses </a:t>
            </a:r>
            <a:r>
              <a:rPr lang="en-US" sz="1662" dirty="0" err="1">
                <a:latin typeface="Arial Narrow" pitchFamily="34" charset="0"/>
              </a:rPr>
              <a:t>baru</a:t>
            </a:r>
            <a:r>
              <a:rPr lang="en-US" sz="1662" dirty="0">
                <a:latin typeface="Arial Narrow" pitchFamily="34" charset="0"/>
              </a:rPr>
              <a:t> </a:t>
            </a:r>
            <a:r>
              <a:rPr lang="en-US" sz="1662" dirty="0" err="1">
                <a:latin typeface="Arial Narrow" pitchFamily="34" charset="0"/>
              </a:rPr>
              <a:t>atau</a:t>
            </a:r>
            <a:r>
              <a:rPr lang="en-US" sz="1662" dirty="0">
                <a:latin typeface="Arial Narrow" pitchFamily="34" charset="0"/>
              </a:rPr>
              <a:t> </a:t>
            </a:r>
            <a:r>
              <a:rPr lang="en-US" sz="1662" dirty="0" err="1">
                <a:latin typeface="Arial Narrow" pitchFamily="34" charset="0"/>
              </a:rPr>
              <a:t>perubahannya</a:t>
            </a:r>
            <a:r>
              <a:rPr lang="en-US" sz="1662" dirty="0">
                <a:latin typeface="Arial Narrow" pitchFamily="34" charset="0"/>
              </a:rPr>
              <a:t>, </a:t>
            </a:r>
            <a:r>
              <a:rPr lang="en-US" sz="1662" dirty="0" err="1">
                <a:latin typeface="Arial Narrow" pitchFamily="34" charset="0"/>
              </a:rPr>
              <a:t>seperti</a:t>
            </a:r>
            <a:r>
              <a:rPr lang="en-US" sz="1662" dirty="0">
                <a:latin typeface="Arial Narrow" pitchFamily="34" charset="0"/>
              </a:rPr>
              <a:t> :</a:t>
            </a:r>
          </a:p>
          <a:p>
            <a:pPr marL="568325" indent="-285750">
              <a:buFont typeface="Wingdings" panose="05000000000000000000" pitchFamily="2" charset="2"/>
              <a:buChar char="ü"/>
            </a:pPr>
            <a:r>
              <a:rPr lang="en-US" sz="1662" dirty="0" err="1">
                <a:latin typeface="Arial Narrow" pitchFamily="34" charset="0"/>
              </a:rPr>
              <a:t>Lingkungan</a:t>
            </a:r>
            <a:r>
              <a:rPr lang="en-US" sz="1662" dirty="0">
                <a:latin typeface="Arial Narrow" pitchFamily="34" charset="0"/>
              </a:rPr>
              <a:t> </a:t>
            </a:r>
            <a:r>
              <a:rPr lang="en-US" sz="1662" dirty="0" err="1">
                <a:latin typeface="Arial Narrow" pitchFamily="34" charset="0"/>
              </a:rPr>
              <a:t>kerja</a:t>
            </a:r>
            <a:r>
              <a:rPr lang="en-US" sz="1662" dirty="0">
                <a:latin typeface="Arial Narrow" pitchFamily="34" charset="0"/>
              </a:rPr>
              <a:t>,</a:t>
            </a:r>
          </a:p>
          <a:p>
            <a:pPr marL="568325" indent="-285750">
              <a:buFont typeface="Wingdings" panose="05000000000000000000" pitchFamily="2" charset="2"/>
              <a:buChar char="ü"/>
            </a:pPr>
            <a:r>
              <a:rPr lang="en-US" sz="1662" dirty="0" err="1">
                <a:latin typeface="Arial Narrow" pitchFamily="34" charset="0"/>
              </a:rPr>
              <a:t>Organisasi</a:t>
            </a:r>
            <a:endParaRPr lang="en-US" sz="1662" dirty="0">
              <a:latin typeface="Arial Narrow" pitchFamily="34" charset="0"/>
            </a:endParaRPr>
          </a:p>
          <a:p>
            <a:pPr marL="568325" indent="-285750">
              <a:buFont typeface="Wingdings" panose="05000000000000000000" pitchFamily="2" charset="2"/>
              <a:buChar char="ü"/>
            </a:pPr>
            <a:r>
              <a:rPr lang="en-US" sz="1662" dirty="0" err="1">
                <a:latin typeface="Arial Narrow" pitchFamily="34" charset="0"/>
              </a:rPr>
              <a:t>Lokasi</a:t>
            </a:r>
            <a:r>
              <a:rPr lang="en-US" sz="1662" dirty="0">
                <a:latin typeface="Arial Narrow" pitchFamily="34" charset="0"/>
              </a:rPr>
              <a:t> </a:t>
            </a:r>
            <a:r>
              <a:rPr lang="en-US" sz="1662" dirty="0" err="1">
                <a:latin typeface="Arial Narrow" pitchFamily="34" charset="0"/>
              </a:rPr>
              <a:t>kerja</a:t>
            </a:r>
            <a:endParaRPr lang="en-US" sz="1662" dirty="0">
              <a:latin typeface="Arial Narrow" pitchFamily="34" charset="0"/>
            </a:endParaRPr>
          </a:p>
          <a:p>
            <a:pPr marL="568325" indent="-285750">
              <a:buFont typeface="Wingdings" panose="05000000000000000000" pitchFamily="2" charset="2"/>
              <a:buChar char="ü"/>
            </a:pPr>
            <a:r>
              <a:rPr lang="en-US" sz="1662" dirty="0" err="1">
                <a:latin typeface="Arial Narrow" pitchFamily="34" charset="0"/>
              </a:rPr>
              <a:t>Peralatan</a:t>
            </a:r>
            <a:endParaRPr lang="en-US" sz="1662" dirty="0">
              <a:latin typeface="Arial Narrow" pitchFamily="34" charset="0"/>
            </a:endParaRPr>
          </a:p>
          <a:p>
            <a:pPr marL="568325" indent="-285750">
              <a:buFont typeface="Wingdings" panose="05000000000000000000" pitchFamily="2" charset="2"/>
              <a:buChar char="ü"/>
            </a:pPr>
            <a:r>
              <a:rPr lang="en-US" sz="1662" dirty="0" err="1">
                <a:latin typeface="Arial Narrow" pitchFamily="34" charset="0"/>
              </a:rPr>
              <a:t>Tenaga</a:t>
            </a:r>
            <a:r>
              <a:rPr lang="en-US" sz="1662" dirty="0">
                <a:latin typeface="Arial Narrow" pitchFamily="34" charset="0"/>
              </a:rPr>
              <a:t> </a:t>
            </a:r>
            <a:r>
              <a:rPr lang="en-US" sz="1662" dirty="0" err="1">
                <a:latin typeface="Arial Narrow" pitchFamily="34" charset="0"/>
              </a:rPr>
              <a:t>kerja</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hukum</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lain</a:t>
            </a:r>
          </a:p>
          <a:p>
            <a:pPr marL="285750" indent="-285750">
              <a:buFont typeface="Arial" panose="020B0604020202020204" pitchFamily="34" charset="0"/>
              <a:buChar char="•"/>
            </a:pPr>
            <a:r>
              <a:rPr lang="en-US" sz="1662" dirty="0" err="1">
                <a:latin typeface="Arial Narrow" pitchFamily="34" charset="0"/>
              </a:rPr>
              <a:t>Pengetahuan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bahaya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risiko</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Pengembangan</a:t>
            </a:r>
            <a:r>
              <a:rPr lang="en-US" sz="1662" dirty="0">
                <a:latin typeface="Arial Narrow" pitchFamily="34" charset="0"/>
              </a:rPr>
              <a:t> </a:t>
            </a:r>
            <a:r>
              <a:rPr lang="en-US" sz="1662" dirty="0" err="1">
                <a:latin typeface="Arial Narrow" pitchFamily="34" charset="0"/>
              </a:rPr>
              <a:t>teknologi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pengetahuan</a:t>
            </a:r>
            <a:endParaRPr lang="en-US" sz="1662" dirty="0">
              <a:latin typeface="Arial Narrow" pitchFamily="34" charset="0"/>
            </a:endParaRPr>
          </a:p>
          <a:p>
            <a:pPr marL="285750" indent="-285750">
              <a:buFont typeface="Arial" panose="020B0604020202020204" pitchFamily="34" charset="0"/>
              <a:buChar char="•"/>
            </a:pPr>
            <a:endParaRPr lang="en-US" sz="1662" dirty="0">
              <a:latin typeface="Arial Narrow" pitchFamily="34" charset="0"/>
            </a:endParaRPr>
          </a:p>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meninjau</a:t>
            </a:r>
            <a:r>
              <a:rPr lang="en-US" sz="1662" dirty="0">
                <a:latin typeface="Arial Narrow" pitchFamily="34" charset="0"/>
              </a:rPr>
              <a:t> </a:t>
            </a:r>
            <a:r>
              <a:rPr lang="en-US" sz="1662" dirty="0" err="1">
                <a:latin typeface="Arial Narrow" pitchFamily="34" charset="0"/>
              </a:rPr>
              <a:t>dampak</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perubahan</a:t>
            </a:r>
            <a:r>
              <a:rPr lang="en-US" sz="1662" dirty="0">
                <a:latin typeface="Arial Narrow" pitchFamily="34" charset="0"/>
              </a:rPr>
              <a:t> yang </a:t>
            </a:r>
            <a:r>
              <a:rPr lang="en-US" sz="1662" dirty="0" err="1">
                <a:latin typeface="Arial Narrow" pitchFamily="34" charset="0"/>
              </a:rPr>
              <a:t>tidak</a:t>
            </a:r>
            <a:r>
              <a:rPr lang="en-US" sz="1662" dirty="0">
                <a:latin typeface="Arial Narrow" pitchFamily="34" charset="0"/>
              </a:rPr>
              <a:t> </a:t>
            </a:r>
            <a:r>
              <a:rPr lang="en-US" sz="1662" dirty="0" err="1">
                <a:latin typeface="Arial Narrow" pitchFamily="34" charset="0"/>
              </a:rPr>
              <a:t>terencana</a:t>
            </a:r>
            <a:r>
              <a:rPr lang="en-US" sz="1662" dirty="0">
                <a:latin typeface="Arial Narrow" pitchFamily="34" charset="0"/>
              </a:rPr>
              <a:t>, </a:t>
            </a:r>
            <a:r>
              <a:rPr lang="en-US" sz="1662" dirty="0" err="1">
                <a:latin typeface="Arial Narrow" pitchFamily="34" charset="0"/>
              </a:rPr>
              <a:t>mengambil</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menangani</a:t>
            </a:r>
            <a:r>
              <a:rPr lang="en-US" sz="1662" dirty="0">
                <a:latin typeface="Arial Narrow" pitchFamily="34" charset="0"/>
              </a:rPr>
              <a:t> </a:t>
            </a:r>
            <a:r>
              <a:rPr lang="en-US" sz="1662" dirty="0" err="1">
                <a:latin typeface="Arial Narrow" pitchFamily="34" charset="0"/>
              </a:rPr>
              <a:t>dampaknya</a:t>
            </a:r>
            <a:endParaRPr lang="en-US" sz="1662" dirty="0">
              <a:latin typeface="Arial Narrow" pitchFamily="34" charset="0"/>
            </a:endParaRPr>
          </a:p>
        </p:txBody>
      </p:sp>
      <p:sp>
        <p:nvSpPr>
          <p:cNvPr id="5" name="Rectangle 4"/>
          <p:cNvSpPr/>
          <p:nvPr/>
        </p:nvSpPr>
        <p:spPr>
          <a:xfrm>
            <a:off x="4644753" y="760832"/>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Identifikasi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6" name="Rectangle 5"/>
          <p:cNvSpPr/>
          <p:nvPr/>
        </p:nvSpPr>
        <p:spPr>
          <a:xfrm>
            <a:off x="4644753" y="1527314"/>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Tinjauan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Dampak</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7" name="Rectangle 6"/>
          <p:cNvSpPr/>
          <p:nvPr/>
        </p:nvSpPr>
        <p:spPr>
          <a:xfrm>
            <a:off x="4644752" y="2293795"/>
            <a:ext cx="1688123" cy="772133"/>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Penetapan</a:t>
            </a:r>
            <a:r>
              <a:rPr lang="en-US" sz="1477" dirty="0">
                <a:solidFill>
                  <a:schemeClr val="bg1"/>
                </a:solidFill>
                <a:latin typeface="Arial Narrow" pitchFamily="34" charset="0"/>
              </a:rPr>
              <a:t> </a:t>
            </a:r>
            <a:r>
              <a:rPr lang="en-US" sz="1477" dirty="0" err="1">
                <a:solidFill>
                  <a:schemeClr val="bg1"/>
                </a:solidFill>
                <a:latin typeface="Arial Narrow" pitchFamily="34" charset="0"/>
              </a:rPr>
              <a:t>rencana</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pengendalian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8" name="Rectangle 7"/>
          <p:cNvSpPr/>
          <p:nvPr/>
        </p:nvSpPr>
        <p:spPr>
          <a:xfrm>
            <a:off x="4644751" y="5442257"/>
            <a:ext cx="1688123" cy="7664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Pelaksanaan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9" name="Rectangle 8"/>
          <p:cNvSpPr/>
          <p:nvPr/>
        </p:nvSpPr>
        <p:spPr>
          <a:xfrm>
            <a:off x="4644751" y="3393189"/>
            <a:ext cx="1688123" cy="58714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Persetujuan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cxnSp>
        <p:nvCxnSpPr>
          <p:cNvPr id="10" name="Straight Arrow Connector 9"/>
          <p:cNvCxnSpPr>
            <a:stCxn id="5" idx="2"/>
            <a:endCxn id="6" idx="0"/>
          </p:cNvCxnSpPr>
          <p:nvPr/>
        </p:nvCxnSpPr>
        <p:spPr>
          <a:xfrm>
            <a:off x="5488815" y="1207956"/>
            <a:ext cx="0" cy="31935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flipH="1">
            <a:off x="5488814" y="1974438"/>
            <a:ext cx="1" cy="31935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9" idx="0"/>
          </p:cNvCxnSpPr>
          <p:nvPr/>
        </p:nvCxnSpPr>
        <p:spPr>
          <a:xfrm flipH="1">
            <a:off x="5488813" y="3065928"/>
            <a:ext cx="1" cy="3272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2"/>
            <a:endCxn id="45" idx="0"/>
          </p:cNvCxnSpPr>
          <p:nvPr/>
        </p:nvCxnSpPr>
        <p:spPr>
          <a:xfrm>
            <a:off x="5488813" y="3980330"/>
            <a:ext cx="0" cy="41851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6823175" y="3353419"/>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Efektif</a:t>
            </a:r>
            <a:r>
              <a:rPr lang="en-US" sz="1477" dirty="0">
                <a:solidFill>
                  <a:schemeClr val="bg1"/>
                </a:solidFill>
                <a:latin typeface="Arial Narrow" pitchFamily="34" charset="0"/>
              </a:rPr>
              <a:t> ?</a:t>
            </a:r>
          </a:p>
        </p:txBody>
      </p:sp>
      <p:cxnSp>
        <p:nvCxnSpPr>
          <p:cNvPr id="24" name="Straight Arrow Connector 23"/>
          <p:cNvCxnSpPr>
            <a:stCxn id="23" idx="2"/>
            <a:endCxn id="30" idx="0"/>
          </p:cNvCxnSpPr>
          <p:nvPr/>
        </p:nvCxnSpPr>
        <p:spPr>
          <a:xfrm>
            <a:off x="7667237" y="4119901"/>
            <a:ext cx="0" cy="2779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823175" y="4397838"/>
            <a:ext cx="1688123" cy="7664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Tetapkan</a:t>
            </a:r>
            <a:r>
              <a:rPr lang="en-US" sz="1477" dirty="0">
                <a:solidFill>
                  <a:schemeClr val="bg1"/>
                </a:solidFill>
                <a:latin typeface="Arial Narrow" pitchFamily="34" charset="0"/>
              </a:rPr>
              <a:t> </a:t>
            </a:r>
            <a:r>
              <a:rPr lang="en-US" sz="1477" dirty="0" err="1">
                <a:solidFill>
                  <a:schemeClr val="bg1"/>
                </a:solidFill>
                <a:latin typeface="Arial Narrow" pitchFamily="34" charset="0"/>
              </a:rPr>
              <a:t>sebagai</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pengendalian</a:t>
            </a:r>
            <a:r>
              <a:rPr lang="en-US" sz="1477" dirty="0">
                <a:solidFill>
                  <a:schemeClr val="bg1"/>
                </a:solidFill>
                <a:latin typeface="Arial Narrow" pitchFamily="34" charset="0"/>
              </a:rPr>
              <a:t> </a:t>
            </a:r>
            <a:r>
              <a:rPr lang="en-US" sz="1477" dirty="0" err="1">
                <a:solidFill>
                  <a:schemeClr val="bg1"/>
                </a:solidFill>
                <a:latin typeface="Arial Narrow" pitchFamily="34" charset="0"/>
              </a:rPr>
              <a:t>operasional</a:t>
            </a:r>
            <a:endParaRPr lang="en-US" sz="1477" dirty="0">
              <a:solidFill>
                <a:schemeClr val="bg1"/>
              </a:solidFill>
              <a:latin typeface="Arial Narrow" pitchFamily="34" charset="0"/>
            </a:endParaRPr>
          </a:p>
        </p:txBody>
      </p:sp>
      <p:sp>
        <p:nvSpPr>
          <p:cNvPr id="31" name="Rectangle 30"/>
          <p:cNvSpPr/>
          <p:nvPr/>
        </p:nvSpPr>
        <p:spPr>
          <a:xfrm>
            <a:off x="6823175" y="5442257"/>
            <a:ext cx="1688123" cy="7664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Laporkan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kepada</a:t>
            </a:r>
            <a:r>
              <a:rPr lang="en-US" sz="1477" dirty="0">
                <a:solidFill>
                  <a:schemeClr val="bg1"/>
                </a:solidFill>
                <a:latin typeface="Arial Narrow" pitchFamily="34" charset="0"/>
              </a:rPr>
              <a:t> Top Management</a:t>
            </a:r>
          </a:p>
        </p:txBody>
      </p:sp>
      <p:cxnSp>
        <p:nvCxnSpPr>
          <p:cNvPr id="32" name="Straight Arrow Connector 31"/>
          <p:cNvCxnSpPr>
            <a:stCxn id="30" idx="2"/>
            <a:endCxn id="31" idx="0"/>
          </p:cNvCxnSpPr>
          <p:nvPr/>
        </p:nvCxnSpPr>
        <p:spPr>
          <a:xfrm>
            <a:off x="7667237" y="5164320"/>
            <a:ext cx="0" cy="2779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2"/>
            <a:endCxn id="23" idx="0"/>
          </p:cNvCxnSpPr>
          <p:nvPr/>
        </p:nvCxnSpPr>
        <p:spPr>
          <a:xfrm rot="5400000" flipH="1" flipV="1">
            <a:off x="5150365" y="3691867"/>
            <a:ext cx="2855320" cy="2178424"/>
          </a:xfrm>
          <a:prstGeom prst="bentConnector5">
            <a:avLst>
              <a:gd name="adj1" fmla="val -8006"/>
              <a:gd name="adj2" fmla="val 50000"/>
              <a:gd name="adj3" fmla="val 10800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5" idx="2"/>
            <a:endCxn id="8" idx="0"/>
          </p:cNvCxnSpPr>
          <p:nvPr/>
        </p:nvCxnSpPr>
        <p:spPr>
          <a:xfrm>
            <a:off x="5488813" y="5033177"/>
            <a:ext cx="0" cy="409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644751" y="4398843"/>
            <a:ext cx="1688123" cy="63433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Pelaksanaan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Perubahan</a:t>
            </a:r>
            <a:endParaRPr lang="en-US" sz="1477" dirty="0">
              <a:solidFill>
                <a:schemeClr val="bg1"/>
              </a:solidFill>
              <a:latin typeface="Arial Narrow" pitchFamily="34" charset="0"/>
            </a:endParaRPr>
          </a:p>
        </p:txBody>
      </p:sp>
      <p:sp>
        <p:nvSpPr>
          <p:cNvPr id="57" name="TextBox 56"/>
          <p:cNvSpPr txBox="1"/>
          <p:nvPr/>
        </p:nvSpPr>
        <p:spPr>
          <a:xfrm>
            <a:off x="7786230" y="4060183"/>
            <a:ext cx="392352" cy="369332"/>
          </a:xfrm>
          <a:prstGeom prst="rect">
            <a:avLst/>
          </a:prstGeom>
          <a:noFill/>
        </p:spPr>
        <p:txBody>
          <a:bodyPr wrap="none" rtlCol="0">
            <a:spAutoFit/>
          </a:bodyPr>
          <a:lstStyle/>
          <a:p>
            <a:r>
              <a:rPr lang="en-US" dirty="0" err="1"/>
              <a:t>Ya</a:t>
            </a:r>
            <a:endParaRPr lang="en-US" dirty="0"/>
          </a:p>
        </p:txBody>
      </p:sp>
      <p:sp>
        <p:nvSpPr>
          <p:cNvPr id="58" name="TextBox 57"/>
          <p:cNvSpPr txBox="1"/>
          <p:nvPr/>
        </p:nvSpPr>
        <p:spPr>
          <a:xfrm>
            <a:off x="8457594" y="3736660"/>
            <a:ext cx="686406" cy="369332"/>
          </a:xfrm>
          <a:prstGeom prst="rect">
            <a:avLst/>
          </a:prstGeom>
          <a:noFill/>
        </p:spPr>
        <p:txBody>
          <a:bodyPr wrap="none" rtlCol="0">
            <a:spAutoFit/>
          </a:bodyPr>
          <a:lstStyle/>
          <a:p>
            <a:r>
              <a:rPr lang="en-US" dirty="0" err="1"/>
              <a:t>Tidak</a:t>
            </a:r>
            <a:endParaRPr lang="en-US" dirty="0"/>
          </a:p>
        </p:txBody>
      </p:sp>
      <p:cxnSp>
        <p:nvCxnSpPr>
          <p:cNvPr id="61" name="Straight Arrow Connector 35"/>
          <p:cNvCxnSpPr>
            <a:stCxn id="23" idx="3"/>
            <a:endCxn id="65" idx="3"/>
          </p:cNvCxnSpPr>
          <p:nvPr/>
        </p:nvCxnSpPr>
        <p:spPr>
          <a:xfrm flipV="1">
            <a:off x="8511298" y="2142273"/>
            <a:ext cx="53787" cy="1594387"/>
          </a:xfrm>
          <a:prstGeom prst="bentConnector3">
            <a:avLst>
              <a:gd name="adj1" fmla="val 52501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6876962" y="1825106"/>
            <a:ext cx="1688123" cy="63433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Korektif</a:t>
            </a:r>
            <a:endParaRPr lang="en-US" sz="1477" dirty="0">
              <a:solidFill>
                <a:schemeClr val="bg1"/>
              </a:solidFill>
              <a:latin typeface="Arial Narrow" pitchFamily="34" charset="0"/>
            </a:endParaRPr>
          </a:p>
        </p:txBody>
      </p:sp>
      <p:cxnSp>
        <p:nvCxnSpPr>
          <p:cNvPr id="67" name="Straight Arrow Connector 35"/>
          <p:cNvCxnSpPr>
            <a:stCxn id="65" idx="1"/>
            <a:endCxn id="7" idx="3"/>
          </p:cNvCxnSpPr>
          <p:nvPr/>
        </p:nvCxnSpPr>
        <p:spPr>
          <a:xfrm rot="10800000" flipV="1">
            <a:off x="6332876" y="2142272"/>
            <a:ext cx="544087" cy="53758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044FDEAA-DAD0-428A-8878-D2A35ADAEBCA}"/>
              </a:ext>
            </a:extLst>
          </p:cNvPr>
          <p:cNvSpPr>
            <a:spLocks noGrp="1"/>
          </p:cNvSpPr>
          <p:nvPr>
            <p:ph type="sldNum" sz="quarter" idx="12"/>
          </p:nvPr>
        </p:nvSpPr>
        <p:spPr/>
        <p:txBody>
          <a:bodyPr/>
          <a:lstStyle/>
          <a:p>
            <a:pPr>
              <a:defRPr/>
            </a:pPr>
            <a:fld id="{2E3D3CF9-A8F0-446F-8AA4-23D2A19D86A0}" type="slidenum">
              <a:rPr lang="en-US" smtClean="0"/>
              <a:pPr>
                <a:defRPr/>
              </a:pPr>
              <a:t>51</a:t>
            </a:fld>
            <a:endParaRPr lang="en-US"/>
          </a:p>
        </p:txBody>
      </p:sp>
      <p:sp>
        <p:nvSpPr>
          <p:cNvPr id="2" name="Footer Placeholder 1">
            <a:extLst>
              <a:ext uri="{FF2B5EF4-FFF2-40B4-BE49-F238E27FC236}">
                <a16:creationId xmlns:a16="http://schemas.microsoft.com/office/drawing/2014/main" id="{D87A7A72-79FE-4A77-9142-E47797454B97}"/>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246453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8332" y="123082"/>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Pengadaan</a:t>
            </a:r>
            <a:r>
              <a:rPr lang="en-US" sz="2800" dirty="0">
                <a:solidFill>
                  <a:schemeClr val="tx1"/>
                </a:solidFill>
                <a:latin typeface="Impact" panose="020B0806030902050204" pitchFamily="34" charset="0"/>
                <a:cs typeface="Arial" panose="020B0604020202020204" pitchFamily="34" charset="0"/>
              </a:rPr>
              <a:t> </a:t>
            </a:r>
          </a:p>
        </p:txBody>
      </p:sp>
      <p:sp>
        <p:nvSpPr>
          <p:cNvPr id="4" name="Rectangle 3"/>
          <p:cNvSpPr/>
          <p:nvPr/>
        </p:nvSpPr>
        <p:spPr>
          <a:xfrm>
            <a:off x="832069" y="675112"/>
            <a:ext cx="8311932" cy="603883"/>
          </a:xfrm>
          <a:prstGeom prst="rect">
            <a:avLst/>
          </a:prstGeom>
          <a:ln w="19050">
            <a:noFill/>
            <a:prstDash val="dash"/>
          </a:ln>
        </p:spPr>
        <p:txBody>
          <a:bodyPr wrap="square">
            <a:spAutoFit/>
          </a:bodyPr>
          <a:lstStyle/>
          <a:p>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melaksanakan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memelihara</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memastikan</a:t>
            </a:r>
            <a:r>
              <a:rPr lang="en-US" sz="1662" dirty="0">
                <a:latin typeface="Arial Narrow" pitchFamily="34" charset="0"/>
              </a:rPr>
              <a:t> </a:t>
            </a: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Sistem </a:t>
            </a:r>
            <a:r>
              <a:rPr lang="en-US" sz="1662" dirty="0" err="1">
                <a:latin typeface="Arial Narrow" pitchFamily="34" charset="0"/>
              </a:rPr>
              <a:t>Manajemen</a:t>
            </a:r>
            <a:r>
              <a:rPr lang="en-US" sz="1662" dirty="0">
                <a:latin typeface="Arial Narrow" pitchFamily="34" charset="0"/>
              </a:rPr>
              <a:t> K3L</a:t>
            </a:r>
          </a:p>
        </p:txBody>
      </p:sp>
      <p:sp>
        <p:nvSpPr>
          <p:cNvPr id="26" name="Rectangle 25"/>
          <p:cNvSpPr/>
          <p:nvPr/>
        </p:nvSpPr>
        <p:spPr>
          <a:xfrm>
            <a:off x="832069" y="1550725"/>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Permintaan</a:t>
            </a:r>
            <a:r>
              <a:rPr lang="en-US" sz="1477" dirty="0">
                <a:solidFill>
                  <a:schemeClr val="bg1"/>
                </a:solidFill>
                <a:latin typeface="Arial Narrow" pitchFamily="34" charset="0"/>
              </a:rPr>
              <a:t> </a:t>
            </a:r>
            <a:r>
              <a:rPr lang="en-US" sz="1477" dirty="0" err="1">
                <a:solidFill>
                  <a:schemeClr val="bg1"/>
                </a:solidFill>
                <a:latin typeface="Arial Narrow" pitchFamily="34" charset="0"/>
              </a:rPr>
              <a:t>Barang</a:t>
            </a:r>
            <a:r>
              <a:rPr lang="en-US" sz="1477" dirty="0">
                <a:solidFill>
                  <a:schemeClr val="bg1"/>
                </a:solidFill>
                <a:latin typeface="Arial Narrow" pitchFamily="34" charset="0"/>
              </a:rPr>
              <a:t> &amp;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27" name="Rectangle 26"/>
          <p:cNvSpPr/>
          <p:nvPr/>
        </p:nvSpPr>
        <p:spPr>
          <a:xfrm>
            <a:off x="832071" y="2390696"/>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Cek</a:t>
            </a:r>
            <a:r>
              <a:rPr lang="en-US" sz="1477" dirty="0">
                <a:solidFill>
                  <a:schemeClr val="bg1"/>
                </a:solidFill>
                <a:latin typeface="Arial Narrow" pitchFamily="34" charset="0"/>
              </a:rPr>
              <a:t> </a:t>
            </a:r>
            <a:r>
              <a:rPr lang="en-US" sz="1477" dirty="0" err="1">
                <a:solidFill>
                  <a:schemeClr val="bg1"/>
                </a:solidFill>
                <a:latin typeface="Arial Narrow" pitchFamily="34" charset="0"/>
              </a:rPr>
              <a:t>Kelengkapan</a:t>
            </a:r>
            <a:r>
              <a:rPr lang="en-US" sz="1477" dirty="0">
                <a:solidFill>
                  <a:schemeClr val="bg1"/>
                </a:solidFill>
                <a:latin typeface="Arial Narrow" pitchFamily="34" charset="0"/>
              </a:rPr>
              <a:t> Data</a:t>
            </a:r>
          </a:p>
        </p:txBody>
      </p:sp>
      <p:sp>
        <p:nvSpPr>
          <p:cNvPr id="28" name="Flowchart: Decision 27"/>
          <p:cNvSpPr/>
          <p:nvPr/>
        </p:nvSpPr>
        <p:spPr>
          <a:xfrm>
            <a:off x="832070" y="3117470"/>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Lengkap</a:t>
            </a:r>
            <a:r>
              <a:rPr lang="en-US" sz="1477" dirty="0">
                <a:solidFill>
                  <a:schemeClr val="bg1"/>
                </a:solidFill>
                <a:latin typeface="Arial Narrow" pitchFamily="34" charset="0"/>
              </a:rPr>
              <a:t> ?</a:t>
            </a:r>
          </a:p>
        </p:txBody>
      </p:sp>
      <p:sp>
        <p:nvSpPr>
          <p:cNvPr id="29" name="Rectangle 28"/>
          <p:cNvSpPr/>
          <p:nvPr/>
        </p:nvSpPr>
        <p:spPr>
          <a:xfrm>
            <a:off x="3307973" y="1405035"/>
            <a:ext cx="5620871" cy="1626984"/>
          </a:xfrm>
          <a:prstGeom prst="rect">
            <a:avLst/>
          </a:prstGeom>
          <a:ln w="19050">
            <a:solidFill>
              <a:srgbClr val="FF0000"/>
            </a:solidFill>
            <a:prstDash val="dash"/>
          </a:ln>
        </p:spPr>
        <p:txBody>
          <a:bodyPr wrap="square">
            <a:spAutoFit/>
          </a:bodyPr>
          <a:lstStyle/>
          <a:p>
            <a:r>
              <a:rPr lang="en-US" sz="1662" dirty="0">
                <a:latin typeface="Arial Narrow" pitchFamily="34" charset="0"/>
              </a:rPr>
              <a:t>User </a:t>
            </a:r>
            <a:r>
              <a:rPr lang="en-US" sz="1662" dirty="0" err="1">
                <a:latin typeface="Arial Narrow" pitchFamily="34" charset="0"/>
              </a:rPr>
              <a:t>mengajukan</a:t>
            </a:r>
            <a:r>
              <a:rPr lang="en-US" sz="1662" dirty="0">
                <a:latin typeface="Arial Narrow" pitchFamily="34" charset="0"/>
              </a:rPr>
              <a:t> </a:t>
            </a:r>
            <a:r>
              <a:rPr lang="en-US" sz="1662" dirty="0" err="1">
                <a:latin typeface="Arial Narrow" pitchFamily="34" charset="0"/>
              </a:rPr>
              <a:t>permintaan</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kelengkapan</a:t>
            </a:r>
            <a:r>
              <a:rPr lang="en-US" sz="1662" dirty="0">
                <a:latin typeface="Arial Narrow" pitchFamily="34" charset="0"/>
              </a:rPr>
              <a:t> data, </a:t>
            </a:r>
            <a:r>
              <a:rPr lang="en-US" sz="1662" dirty="0" err="1">
                <a:latin typeface="Arial Narrow" pitchFamily="34" charset="0"/>
              </a:rPr>
              <a:t>seperti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Spesifikasi</a:t>
            </a:r>
            <a:r>
              <a:rPr lang="en-US" sz="1662" dirty="0">
                <a:latin typeface="Arial Narrow" pitchFamily="34" charset="0"/>
              </a:rPr>
              <a:t> </a:t>
            </a:r>
            <a:r>
              <a:rPr lang="en-US" sz="1662" dirty="0" err="1">
                <a:latin typeface="Arial Narrow" pitchFamily="34" charset="0"/>
              </a:rPr>
              <a:t>teknis</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&amp; </a:t>
            </a:r>
            <a:r>
              <a:rPr lang="en-US" sz="1662" dirty="0" err="1">
                <a:latin typeface="Arial Narrow" pitchFamily="34" charset="0"/>
              </a:rPr>
              <a:t>jasa</a:t>
            </a:r>
            <a:r>
              <a:rPr lang="en-US" sz="1662" dirty="0">
                <a:latin typeface="Arial Narrow" pitchFamily="34" charset="0"/>
              </a:rPr>
              <a:t> yang </a:t>
            </a:r>
            <a:r>
              <a:rPr lang="en-US" sz="1662" dirty="0" err="1">
                <a:latin typeface="Arial Narrow" pitchFamily="34" charset="0"/>
              </a:rPr>
              <a:t>jelas</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B3</a:t>
            </a: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perijinan</a:t>
            </a:r>
            <a:r>
              <a:rPr lang="en-US" sz="1662" dirty="0">
                <a:latin typeface="Arial Narrow" pitchFamily="34" charset="0"/>
              </a:rPr>
              <a:t> / </a:t>
            </a:r>
            <a:r>
              <a:rPr lang="en-US" sz="1662" dirty="0" err="1">
                <a:latin typeface="Arial Narrow" pitchFamily="34" charset="0"/>
              </a:rPr>
              <a:t>lisensi</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APD yang </a:t>
            </a:r>
            <a:r>
              <a:rPr lang="en-US" sz="1662" dirty="0" err="1">
                <a:latin typeface="Arial Narrow" pitchFamily="34" charset="0"/>
              </a:rPr>
              <a:t>digunakan</a:t>
            </a:r>
            <a:endParaRPr lang="en-US" sz="1662" dirty="0">
              <a:latin typeface="Arial Narrow" pitchFamily="34" charset="0"/>
            </a:endParaRPr>
          </a:p>
        </p:txBody>
      </p:sp>
      <p:sp>
        <p:nvSpPr>
          <p:cNvPr id="33" name="Rectangle 32"/>
          <p:cNvSpPr/>
          <p:nvPr/>
        </p:nvSpPr>
        <p:spPr>
          <a:xfrm>
            <a:off x="3307973" y="3248313"/>
            <a:ext cx="5620871" cy="1115434"/>
          </a:xfrm>
          <a:prstGeom prst="rect">
            <a:avLst/>
          </a:prstGeom>
          <a:ln w="19050">
            <a:solidFill>
              <a:srgbClr val="FF0000"/>
            </a:solidFill>
            <a:prstDash val="dash"/>
          </a:ln>
        </p:spPr>
        <p:txBody>
          <a:bodyPr wrap="square">
            <a:spAutoFit/>
          </a:bodyPr>
          <a:lstStyle/>
          <a:p>
            <a:r>
              <a:rPr lang="en-US" sz="1662" dirty="0" err="1">
                <a:latin typeface="Arial Narrow" pitchFamily="34" charset="0"/>
              </a:rPr>
              <a:t>Fungsi</a:t>
            </a:r>
            <a:r>
              <a:rPr lang="en-US" sz="1662" dirty="0">
                <a:latin typeface="Arial Narrow" pitchFamily="34" charset="0"/>
              </a:rPr>
              <a:t> yang </a:t>
            </a:r>
            <a:r>
              <a:rPr lang="en-US" sz="1662" dirty="0" err="1">
                <a:latin typeface="Arial Narrow" pitchFamily="34" charset="0"/>
              </a:rPr>
              <a:t>bertanggungjawab</a:t>
            </a:r>
            <a:r>
              <a:rPr lang="en-US" sz="1662" dirty="0">
                <a:latin typeface="Arial Narrow" pitchFamily="34" charset="0"/>
              </a:rPr>
              <a:t> </a:t>
            </a:r>
            <a:r>
              <a:rPr lang="en-US" sz="1662" dirty="0" err="1">
                <a:latin typeface="Arial Narrow" pitchFamily="34" charset="0"/>
              </a:rPr>
              <a:t>terkait</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&amp;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akan</a:t>
            </a:r>
            <a:r>
              <a:rPr lang="en-US" sz="1662" dirty="0">
                <a:latin typeface="Arial Narrow" pitchFamily="34" charset="0"/>
              </a:rPr>
              <a:t> </a:t>
            </a:r>
            <a:r>
              <a:rPr lang="en-US" sz="1662" dirty="0" err="1">
                <a:latin typeface="Arial Narrow" pitchFamily="34" charset="0"/>
              </a:rPr>
              <a:t>memeriksa</a:t>
            </a:r>
            <a:r>
              <a:rPr lang="en-US" sz="1662" dirty="0">
                <a:latin typeface="Arial Narrow" pitchFamily="34" charset="0"/>
              </a:rPr>
              <a:t> </a:t>
            </a:r>
            <a:r>
              <a:rPr lang="en-US" sz="1662" dirty="0" err="1">
                <a:latin typeface="Arial Narrow" pitchFamily="34" charset="0"/>
              </a:rPr>
              <a:t>kelengkapan</a:t>
            </a:r>
            <a:r>
              <a:rPr lang="en-US" sz="1662" dirty="0">
                <a:latin typeface="Arial Narrow" pitchFamily="34" charset="0"/>
              </a:rPr>
              <a:t> data.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tidak</a:t>
            </a:r>
            <a:r>
              <a:rPr lang="en-US" sz="1662" dirty="0">
                <a:latin typeface="Arial Narrow" pitchFamily="34" charset="0"/>
              </a:rPr>
              <a:t> </a:t>
            </a:r>
            <a:r>
              <a:rPr lang="en-US" sz="1662" dirty="0" err="1">
                <a:latin typeface="Arial Narrow" pitchFamily="34" charset="0"/>
              </a:rPr>
              <a:t>lengkap</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akan</a:t>
            </a:r>
            <a:r>
              <a:rPr lang="en-US" sz="1662" dirty="0">
                <a:latin typeface="Arial Narrow" pitchFamily="34" charset="0"/>
              </a:rPr>
              <a:t> </a:t>
            </a:r>
            <a:r>
              <a:rPr lang="en-US" sz="1662" dirty="0" err="1">
                <a:latin typeface="Arial Narrow" pitchFamily="34" charset="0"/>
              </a:rPr>
              <a:t>dikembalikan</a:t>
            </a:r>
            <a:r>
              <a:rPr lang="en-US" sz="1662" dirty="0">
                <a:latin typeface="Arial Narrow" pitchFamily="34" charset="0"/>
              </a:rPr>
              <a:t> </a:t>
            </a:r>
            <a:r>
              <a:rPr lang="en-US" sz="1662" dirty="0" err="1">
                <a:latin typeface="Arial Narrow" pitchFamily="34" charset="0"/>
              </a:rPr>
              <a:t>ke</a:t>
            </a:r>
            <a:r>
              <a:rPr lang="en-US" sz="1662" dirty="0">
                <a:latin typeface="Arial Narrow" pitchFamily="34" charset="0"/>
              </a:rPr>
              <a:t> User. </a:t>
            </a:r>
            <a:r>
              <a:rPr lang="en-US" sz="1662" dirty="0" err="1">
                <a:latin typeface="Arial Narrow" pitchFamily="34" charset="0"/>
              </a:rPr>
              <a:t>Bila</a:t>
            </a:r>
            <a:r>
              <a:rPr lang="en-US" sz="1662" dirty="0">
                <a:latin typeface="Arial Narrow" pitchFamily="34" charset="0"/>
              </a:rPr>
              <a:t> </a:t>
            </a:r>
            <a:r>
              <a:rPr lang="en-US" sz="1662" dirty="0" err="1">
                <a:latin typeface="Arial Narrow" pitchFamily="34" charset="0"/>
              </a:rPr>
              <a:t>perlu</a:t>
            </a:r>
            <a:r>
              <a:rPr lang="en-US" sz="1662" dirty="0">
                <a:latin typeface="Arial Narrow" pitchFamily="34" charset="0"/>
              </a:rPr>
              <a:t>, </a:t>
            </a:r>
            <a:r>
              <a:rPr lang="en-US" sz="1662" dirty="0" err="1">
                <a:latin typeface="Arial Narrow" pitchFamily="34" charset="0"/>
              </a:rPr>
              <a:t>konsultasikan</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a:t>
            </a:r>
            <a:r>
              <a:rPr lang="en-US" sz="1662" dirty="0" err="1">
                <a:latin typeface="Arial Narrow" pitchFamily="34" charset="0"/>
              </a:rPr>
              <a:t>Petugas</a:t>
            </a:r>
            <a:r>
              <a:rPr lang="en-US" sz="1662" dirty="0">
                <a:latin typeface="Arial Narrow" pitchFamily="34" charset="0"/>
              </a:rPr>
              <a:t> yang </a:t>
            </a:r>
            <a:r>
              <a:rPr lang="en-US" sz="1662" dirty="0" err="1">
                <a:latin typeface="Arial Narrow" pitchFamily="34" charset="0"/>
              </a:rPr>
              <a:t>berkompeten</a:t>
            </a:r>
            <a:r>
              <a:rPr lang="en-US" sz="1662" dirty="0">
                <a:latin typeface="Arial Narrow" pitchFamily="34" charset="0"/>
              </a:rPr>
              <a:t> </a:t>
            </a:r>
            <a:r>
              <a:rPr lang="en-US" sz="1662" dirty="0" err="1">
                <a:latin typeface="Arial Narrow" pitchFamily="34" charset="0"/>
              </a:rPr>
              <a:t>terkait</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Syarat</a:t>
            </a:r>
            <a:r>
              <a:rPr lang="en-US" sz="1662" dirty="0">
                <a:latin typeface="Arial Narrow" pitchFamily="34" charset="0"/>
              </a:rPr>
              <a:t> K3L (</a:t>
            </a:r>
            <a:r>
              <a:rPr lang="en-US" sz="1662" dirty="0" err="1">
                <a:latin typeface="Arial Narrow" pitchFamily="34" charset="0"/>
              </a:rPr>
              <a:t>Seperti</a:t>
            </a:r>
            <a:r>
              <a:rPr lang="en-US" sz="1662" dirty="0">
                <a:latin typeface="Arial Narrow" pitchFamily="34" charset="0"/>
              </a:rPr>
              <a:t> : </a:t>
            </a:r>
            <a:r>
              <a:rPr lang="en-US" sz="1662" dirty="0" err="1">
                <a:latin typeface="Arial Narrow" pitchFamily="34" charset="0"/>
              </a:rPr>
              <a:t>Ahli</a:t>
            </a:r>
            <a:r>
              <a:rPr lang="en-US" sz="1662" dirty="0">
                <a:latin typeface="Arial Narrow" pitchFamily="34" charset="0"/>
              </a:rPr>
              <a:t> K3)</a:t>
            </a:r>
          </a:p>
        </p:txBody>
      </p:sp>
      <p:sp>
        <p:nvSpPr>
          <p:cNvPr id="34" name="Rectangle 33"/>
          <p:cNvSpPr/>
          <p:nvPr/>
        </p:nvSpPr>
        <p:spPr>
          <a:xfrm>
            <a:off x="832070" y="4133434"/>
            <a:ext cx="1688123" cy="773173"/>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Mencari</a:t>
            </a:r>
            <a:r>
              <a:rPr lang="en-US" sz="1477" dirty="0">
                <a:solidFill>
                  <a:schemeClr val="bg1"/>
                </a:solidFill>
                <a:latin typeface="Arial Narrow" pitchFamily="34" charset="0"/>
              </a:rPr>
              <a:t> </a:t>
            </a:r>
            <a:r>
              <a:rPr lang="en-US" sz="1477" dirty="0" err="1">
                <a:solidFill>
                  <a:schemeClr val="bg1"/>
                </a:solidFill>
                <a:latin typeface="Arial Narrow" pitchFamily="34" charset="0"/>
              </a:rPr>
              <a:t>kandidat</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pemasok</a:t>
            </a:r>
            <a:r>
              <a:rPr lang="en-US" sz="1477" dirty="0">
                <a:solidFill>
                  <a:schemeClr val="bg1"/>
                </a:solidFill>
                <a:latin typeface="Arial Narrow" pitchFamily="34" charset="0"/>
              </a:rPr>
              <a:t> / </a:t>
            </a:r>
            <a:r>
              <a:rPr lang="en-US" sz="1477" dirty="0" err="1">
                <a:solidFill>
                  <a:schemeClr val="bg1"/>
                </a:solidFill>
                <a:latin typeface="Arial Narrow" pitchFamily="34" charset="0"/>
              </a:rPr>
              <a:t>penyedia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35" name="Rectangle 34"/>
          <p:cNvSpPr/>
          <p:nvPr/>
        </p:nvSpPr>
        <p:spPr>
          <a:xfrm>
            <a:off x="832069" y="5256087"/>
            <a:ext cx="1688123" cy="60714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Seleksi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pemasok</a:t>
            </a:r>
            <a:r>
              <a:rPr lang="en-US" sz="1477" dirty="0">
                <a:solidFill>
                  <a:schemeClr val="bg1"/>
                </a:solidFill>
                <a:latin typeface="Arial Narrow" pitchFamily="34" charset="0"/>
              </a:rPr>
              <a:t> / </a:t>
            </a:r>
            <a:r>
              <a:rPr lang="en-US" sz="1477" dirty="0" err="1">
                <a:solidFill>
                  <a:schemeClr val="bg1"/>
                </a:solidFill>
                <a:latin typeface="Arial Narrow" pitchFamily="34" charset="0"/>
              </a:rPr>
              <a:t>penyedia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37" name="Rectangle 36"/>
          <p:cNvSpPr/>
          <p:nvPr/>
        </p:nvSpPr>
        <p:spPr>
          <a:xfrm>
            <a:off x="3307973" y="4580041"/>
            <a:ext cx="5620871" cy="1882760"/>
          </a:xfrm>
          <a:prstGeom prst="rect">
            <a:avLst/>
          </a:prstGeom>
          <a:ln w="19050">
            <a:solidFill>
              <a:srgbClr val="FF0000"/>
            </a:solidFill>
            <a:prstDash val="dash"/>
          </a:ln>
        </p:spPr>
        <p:txBody>
          <a:bodyPr wrap="square">
            <a:spAutoFit/>
          </a:bodyPr>
          <a:lstStyle/>
          <a:p>
            <a:r>
              <a:rPr lang="en-US" sz="1662" dirty="0" err="1">
                <a:latin typeface="Arial Narrow" pitchFamily="34" charset="0"/>
              </a:rPr>
              <a:t>Mencari</a:t>
            </a:r>
            <a:r>
              <a:rPr lang="en-US" sz="1662" dirty="0">
                <a:latin typeface="Arial Narrow" pitchFamily="34" charset="0"/>
              </a:rPr>
              <a:t> </a:t>
            </a:r>
            <a:r>
              <a:rPr lang="en-US" sz="1662" dirty="0" err="1">
                <a:latin typeface="Arial Narrow" pitchFamily="34" charset="0"/>
              </a:rPr>
              <a:t>kandidat</a:t>
            </a:r>
            <a:r>
              <a:rPr lang="en-US" sz="1662" dirty="0">
                <a:latin typeface="Arial Narrow" pitchFamily="34" charset="0"/>
              </a:rPr>
              <a:t> </a:t>
            </a:r>
            <a:r>
              <a:rPr lang="en-US" sz="1662" dirty="0" err="1">
                <a:latin typeface="Arial Narrow" pitchFamily="34" charset="0"/>
              </a:rPr>
              <a:t>pemasok</a:t>
            </a:r>
            <a:r>
              <a:rPr lang="en-US" sz="1662" dirty="0">
                <a:latin typeface="Arial Narrow" pitchFamily="34" charset="0"/>
              </a:rPr>
              <a:t> / </a:t>
            </a:r>
            <a:r>
              <a:rPr lang="en-US" sz="1662" dirty="0" err="1">
                <a:latin typeface="Arial Narrow" pitchFamily="34" charset="0"/>
              </a:rPr>
              <a:t>penyedia</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juga</a:t>
            </a:r>
            <a:r>
              <a:rPr lang="en-US" sz="1662" dirty="0">
                <a:latin typeface="Arial Narrow" pitchFamily="34" charset="0"/>
              </a:rPr>
              <a:t> </a:t>
            </a:r>
            <a:r>
              <a:rPr lang="en-US" sz="1662" dirty="0" err="1">
                <a:latin typeface="Arial Narrow" pitchFamily="34" charset="0"/>
              </a:rPr>
              <a:t>melakukan</a:t>
            </a:r>
            <a:r>
              <a:rPr lang="en-US" sz="1662" dirty="0">
                <a:latin typeface="Arial Narrow" pitchFamily="34" charset="0"/>
              </a:rPr>
              <a:t> </a:t>
            </a:r>
            <a:r>
              <a:rPr lang="en-US" sz="1662" dirty="0" err="1">
                <a:latin typeface="Arial Narrow" pitchFamily="34" charset="0"/>
              </a:rPr>
              <a:t>seleksinya</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pertimbangan</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K3 , </a:t>
            </a:r>
            <a:r>
              <a:rPr lang="en-US" sz="1662" dirty="0" err="1">
                <a:latin typeface="Arial Narrow" pitchFamily="34" charset="0"/>
              </a:rPr>
              <a:t>seperti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B3 (based on GHS)</a:t>
            </a:r>
          </a:p>
          <a:p>
            <a:pPr marL="285750" indent="-285750">
              <a:buFont typeface="Arial" panose="020B0604020202020204" pitchFamily="34" charset="0"/>
              <a:buChar char="•"/>
            </a:pP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lisensi</a:t>
            </a:r>
            <a:r>
              <a:rPr lang="en-US" sz="1662" dirty="0">
                <a:latin typeface="Arial Narrow" pitchFamily="34" charset="0"/>
              </a:rPr>
              <a:t> K3L (SIO, SIA, IUJP, PJK3, </a:t>
            </a:r>
            <a:r>
              <a:rPr lang="en-US" sz="1662" dirty="0" err="1">
                <a:latin typeface="Arial Narrow" pitchFamily="34" charset="0"/>
              </a:rPr>
              <a:t>dll</a:t>
            </a:r>
            <a:r>
              <a:rPr lang="en-US" sz="1662" dirty="0">
                <a:latin typeface="Arial Narrow" pitchFamily="34" charset="0"/>
              </a:rPr>
              <a:t>)</a:t>
            </a:r>
          </a:p>
          <a:p>
            <a:pPr marL="285750" indent="-285750">
              <a:buFont typeface="Arial" panose="020B0604020202020204" pitchFamily="34" charset="0"/>
              <a:buChar char="•"/>
            </a:pPr>
            <a:r>
              <a:rPr lang="en-US" sz="1662" dirty="0">
                <a:latin typeface="Arial Narrow" pitchFamily="34" charset="0"/>
              </a:rPr>
              <a:t>Sistem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Internasional</a:t>
            </a:r>
            <a:r>
              <a:rPr lang="en-US" sz="1662" dirty="0">
                <a:latin typeface="Arial Narrow" pitchFamily="34" charset="0"/>
              </a:rPr>
              <a:t> / </a:t>
            </a:r>
            <a:r>
              <a:rPr lang="en-US" sz="1662" dirty="0" err="1">
                <a:latin typeface="Arial Narrow" pitchFamily="34" charset="0"/>
              </a:rPr>
              <a:t>Nasional</a:t>
            </a:r>
            <a:r>
              <a:rPr lang="en-US" sz="1662" dirty="0">
                <a:latin typeface="Arial Narrow" pitchFamily="34" charset="0"/>
              </a:rPr>
              <a:t>)</a:t>
            </a:r>
          </a:p>
          <a:p>
            <a:pPr marL="285750" indent="-285750">
              <a:buFont typeface="Arial" panose="020B0604020202020204" pitchFamily="34" charset="0"/>
              <a:buChar char="•"/>
            </a:pPr>
            <a:r>
              <a:rPr lang="en-US" sz="1662" dirty="0">
                <a:latin typeface="Arial Narrow" pitchFamily="34" charset="0"/>
              </a:rPr>
              <a:t>CHSE-MS</a:t>
            </a:r>
          </a:p>
          <a:p>
            <a:pPr marL="285750" indent="-285750">
              <a:buFont typeface="Arial" panose="020B0604020202020204" pitchFamily="34" charset="0"/>
              <a:buChar char="•"/>
            </a:pPr>
            <a:r>
              <a:rPr lang="en-US" sz="1662" dirty="0" err="1">
                <a:latin typeface="Arial Narrow" pitchFamily="34" charset="0"/>
              </a:rPr>
              <a:t>dll</a:t>
            </a:r>
            <a:endParaRPr lang="en-US" sz="1662" dirty="0">
              <a:latin typeface="Arial Narrow" pitchFamily="34" charset="0"/>
            </a:endParaRPr>
          </a:p>
        </p:txBody>
      </p:sp>
      <p:cxnSp>
        <p:nvCxnSpPr>
          <p:cNvPr id="38" name="Straight Arrow Connector 37"/>
          <p:cNvCxnSpPr>
            <a:stCxn id="26" idx="2"/>
            <a:endCxn id="27" idx="0"/>
          </p:cNvCxnSpPr>
          <p:nvPr/>
        </p:nvCxnSpPr>
        <p:spPr>
          <a:xfrm>
            <a:off x="1676131" y="1997849"/>
            <a:ext cx="2" cy="3928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2"/>
            <a:endCxn id="28" idx="0"/>
          </p:cNvCxnSpPr>
          <p:nvPr/>
        </p:nvCxnSpPr>
        <p:spPr>
          <a:xfrm flipH="1">
            <a:off x="1676132" y="2837820"/>
            <a:ext cx="1" cy="279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8" idx="2"/>
            <a:endCxn id="34" idx="0"/>
          </p:cNvCxnSpPr>
          <p:nvPr/>
        </p:nvCxnSpPr>
        <p:spPr>
          <a:xfrm>
            <a:off x="1676132" y="3883952"/>
            <a:ext cx="0" cy="249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35" idx="0"/>
          </p:cNvCxnSpPr>
          <p:nvPr/>
        </p:nvCxnSpPr>
        <p:spPr>
          <a:xfrm flipH="1">
            <a:off x="1676131" y="4906607"/>
            <a:ext cx="1" cy="3494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2"/>
          </p:cNvCxnSpPr>
          <p:nvPr/>
        </p:nvCxnSpPr>
        <p:spPr>
          <a:xfrm flipH="1">
            <a:off x="1676130" y="5863236"/>
            <a:ext cx="1" cy="34378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431287" y="6207025"/>
            <a:ext cx="489686"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A</a:t>
            </a:r>
          </a:p>
        </p:txBody>
      </p:sp>
      <p:sp>
        <p:nvSpPr>
          <p:cNvPr id="18" name="Line 25"/>
          <p:cNvSpPr>
            <a:spLocks noChangeShapeType="1"/>
          </p:cNvSpPr>
          <p:nvPr/>
        </p:nvSpPr>
        <p:spPr bwMode="auto">
          <a:xfrm>
            <a:off x="2590232" y="1741333"/>
            <a:ext cx="647700" cy="263525"/>
          </a:xfrm>
          <a:prstGeom prst="line">
            <a:avLst/>
          </a:prstGeom>
          <a:noFill/>
          <a:ln w="76200" cmpd="tri">
            <a:solidFill>
              <a:schemeClr val="tx1"/>
            </a:solidFill>
            <a:round/>
            <a:headEnd/>
            <a:tailEnd type="triangle" w="med" len="med"/>
          </a:ln>
        </p:spPr>
        <p:txBody>
          <a:bodyPr/>
          <a:lstStyle/>
          <a:p>
            <a:endParaRPr lang="en-US"/>
          </a:p>
        </p:txBody>
      </p:sp>
      <p:sp>
        <p:nvSpPr>
          <p:cNvPr id="19" name="Line 25"/>
          <p:cNvSpPr>
            <a:spLocks noChangeShapeType="1"/>
          </p:cNvSpPr>
          <p:nvPr/>
        </p:nvSpPr>
        <p:spPr bwMode="auto">
          <a:xfrm>
            <a:off x="2590232" y="2653337"/>
            <a:ext cx="647700" cy="910134"/>
          </a:xfrm>
          <a:prstGeom prst="line">
            <a:avLst/>
          </a:prstGeom>
          <a:noFill/>
          <a:ln w="76200" cmpd="tri">
            <a:solidFill>
              <a:schemeClr val="tx1"/>
            </a:solidFill>
            <a:round/>
            <a:headEnd/>
            <a:tailEnd type="triangle" w="med" len="med"/>
          </a:ln>
        </p:spPr>
        <p:txBody>
          <a:bodyPr/>
          <a:lstStyle/>
          <a:p>
            <a:endParaRPr lang="en-US"/>
          </a:p>
        </p:txBody>
      </p:sp>
      <p:sp>
        <p:nvSpPr>
          <p:cNvPr id="20" name="Line 25"/>
          <p:cNvSpPr>
            <a:spLocks noChangeShapeType="1"/>
          </p:cNvSpPr>
          <p:nvPr/>
        </p:nvSpPr>
        <p:spPr bwMode="auto">
          <a:xfrm>
            <a:off x="2590232" y="4520020"/>
            <a:ext cx="647700" cy="910134"/>
          </a:xfrm>
          <a:prstGeom prst="line">
            <a:avLst/>
          </a:prstGeom>
          <a:noFill/>
          <a:ln w="76200" cmpd="tri">
            <a:solidFill>
              <a:schemeClr val="tx1"/>
            </a:solidFill>
            <a:round/>
            <a:headEnd/>
            <a:tailEnd type="triangle" w="med" len="med"/>
          </a:ln>
        </p:spPr>
        <p:txBody>
          <a:bodyPr/>
          <a:lstStyle/>
          <a:p>
            <a:endParaRPr lang="en-US"/>
          </a:p>
        </p:txBody>
      </p:sp>
      <p:sp>
        <p:nvSpPr>
          <p:cNvPr id="21" name="Line 25"/>
          <p:cNvSpPr>
            <a:spLocks noChangeShapeType="1"/>
          </p:cNvSpPr>
          <p:nvPr/>
        </p:nvSpPr>
        <p:spPr bwMode="auto">
          <a:xfrm>
            <a:off x="2590232" y="5660746"/>
            <a:ext cx="596596" cy="466"/>
          </a:xfrm>
          <a:prstGeom prst="line">
            <a:avLst/>
          </a:prstGeom>
          <a:noFill/>
          <a:ln w="76200" cmpd="tri">
            <a:solidFill>
              <a:schemeClr val="tx1"/>
            </a:solidFill>
            <a:round/>
            <a:headEnd/>
            <a:tailEnd type="triangle" w="med" len="med"/>
          </a:ln>
        </p:spPr>
        <p:txBody>
          <a:bodyPr/>
          <a:lstStyle/>
          <a:p>
            <a:endParaRPr lang="en-US"/>
          </a:p>
        </p:txBody>
      </p:sp>
      <p:sp>
        <p:nvSpPr>
          <p:cNvPr id="5" name="Slide Number Placeholder 4">
            <a:extLst>
              <a:ext uri="{FF2B5EF4-FFF2-40B4-BE49-F238E27FC236}">
                <a16:creationId xmlns:a16="http://schemas.microsoft.com/office/drawing/2014/main" id="{7FD71266-4839-4BA2-8D80-6C94D5C2ECA7}"/>
              </a:ext>
            </a:extLst>
          </p:cNvPr>
          <p:cNvSpPr>
            <a:spLocks noGrp="1"/>
          </p:cNvSpPr>
          <p:nvPr>
            <p:ph type="sldNum" sz="quarter" idx="12"/>
          </p:nvPr>
        </p:nvSpPr>
        <p:spPr/>
        <p:txBody>
          <a:bodyPr/>
          <a:lstStyle/>
          <a:p>
            <a:pPr>
              <a:defRPr/>
            </a:pPr>
            <a:fld id="{2E3D3CF9-A8F0-446F-8AA4-23D2A19D86A0}" type="slidenum">
              <a:rPr lang="en-US" smtClean="0"/>
              <a:pPr>
                <a:defRPr/>
              </a:pPr>
              <a:t>52</a:t>
            </a:fld>
            <a:endParaRPr lang="en-US"/>
          </a:p>
        </p:txBody>
      </p:sp>
      <p:cxnSp>
        <p:nvCxnSpPr>
          <p:cNvPr id="24" name="Straight Arrow Connector 35"/>
          <p:cNvCxnSpPr>
            <a:stCxn id="28" idx="1"/>
            <a:endCxn id="27" idx="1"/>
          </p:cNvCxnSpPr>
          <p:nvPr/>
        </p:nvCxnSpPr>
        <p:spPr>
          <a:xfrm rot="10800000" flipH="1">
            <a:off x="832069" y="2614259"/>
            <a:ext cx="1" cy="886453"/>
          </a:xfrm>
          <a:prstGeom prst="bentConnector3">
            <a:avLst>
              <a:gd name="adj1" fmla="val -2286000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2" cstate="print">
            <a:extLst>
              <a:ext uri="{28A0092B-C50C-407E-A947-70E740481C1C}">
                <a14:useLocalDpi xmlns:a14="http://schemas.microsoft.com/office/drawing/2010/main" val="0"/>
              </a:ext>
            </a:extLst>
          </a:blip>
          <a:srcRect r="50326"/>
          <a:stretch/>
        </p:blipFill>
        <p:spPr>
          <a:xfrm>
            <a:off x="1216536" y="3833270"/>
            <a:ext cx="293275" cy="292495"/>
          </a:xfrm>
          <a:prstGeom prst="rect">
            <a:avLst/>
          </a:prstGeom>
        </p:spPr>
      </p:pic>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289330" y="3248313"/>
            <a:ext cx="297698" cy="297016"/>
          </a:xfrm>
          <a:prstGeom prst="rect">
            <a:avLst/>
          </a:prstGeom>
        </p:spPr>
      </p:pic>
      <p:sp>
        <p:nvSpPr>
          <p:cNvPr id="2" name="Footer Placeholder 1">
            <a:extLst>
              <a:ext uri="{FF2B5EF4-FFF2-40B4-BE49-F238E27FC236}">
                <a16:creationId xmlns:a16="http://schemas.microsoft.com/office/drawing/2014/main" id="{0097E50C-EF86-4CB3-8BF7-176AA1966ED0}"/>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511464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383399" y="1311781"/>
            <a:ext cx="1688123" cy="47176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Pelaksanaan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Pengadaan</a:t>
            </a:r>
            <a:endParaRPr lang="en-US" sz="1477" dirty="0">
              <a:solidFill>
                <a:schemeClr val="bg1"/>
              </a:solidFill>
              <a:latin typeface="Arial Narrow" pitchFamily="34" charset="0"/>
            </a:endParaRPr>
          </a:p>
        </p:txBody>
      </p:sp>
      <p:sp>
        <p:nvSpPr>
          <p:cNvPr id="27" name="Rectangle 26"/>
          <p:cNvSpPr/>
          <p:nvPr/>
        </p:nvSpPr>
        <p:spPr>
          <a:xfrm>
            <a:off x="1383401" y="2226946"/>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Terima</a:t>
            </a:r>
            <a:r>
              <a:rPr lang="en-US" sz="1477" dirty="0">
                <a:solidFill>
                  <a:schemeClr val="bg1"/>
                </a:solidFill>
                <a:latin typeface="Arial Narrow" pitchFamily="34" charset="0"/>
              </a:rPr>
              <a:t> </a:t>
            </a:r>
            <a:r>
              <a:rPr lang="en-US" sz="1477" dirty="0" err="1">
                <a:solidFill>
                  <a:schemeClr val="bg1"/>
                </a:solidFill>
                <a:latin typeface="Arial Narrow" pitchFamily="34" charset="0"/>
              </a:rPr>
              <a:t>barang</a:t>
            </a:r>
            <a:r>
              <a:rPr lang="en-US" sz="1477" dirty="0">
                <a:solidFill>
                  <a:schemeClr val="bg1"/>
                </a:solidFill>
                <a:latin typeface="Arial Narrow" pitchFamily="34" charset="0"/>
              </a:rPr>
              <a:t> / </a:t>
            </a:r>
            <a:r>
              <a:rPr lang="en-US" sz="1477" dirty="0" err="1">
                <a:solidFill>
                  <a:schemeClr val="bg1"/>
                </a:solidFill>
                <a:latin typeface="Arial Narrow" pitchFamily="34" charset="0"/>
              </a:rPr>
              <a:t>Serah</a:t>
            </a:r>
            <a:r>
              <a:rPr lang="en-US" sz="1477" dirty="0">
                <a:solidFill>
                  <a:schemeClr val="bg1"/>
                </a:solidFill>
                <a:latin typeface="Arial Narrow" pitchFamily="34" charset="0"/>
              </a:rPr>
              <a:t> </a:t>
            </a:r>
            <a:r>
              <a:rPr lang="en-US" sz="1477" dirty="0" err="1">
                <a:solidFill>
                  <a:schemeClr val="bg1"/>
                </a:solidFill>
                <a:latin typeface="Arial Narrow" pitchFamily="34" charset="0"/>
              </a:rPr>
              <a:t>terima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28" name="Flowchart: Decision 27"/>
          <p:cNvSpPr/>
          <p:nvPr/>
        </p:nvSpPr>
        <p:spPr>
          <a:xfrm>
            <a:off x="1383400" y="3117470"/>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Verifikasi</a:t>
            </a:r>
            <a:r>
              <a:rPr lang="en-US" sz="1477" dirty="0">
                <a:solidFill>
                  <a:schemeClr val="bg1"/>
                </a:solidFill>
                <a:latin typeface="Arial Narrow" pitchFamily="34" charset="0"/>
              </a:rPr>
              <a:t> ?</a:t>
            </a:r>
          </a:p>
        </p:txBody>
      </p:sp>
      <p:sp>
        <p:nvSpPr>
          <p:cNvPr id="29" name="Rectangle 28"/>
          <p:cNvSpPr/>
          <p:nvPr/>
        </p:nvSpPr>
        <p:spPr>
          <a:xfrm>
            <a:off x="3818965" y="1268786"/>
            <a:ext cx="5109879" cy="2905860"/>
          </a:xfrm>
          <a:prstGeom prst="rect">
            <a:avLst/>
          </a:prstGeom>
          <a:ln w="19050">
            <a:solidFill>
              <a:srgbClr val="FF0000"/>
            </a:solidFill>
            <a:prstDash val="dash"/>
          </a:ln>
        </p:spPr>
        <p:txBody>
          <a:bodyPr wrap="square">
            <a:spAutoFit/>
          </a:bodyPr>
          <a:lstStyle/>
          <a:p>
            <a:r>
              <a:rPr lang="en-US" sz="1662" dirty="0" err="1">
                <a:latin typeface="Arial Narrow" pitchFamily="34" charset="0"/>
              </a:rPr>
              <a:t>Pemasok</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mengirimkan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ke</a:t>
            </a:r>
            <a:r>
              <a:rPr lang="en-US" sz="1662" dirty="0">
                <a:latin typeface="Arial Narrow" pitchFamily="34" charset="0"/>
              </a:rPr>
              <a:t> </a:t>
            </a:r>
            <a:r>
              <a:rPr lang="en-US" sz="1662" dirty="0" err="1">
                <a:latin typeface="Arial Narrow" pitchFamily="34" charset="0"/>
              </a:rPr>
              <a:t>lokasi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serah</a:t>
            </a:r>
            <a:r>
              <a:rPr lang="en-US" sz="1662" dirty="0">
                <a:latin typeface="Arial Narrow" pitchFamily="34" charset="0"/>
              </a:rPr>
              <a:t> </a:t>
            </a:r>
            <a:r>
              <a:rPr lang="en-US" sz="1662" dirty="0" err="1">
                <a:latin typeface="Arial Narrow" pitchFamily="34" charset="0"/>
              </a:rPr>
              <a:t>terima</a:t>
            </a:r>
            <a:r>
              <a:rPr lang="en-US" sz="1662" dirty="0">
                <a:latin typeface="Arial Narrow" pitchFamily="34" charset="0"/>
              </a:rPr>
              <a:t> </a:t>
            </a:r>
            <a:r>
              <a:rPr lang="en-US" sz="1662" dirty="0" err="1">
                <a:latin typeface="Arial Narrow" pitchFamily="34" charset="0"/>
              </a:rPr>
              <a:t>penyedia</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periksa</a:t>
            </a:r>
            <a:r>
              <a:rPr lang="en-US" sz="1662" dirty="0">
                <a:latin typeface="Arial Narrow" pitchFamily="34" charset="0"/>
              </a:rPr>
              <a:t> </a:t>
            </a:r>
            <a:r>
              <a:rPr lang="en-US" sz="1662" dirty="0" err="1">
                <a:latin typeface="Arial Narrow" pitchFamily="34" charset="0"/>
              </a:rPr>
              <a:t>keseuaian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yang </a:t>
            </a:r>
            <a:r>
              <a:rPr lang="en-US" sz="1662" dirty="0" err="1">
                <a:latin typeface="Arial Narrow" pitchFamily="34" charset="0"/>
              </a:rPr>
              <a:t>disyaratkan</a:t>
            </a:r>
            <a:r>
              <a:rPr lang="en-US" sz="1662" dirty="0">
                <a:latin typeface="Arial Narrow" pitchFamily="34" charset="0"/>
              </a:rPr>
              <a:t> di </a:t>
            </a:r>
            <a:r>
              <a:rPr lang="en-US" sz="1662" dirty="0" err="1">
                <a:latin typeface="Arial Narrow" pitchFamily="34" charset="0"/>
              </a:rPr>
              <a:t>permintaan</a:t>
            </a:r>
            <a:r>
              <a:rPr lang="en-US" sz="1662" dirty="0">
                <a:latin typeface="Arial Narrow" pitchFamily="34" charset="0"/>
              </a:rPr>
              <a:t> </a:t>
            </a:r>
            <a:r>
              <a:rPr lang="en-US" sz="1662" dirty="0" err="1">
                <a:latin typeface="Arial Narrow" pitchFamily="34" charset="0"/>
              </a:rPr>
              <a:t>pengadaan</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Pemeriksaan</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mengacu</a:t>
            </a:r>
            <a:r>
              <a:rPr lang="en-US" sz="1662" dirty="0">
                <a:latin typeface="Arial Narrow" pitchFamily="34" charset="0"/>
              </a:rPr>
              <a:t> </a:t>
            </a:r>
            <a:r>
              <a:rPr lang="en-US" sz="1662" dirty="0" err="1">
                <a:latin typeface="Arial Narrow" pitchFamily="34" charset="0"/>
              </a:rPr>
              <a:t>ke</a:t>
            </a:r>
            <a:r>
              <a:rPr lang="en-US" sz="1662" dirty="0">
                <a:latin typeface="Arial Narrow" pitchFamily="34" charset="0"/>
              </a:rPr>
              <a:t> </a:t>
            </a:r>
            <a:r>
              <a:rPr lang="en-US" sz="1662" dirty="0" err="1">
                <a:latin typeface="Arial Narrow" pitchFamily="34" charset="0"/>
              </a:rPr>
              <a:t>spesifikasi</a:t>
            </a:r>
            <a:r>
              <a:rPr lang="en-US" sz="1662" dirty="0">
                <a:latin typeface="Arial Narrow" pitchFamily="34" charset="0"/>
              </a:rPr>
              <a:t> </a:t>
            </a:r>
            <a:r>
              <a:rPr lang="en-US" sz="1662" dirty="0" err="1">
                <a:latin typeface="Arial Narrow" pitchFamily="34" charset="0"/>
              </a:rPr>
              <a:t>teknis</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K3L </a:t>
            </a:r>
            <a:r>
              <a:rPr lang="en-US" sz="1662" dirty="0" err="1">
                <a:latin typeface="Arial Narrow" pitchFamily="34" charset="0"/>
              </a:rPr>
              <a:t>pengangkutan</a:t>
            </a:r>
            <a:r>
              <a:rPr lang="en-US" sz="1662" dirty="0">
                <a:latin typeface="Arial Narrow" pitchFamily="34" charset="0"/>
              </a:rPr>
              <a:t>, </a:t>
            </a:r>
            <a:r>
              <a:rPr lang="en-US" sz="1662" dirty="0" err="1">
                <a:latin typeface="Arial Narrow" pitchFamily="34" charset="0"/>
              </a:rPr>
              <a:t>kondisi</a:t>
            </a:r>
            <a:r>
              <a:rPr lang="en-US" sz="1662" dirty="0">
                <a:latin typeface="Arial Narrow" pitchFamily="34" charset="0"/>
              </a:rPr>
              <a:t> </a:t>
            </a:r>
            <a:r>
              <a:rPr lang="en-US" sz="1662" dirty="0" err="1">
                <a:latin typeface="Arial Narrow" pitchFamily="34" charset="0"/>
              </a:rPr>
              <a:t>kemasan</a:t>
            </a:r>
            <a:r>
              <a:rPr lang="en-US" sz="1662" dirty="0">
                <a:latin typeface="Arial Narrow" pitchFamily="34" charset="0"/>
              </a:rPr>
              <a:t>, COA, MSDS, </a:t>
            </a:r>
            <a:r>
              <a:rPr lang="en-US" sz="1662" dirty="0" err="1">
                <a:latin typeface="Arial Narrow" pitchFamily="34" charset="0"/>
              </a:rPr>
              <a:t>dll</a:t>
            </a:r>
            <a:r>
              <a:rPr lang="en-US" sz="1662" dirty="0">
                <a:latin typeface="Arial Narrow" pitchFamily="34" charset="0"/>
              </a:rPr>
              <a:t>.</a:t>
            </a:r>
          </a:p>
          <a:p>
            <a:pPr marL="285750" indent="-285750">
              <a:buFont typeface="Arial" panose="020B0604020202020204" pitchFamily="34" charset="0"/>
              <a:buChar char="•"/>
            </a:pPr>
            <a:r>
              <a:rPr lang="en-US" sz="1662" dirty="0" err="1">
                <a:latin typeface="Arial Narrow" pitchFamily="34" charset="0"/>
              </a:rPr>
              <a:t>Pemeriksaan</a:t>
            </a:r>
            <a:r>
              <a:rPr lang="en-US" sz="1662" dirty="0">
                <a:latin typeface="Arial Narrow" pitchFamily="34" charset="0"/>
              </a:rPr>
              <a:t> </a:t>
            </a:r>
            <a:r>
              <a:rPr lang="en-US" sz="1662" dirty="0" err="1">
                <a:latin typeface="Arial Narrow" pitchFamily="34" charset="0"/>
              </a:rPr>
              <a:t>serah</a:t>
            </a:r>
            <a:r>
              <a:rPr lang="en-US" sz="1662" dirty="0">
                <a:latin typeface="Arial Narrow" pitchFamily="34" charset="0"/>
              </a:rPr>
              <a:t> </a:t>
            </a:r>
            <a:r>
              <a:rPr lang="en-US" sz="1662" dirty="0" err="1">
                <a:latin typeface="Arial Narrow" pitchFamily="34" charset="0"/>
              </a:rPr>
              <a:t>terima</a:t>
            </a:r>
            <a:r>
              <a:rPr lang="en-US" sz="1662" dirty="0">
                <a:latin typeface="Arial Narrow" pitchFamily="34" charset="0"/>
              </a:rPr>
              <a:t> </a:t>
            </a:r>
            <a:r>
              <a:rPr lang="en-US" sz="1662" dirty="0" err="1">
                <a:latin typeface="Arial Narrow" pitchFamily="34" charset="0"/>
              </a:rPr>
              <a:t>pekerjaan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melihat</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teknis</a:t>
            </a:r>
            <a:r>
              <a:rPr lang="en-US" sz="1662" dirty="0">
                <a:latin typeface="Arial Narrow" pitchFamily="34" charset="0"/>
              </a:rPr>
              <a:t>, </a:t>
            </a:r>
            <a:r>
              <a:rPr lang="en-US" sz="1662" dirty="0" err="1">
                <a:latin typeface="Arial Narrow" pitchFamily="34" charset="0"/>
              </a:rPr>
              <a:t>perijinan</a:t>
            </a:r>
            <a:r>
              <a:rPr lang="en-US" sz="1662" dirty="0">
                <a:latin typeface="Arial Narrow" pitchFamily="34" charset="0"/>
              </a:rPr>
              <a:t> K3, </a:t>
            </a:r>
            <a:r>
              <a:rPr lang="en-US" sz="1662" dirty="0" err="1">
                <a:latin typeface="Arial Narrow" pitchFamily="34" charset="0"/>
              </a:rPr>
              <a:t>kondisi</a:t>
            </a:r>
            <a:r>
              <a:rPr lang="en-US" sz="1662" dirty="0">
                <a:latin typeface="Arial Narrow" pitchFamily="34" charset="0"/>
              </a:rPr>
              <a:t> </a:t>
            </a:r>
            <a:r>
              <a:rPr lang="en-US" sz="1662" dirty="0" err="1">
                <a:latin typeface="Arial Narrow" pitchFamily="34" charset="0"/>
              </a:rPr>
              <a:t>berbahaya</a:t>
            </a:r>
            <a:r>
              <a:rPr lang="en-US" sz="1662" dirty="0">
                <a:latin typeface="Arial Narrow" pitchFamily="34" charset="0"/>
              </a:rPr>
              <a:t>, </a:t>
            </a:r>
            <a:r>
              <a:rPr lang="en-US" sz="1662" dirty="0" err="1">
                <a:latin typeface="Arial Narrow" pitchFamily="34" charset="0"/>
              </a:rPr>
              <a:t>dll</a:t>
            </a:r>
            <a:endParaRPr lang="en-US" sz="1662" dirty="0">
              <a:latin typeface="Arial Narrow" pitchFamily="34" charset="0"/>
            </a:endParaRPr>
          </a:p>
          <a:p>
            <a:pPr marL="285750" indent="-285750">
              <a:buFont typeface="Arial" panose="020B0604020202020204" pitchFamily="34" charset="0"/>
              <a:buChar char="•"/>
            </a:pPr>
            <a:endParaRPr lang="en-US" sz="1662" dirty="0">
              <a:latin typeface="Arial Narrow" pitchFamily="34" charset="0"/>
            </a:endParaRPr>
          </a:p>
          <a:p>
            <a:r>
              <a:rPr lang="en-US" sz="1662" b="1" u="sng" dirty="0" err="1">
                <a:solidFill>
                  <a:srgbClr val="FF0000"/>
                </a:solidFill>
                <a:latin typeface="Arial Narrow" pitchFamily="34" charset="0"/>
              </a:rPr>
              <a:t>Pelaksanaan</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pekerjaan</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kontraktor</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dan</a:t>
            </a:r>
            <a:r>
              <a:rPr lang="en-US" sz="1662" b="1" u="sng" dirty="0">
                <a:solidFill>
                  <a:srgbClr val="FF0000"/>
                </a:solidFill>
                <a:latin typeface="Arial Narrow" pitchFamily="34" charset="0"/>
              </a:rPr>
              <a:t> </a:t>
            </a:r>
            <a:r>
              <a:rPr lang="en-US" sz="1662" b="1" i="1" u="sng" dirty="0">
                <a:solidFill>
                  <a:srgbClr val="FF0000"/>
                </a:solidFill>
                <a:latin typeface="Arial Narrow" pitchFamily="34" charset="0"/>
              </a:rPr>
              <a:t>outsourcing</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dibuatkan</a:t>
            </a:r>
            <a:r>
              <a:rPr lang="en-US" sz="1662" b="1" u="sng" dirty="0">
                <a:solidFill>
                  <a:srgbClr val="FF0000"/>
                </a:solidFill>
                <a:latin typeface="Arial Narrow" pitchFamily="34" charset="0"/>
              </a:rPr>
              <a:t> proses </a:t>
            </a:r>
            <a:r>
              <a:rPr lang="en-US" sz="1662" b="1" u="sng" dirty="0" err="1">
                <a:solidFill>
                  <a:srgbClr val="FF0000"/>
                </a:solidFill>
                <a:latin typeface="Arial Narrow" pitchFamily="34" charset="0"/>
              </a:rPr>
              <a:t>untuk</a:t>
            </a:r>
            <a:r>
              <a:rPr lang="en-US" sz="1662" b="1" u="sng" dirty="0">
                <a:solidFill>
                  <a:srgbClr val="FF0000"/>
                </a:solidFill>
                <a:latin typeface="Arial Narrow" pitchFamily="34" charset="0"/>
              </a:rPr>
              <a:t> </a:t>
            </a:r>
            <a:r>
              <a:rPr lang="en-US" sz="1662" b="1" u="sng" dirty="0" err="1">
                <a:solidFill>
                  <a:srgbClr val="FF0000"/>
                </a:solidFill>
                <a:latin typeface="Arial Narrow" pitchFamily="34" charset="0"/>
              </a:rPr>
              <a:t>mengendalikannya</a:t>
            </a:r>
            <a:endParaRPr lang="en-US" sz="1662" dirty="0">
              <a:latin typeface="Arial Narrow" pitchFamily="34" charset="0"/>
            </a:endParaRPr>
          </a:p>
        </p:txBody>
      </p:sp>
      <p:sp>
        <p:nvSpPr>
          <p:cNvPr id="34" name="Rectangle 33"/>
          <p:cNvSpPr/>
          <p:nvPr/>
        </p:nvSpPr>
        <p:spPr>
          <a:xfrm>
            <a:off x="1383400" y="4133434"/>
            <a:ext cx="1688123" cy="773173"/>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Pemasok</a:t>
            </a:r>
            <a:r>
              <a:rPr lang="en-US" sz="1477" dirty="0">
                <a:solidFill>
                  <a:schemeClr val="bg1"/>
                </a:solidFill>
                <a:latin typeface="Arial Narrow" pitchFamily="34" charset="0"/>
              </a:rPr>
              <a:t> / </a:t>
            </a:r>
            <a:r>
              <a:rPr lang="en-US" sz="1477" dirty="0" err="1">
                <a:solidFill>
                  <a:schemeClr val="bg1"/>
                </a:solidFill>
                <a:latin typeface="Arial Narrow" pitchFamily="34" charset="0"/>
              </a:rPr>
              <a:t>Penyedia</a:t>
            </a:r>
            <a:r>
              <a:rPr lang="en-US" sz="1477" dirty="0">
                <a:solidFill>
                  <a:schemeClr val="bg1"/>
                </a:solidFill>
                <a:latin typeface="Arial Narrow" pitchFamily="34" charset="0"/>
              </a:rPr>
              <a:t> </a:t>
            </a:r>
            <a:r>
              <a:rPr lang="en-US" sz="1477" dirty="0" err="1">
                <a:solidFill>
                  <a:schemeClr val="bg1"/>
                </a:solidFill>
                <a:latin typeface="Arial Narrow" pitchFamily="34" charset="0"/>
              </a:rPr>
              <a:t>jasa</a:t>
            </a:r>
            <a:endParaRPr lang="en-US" sz="1477" dirty="0">
              <a:solidFill>
                <a:schemeClr val="bg1"/>
              </a:solidFill>
              <a:latin typeface="Arial Narrow" pitchFamily="34" charset="0"/>
            </a:endParaRPr>
          </a:p>
        </p:txBody>
      </p:sp>
      <p:sp>
        <p:nvSpPr>
          <p:cNvPr id="37" name="Rectangle 36"/>
          <p:cNvSpPr/>
          <p:nvPr/>
        </p:nvSpPr>
        <p:spPr>
          <a:xfrm>
            <a:off x="3818965" y="4366010"/>
            <a:ext cx="5109879" cy="2138534"/>
          </a:xfrm>
          <a:prstGeom prst="rect">
            <a:avLst/>
          </a:prstGeom>
          <a:ln w="19050">
            <a:solidFill>
              <a:srgbClr val="FF0000"/>
            </a:solidFill>
            <a:prstDash val="dash"/>
          </a:ln>
        </p:spPr>
        <p:txBody>
          <a:bodyPr wrap="square">
            <a:spAutoFit/>
          </a:bodyPr>
          <a:lstStyle/>
          <a:p>
            <a:r>
              <a:rPr lang="en-US" sz="1662" dirty="0" err="1">
                <a:latin typeface="Arial Narrow" pitchFamily="34" charset="0"/>
              </a:rPr>
              <a:t>Evaluasi</a:t>
            </a:r>
            <a:r>
              <a:rPr lang="en-US" sz="1662" dirty="0">
                <a:latin typeface="Arial Narrow" pitchFamily="34" charset="0"/>
              </a:rPr>
              <a:t> </a:t>
            </a:r>
            <a:r>
              <a:rPr lang="en-US" sz="1662" dirty="0" err="1">
                <a:latin typeface="Arial Narrow" pitchFamily="34" charset="0"/>
              </a:rPr>
              <a:t>pemasok</a:t>
            </a:r>
            <a:r>
              <a:rPr lang="en-US" sz="1662" dirty="0">
                <a:latin typeface="Arial Narrow" pitchFamily="34" charset="0"/>
              </a:rPr>
              <a:t> / </a:t>
            </a:r>
            <a:r>
              <a:rPr lang="en-US" sz="1662" dirty="0" err="1">
                <a:latin typeface="Arial Narrow" pitchFamily="34" charset="0"/>
              </a:rPr>
              <a:t>penyedia</a:t>
            </a:r>
            <a:r>
              <a:rPr lang="en-US" sz="1662" dirty="0">
                <a:latin typeface="Arial Narrow" pitchFamily="34" charset="0"/>
              </a:rPr>
              <a:t> </a:t>
            </a:r>
            <a:r>
              <a:rPr lang="en-US" sz="1662" dirty="0" err="1">
                <a:latin typeface="Arial Narrow" pitchFamily="34" charset="0"/>
              </a:rPr>
              <a:t>jasa</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secara</a:t>
            </a:r>
            <a:r>
              <a:rPr lang="en-US" sz="1662" dirty="0">
                <a:latin typeface="Arial Narrow" pitchFamily="34" charset="0"/>
              </a:rPr>
              <a:t> </a:t>
            </a:r>
            <a:r>
              <a:rPr lang="en-US" sz="1662" dirty="0" err="1">
                <a:latin typeface="Arial Narrow" pitchFamily="34" charset="0"/>
              </a:rPr>
              <a:t>berkala</a:t>
            </a:r>
            <a:r>
              <a:rPr lang="en-US" sz="1662" dirty="0">
                <a:latin typeface="Arial Narrow" pitchFamily="34" charset="0"/>
              </a:rPr>
              <a:t> </a:t>
            </a:r>
            <a:r>
              <a:rPr lang="en-US" sz="1662" dirty="0" err="1">
                <a:latin typeface="Arial Narrow" pitchFamily="34" charset="0"/>
              </a:rPr>
              <a:t>atau</a:t>
            </a:r>
            <a:r>
              <a:rPr lang="en-US" sz="1662" dirty="0">
                <a:latin typeface="Arial Narrow" pitchFamily="34" charset="0"/>
              </a:rPr>
              <a:t> </a:t>
            </a:r>
            <a:r>
              <a:rPr lang="en-US" sz="1662" dirty="0" err="1">
                <a:latin typeface="Arial Narrow" pitchFamily="34" charset="0"/>
              </a:rPr>
              <a:t>selesainya</a:t>
            </a:r>
            <a:r>
              <a:rPr lang="en-US" sz="1662" dirty="0">
                <a:latin typeface="Arial Narrow" pitchFamily="34" charset="0"/>
              </a:rPr>
              <a:t> </a:t>
            </a:r>
            <a:r>
              <a:rPr lang="en-US" sz="1662" dirty="0" err="1">
                <a:latin typeface="Arial Narrow" pitchFamily="34" charset="0"/>
              </a:rPr>
              <a:t>akhir</a:t>
            </a:r>
            <a:r>
              <a:rPr lang="en-US" sz="1662" dirty="0">
                <a:latin typeface="Arial Narrow" pitchFamily="34" charset="0"/>
              </a:rPr>
              <a:t> </a:t>
            </a:r>
            <a:r>
              <a:rPr lang="en-US" sz="1662" dirty="0" err="1">
                <a:latin typeface="Arial Narrow" pitchFamily="34" charset="0"/>
              </a:rPr>
              <a:t>kontrak</a:t>
            </a:r>
            <a:r>
              <a:rPr lang="en-US" sz="1662" dirty="0">
                <a:latin typeface="Arial Narrow" pitchFamily="34" charset="0"/>
              </a:rPr>
              <a:t> </a:t>
            </a:r>
            <a:r>
              <a:rPr lang="en-US" sz="1662" dirty="0" err="1">
                <a:latin typeface="Arial Narrow" pitchFamily="34" charset="0"/>
              </a:rPr>
              <a:t>kerjasama</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mempertimbangkan</a:t>
            </a:r>
            <a:r>
              <a:rPr lang="en-US" sz="1662" dirty="0">
                <a:latin typeface="Arial Narrow" pitchFamily="34" charset="0"/>
              </a:rPr>
              <a:t> </a:t>
            </a:r>
            <a:r>
              <a:rPr lang="en-US" sz="1662" dirty="0" err="1">
                <a:latin typeface="Arial Narrow" pitchFamily="34" charset="0"/>
              </a:rPr>
              <a:t>aspek</a:t>
            </a:r>
            <a:r>
              <a:rPr lang="en-US" sz="1662" dirty="0">
                <a:latin typeface="Arial Narrow" pitchFamily="34" charset="0"/>
              </a:rPr>
              <a:t> K3L, </a:t>
            </a:r>
            <a:r>
              <a:rPr lang="en-US" sz="1662" dirty="0" err="1">
                <a:latin typeface="Arial Narrow" pitchFamily="34" charset="0"/>
              </a:rPr>
              <a:t>seperti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perusahaan</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persyaratan</a:t>
            </a:r>
            <a:r>
              <a:rPr lang="en-US" sz="1662" dirty="0">
                <a:latin typeface="Arial Narrow" pitchFamily="34" charset="0"/>
              </a:rPr>
              <a:t> </a:t>
            </a:r>
            <a:r>
              <a:rPr lang="en-US" sz="1662" dirty="0" err="1">
                <a:latin typeface="Arial Narrow" pitchFamily="34" charset="0"/>
              </a:rPr>
              <a:t>hukum</a:t>
            </a:r>
            <a:r>
              <a:rPr lang="en-US" sz="1662" dirty="0">
                <a:latin typeface="Arial Narrow" pitchFamily="34" charset="0"/>
              </a:rPr>
              <a:t> &amp; </a:t>
            </a:r>
            <a:r>
              <a:rPr lang="en-US" sz="1662" dirty="0" err="1">
                <a:latin typeface="Arial Narrow" pitchFamily="34" charset="0"/>
              </a:rPr>
              <a:t>persyaratan</a:t>
            </a:r>
            <a:r>
              <a:rPr lang="en-US" sz="1662" dirty="0">
                <a:latin typeface="Arial Narrow" pitchFamily="34" charset="0"/>
              </a:rPr>
              <a:t> lain</a:t>
            </a:r>
          </a:p>
          <a:p>
            <a:pPr marL="285750" indent="-285750">
              <a:buFont typeface="Arial" panose="020B0604020202020204" pitchFamily="34" charset="0"/>
              <a:buChar char="•"/>
            </a:pPr>
            <a:r>
              <a:rPr lang="en-US" sz="1662" dirty="0" err="1">
                <a:latin typeface="Arial Narrow" pitchFamily="34" charset="0"/>
              </a:rPr>
              <a:t>Jumlah</a:t>
            </a:r>
            <a:r>
              <a:rPr lang="en-US" sz="1662" dirty="0">
                <a:latin typeface="Arial Narrow" pitchFamily="34" charset="0"/>
              </a:rPr>
              <a:t> </a:t>
            </a:r>
            <a:r>
              <a:rPr lang="en-US" sz="1662" dirty="0" err="1">
                <a:latin typeface="Arial Narrow" pitchFamily="34" charset="0"/>
              </a:rPr>
              <a:t>kecelakaan</a:t>
            </a:r>
            <a:r>
              <a:rPr lang="en-US" sz="1662" dirty="0">
                <a:latin typeface="Arial Narrow" pitchFamily="34" charset="0"/>
              </a:rPr>
              <a:t> </a:t>
            </a:r>
            <a:r>
              <a:rPr lang="en-US" sz="1662" dirty="0" err="1">
                <a:latin typeface="Arial Narrow" pitchFamily="34" charset="0"/>
              </a:rPr>
              <a:t>kerja</a:t>
            </a:r>
            <a:endParaRPr lang="en-US" sz="1662" dirty="0">
              <a:latin typeface="Arial Narrow" pitchFamily="34" charset="0"/>
            </a:endParaRPr>
          </a:p>
          <a:p>
            <a:pPr marL="285750" indent="-285750">
              <a:buFont typeface="Arial" panose="020B0604020202020204" pitchFamily="34" charset="0"/>
              <a:buChar char="•"/>
            </a:pPr>
            <a:r>
              <a:rPr lang="en-US" sz="1662" dirty="0" err="1">
                <a:latin typeface="Arial Narrow" pitchFamily="34" charset="0"/>
              </a:rPr>
              <a:t>Jumlah</a:t>
            </a:r>
            <a:r>
              <a:rPr lang="en-US" sz="1662" dirty="0">
                <a:latin typeface="Arial Narrow" pitchFamily="34" charset="0"/>
              </a:rPr>
              <a:t> </a:t>
            </a:r>
            <a:r>
              <a:rPr lang="en-US" sz="1662" dirty="0" err="1">
                <a:latin typeface="Arial Narrow" pitchFamily="34" charset="0"/>
              </a:rPr>
              <a:t>temuan</a:t>
            </a:r>
            <a:r>
              <a:rPr lang="en-US" sz="1662" dirty="0">
                <a:latin typeface="Arial Narrow" pitchFamily="34" charset="0"/>
              </a:rPr>
              <a:t> </a:t>
            </a:r>
            <a:r>
              <a:rPr lang="en-US" sz="1662" dirty="0" err="1">
                <a:latin typeface="Arial Narrow" pitchFamily="34" charset="0"/>
              </a:rPr>
              <a:t>inspeksi</a:t>
            </a:r>
            <a:r>
              <a:rPr lang="en-US" sz="1662" dirty="0">
                <a:latin typeface="Arial Narrow" pitchFamily="34" charset="0"/>
              </a:rPr>
              <a:t> K3L / audit K3L</a:t>
            </a:r>
          </a:p>
          <a:p>
            <a:pPr marL="285750" indent="-285750">
              <a:buFont typeface="Arial" panose="020B0604020202020204" pitchFamily="34" charset="0"/>
              <a:buChar char="•"/>
            </a:pP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i="1" dirty="0">
                <a:latin typeface="Arial Narrow" pitchFamily="34" charset="0"/>
              </a:rPr>
              <a:t>service level agreement </a:t>
            </a:r>
            <a:r>
              <a:rPr lang="en-US" sz="1662" dirty="0" err="1">
                <a:latin typeface="Arial Narrow" pitchFamily="34" charset="0"/>
              </a:rPr>
              <a:t>atau</a:t>
            </a:r>
            <a:r>
              <a:rPr lang="en-US" sz="1662" dirty="0">
                <a:latin typeface="Arial Narrow" pitchFamily="34" charset="0"/>
              </a:rPr>
              <a:t> LOI</a:t>
            </a:r>
          </a:p>
        </p:txBody>
      </p:sp>
      <p:cxnSp>
        <p:nvCxnSpPr>
          <p:cNvPr id="38" name="Straight Arrow Connector 37"/>
          <p:cNvCxnSpPr>
            <a:stCxn id="26" idx="2"/>
            <a:endCxn id="27" idx="0"/>
          </p:cNvCxnSpPr>
          <p:nvPr/>
        </p:nvCxnSpPr>
        <p:spPr>
          <a:xfrm>
            <a:off x="2227461" y="1783546"/>
            <a:ext cx="2" cy="44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2"/>
            <a:endCxn id="28" idx="0"/>
          </p:cNvCxnSpPr>
          <p:nvPr/>
        </p:nvCxnSpPr>
        <p:spPr>
          <a:xfrm flipH="1">
            <a:off x="2227462" y="2674070"/>
            <a:ext cx="1" cy="44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8" idx="2"/>
            <a:endCxn id="34" idx="0"/>
          </p:cNvCxnSpPr>
          <p:nvPr/>
        </p:nvCxnSpPr>
        <p:spPr>
          <a:xfrm>
            <a:off x="2227462" y="3883952"/>
            <a:ext cx="0" cy="249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2"/>
            <a:endCxn id="30" idx="0"/>
          </p:cNvCxnSpPr>
          <p:nvPr/>
        </p:nvCxnSpPr>
        <p:spPr>
          <a:xfrm>
            <a:off x="2227462" y="4906607"/>
            <a:ext cx="0" cy="2554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82617" y="615175"/>
            <a:ext cx="489686"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A</a:t>
            </a:r>
          </a:p>
        </p:txBody>
      </p:sp>
      <p:cxnSp>
        <p:nvCxnSpPr>
          <p:cNvPr id="16" name="Straight Arrow Connector 15"/>
          <p:cNvCxnSpPr>
            <a:stCxn id="51" idx="2"/>
            <a:endCxn id="26" idx="0"/>
          </p:cNvCxnSpPr>
          <p:nvPr/>
        </p:nvCxnSpPr>
        <p:spPr>
          <a:xfrm>
            <a:off x="2227460" y="1062299"/>
            <a:ext cx="1" cy="249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Flowchart: Decision 29"/>
          <p:cNvSpPr/>
          <p:nvPr/>
        </p:nvSpPr>
        <p:spPr>
          <a:xfrm>
            <a:off x="1383400" y="5162069"/>
            <a:ext cx="1688123" cy="766482"/>
          </a:xfrm>
          <a:prstGeom prst="flowChartDecision">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err="1">
                <a:solidFill>
                  <a:schemeClr val="bg1"/>
                </a:solidFill>
                <a:latin typeface="Arial Narrow" pitchFamily="34" charset="0"/>
              </a:rPr>
              <a:t>Sesuai</a:t>
            </a:r>
            <a:r>
              <a:rPr lang="en-US" sz="1477" dirty="0">
                <a:solidFill>
                  <a:schemeClr val="bg1"/>
                </a:solidFill>
                <a:latin typeface="Arial Narrow" pitchFamily="34" charset="0"/>
              </a:rPr>
              <a:t> ?</a:t>
            </a:r>
          </a:p>
        </p:txBody>
      </p:sp>
      <p:sp>
        <p:nvSpPr>
          <p:cNvPr id="32" name="Rectangle 31"/>
          <p:cNvSpPr/>
          <p:nvPr/>
        </p:nvSpPr>
        <p:spPr>
          <a:xfrm>
            <a:off x="1383401" y="6147075"/>
            <a:ext cx="1688123" cy="44712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Continual Improvement</a:t>
            </a:r>
          </a:p>
        </p:txBody>
      </p:sp>
      <p:sp>
        <p:nvSpPr>
          <p:cNvPr id="36" name="Rectangle 35"/>
          <p:cNvSpPr/>
          <p:nvPr/>
        </p:nvSpPr>
        <p:spPr>
          <a:xfrm>
            <a:off x="240397" y="3717908"/>
            <a:ext cx="964239" cy="58156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77" dirty="0">
                <a:solidFill>
                  <a:schemeClr val="bg1"/>
                </a:solidFill>
                <a:latin typeface="Arial Narrow" pitchFamily="34" charset="0"/>
              </a:rPr>
              <a:t>Corrective Action</a:t>
            </a:r>
          </a:p>
        </p:txBody>
      </p:sp>
      <p:cxnSp>
        <p:nvCxnSpPr>
          <p:cNvPr id="41" name="Straight Arrow Connector 40"/>
          <p:cNvCxnSpPr>
            <a:stCxn id="30" idx="2"/>
            <a:endCxn id="32" idx="0"/>
          </p:cNvCxnSpPr>
          <p:nvPr/>
        </p:nvCxnSpPr>
        <p:spPr>
          <a:xfrm>
            <a:off x="2227462" y="5928551"/>
            <a:ext cx="1" cy="2185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8" idx="1"/>
            <a:endCxn id="36" idx="0"/>
          </p:cNvCxnSpPr>
          <p:nvPr/>
        </p:nvCxnSpPr>
        <p:spPr>
          <a:xfrm rot="10800000" flipV="1">
            <a:off x="722518" y="3500710"/>
            <a:ext cx="660883" cy="217197"/>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1"/>
          <p:cNvCxnSpPr>
            <a:stCxn id="30" idx="1"/>
            <a:endCxn id="36" idx="2"/>
          </p:cNvCxnSpPr>
          <p:nvPr/>
        </p:nvCxnSpPr>
        <p:spPr>
          <a:xfrm rot="10800000">
            <a:off x="722518" y="4299478"/>
            <a:ext cx="660883" cy="1245833"/>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Line 25"/>
          <p:cNvSpPr>
            <a:spLocks noChangeShapeType="1"/>
          </p:cNvSpPr>
          <p:nvPr/>
        </p:nvSpPr>
        <p:spPr bwMode="auto">
          <a:xfrm>
            <a:off x="3117456" y="1584029"/>
            <a:ext cx="647700" cy="263525"/>
          </a:xfrm>
          <a:prstGeom prst="line">
            <a:avLst/>
          </a:prstGeom>
          <a:noFill/>
          <a:ln w="76200" cmpd="tri">
            <a:solidFill>
              <a:schemeClr val="tx1"/>
            </a:solidFill>
            <a:round/>
            <a:headEnd/>
            <a:tailEnd type="triangle" w="med" len="med"/>
          </a:ln>
        </p:spPr>
        <p:txBody>
          <a:bodyPr/>
          <a:lstStyle/>
          <a:p>
            <a:endParaRPr lang="en-US"/>
          </a:p>
        </p:txBody>
      </p:sp>
      <p:sp>
        <p:nvSpPr>
          <p:cNvPr id="48" name="Line 25"/>
          <p:cNvSpPr>
            <a:spLocks noChangeShapeType="1"/>
          </p:cNvSpPr>
          <p:nvPr/>
        </p:nvSpPr>
        <p:spPr bwMode="auto">
          <a:xfrm>
            <a:off x="3117456" y="2512257"/>
            <a:ext cx="647700" cy="2344"/>
          </a:xfrm>
          <a:prstGeom prst="line">
            <a:avLst/>
          </a:prstGeom>
          <a:noFill/>
          <a:ln w="76200" cmpd="tri">
            <a:solidFill>
              <a:schemeClr val="tx1"/>
            </a:solidFill>
            <a:round/>
            <a:headEnd/>
            <a:tailEnd type="triangle" w="med" len="med"/>
          </a:ln>
        </p:spPr>
        <p:txBody>
          <a:bodyPr/>
          <a:lstStyle/>
          <a:p>
            <a:endParaRPr lang="en-US"/>
          </a:p>
        </p:txBody>
      </p:sp>
      <p:sp>
        <p:nvSpPr>
          <p:cNvPr id="49" name="Line 25"/>
          <p:cNvSpPr>
            <a:spLocks noChangeShapeType="1"/>
          </p:cNvSpPr>
          <p:nvPr/>
        </p:nvSpPr>
        <p:spPr bwMode="auto">
          <a:xfrm>
            <a:off x="3171265" y="4517676"/>
            <a:ext cx="647700" cy="2344"/>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558B58C5-978F-47E9-9399-D866B7BBF0BC}"/>
              </a:ext>
            </a:extLst>
          </p:cNvPr>
          <p:cNvSpPr>
            <a:spLocks noGrp="1"/>
          </p:cNvSpPr>
          <p:nvPr>
            <p:ph type="sldNum" sz="quarter" idx="12"/>
          </p:nvPr>
        </p:nvSpPr>
        <p:spPr/>
        <p:txBody>
          <a:bodyPr/>
          <a:lstStyle/>
          <a:p>
            <a:pPr>
              <a:defRPr/>
            </a:pPr>
            <a:fld id="{2E3D3CF9-A8F0-446F-8AA4-23D2A19D86A0}" type="slidenum">
              <a:rPr lang="en-US" smtClean="0"/>
              <a:pPr>
                <a:defRPr/>
              </a:pPr>
              <a:t>53</a:t>
            </a:fld>
            <a:endParaRPr lang="en-US"/>
          </a:p>
        </p:txBody>
      </p:sp>
      <p:sp>
        <p:nvSpPr>
          <p:cNvPr id="31" name="Rectangle 30"/>
          <p:cNvSpPr/>
          <p:nvPr/>
        </p:nvSpPr>
        <p:spPr>
          <a:xfrm>
            <a:off x="147072" y="80863"/>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Pengadaan</a:t>
            </a:r>
            <a:r>
              <a:rPr lang="en-US" sz="2800" dirty="0">
                <a:solidFill>
                  <a:schemeClr val="tx1"/>
                </a:solidFill>
                <a:latin typeface="Impact" panose="020B0806030902050204" pitchFamily="34" charset="0"/>
                <a:cs typeface="Arial" panose="020B0604020202020204" pitchFamily="34" charset="0"/>
              </a:rPr>
              <a:t> </a:t>
            </a:r>
          </a:p>
        </p:txBody>
      </p:sp>
      <p:pic>
        <p:nvPicPr>
          <p:cNvPr id="33"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r="50326"/>
          <a:stretch/>
        </p:blipFill>
        <p:spPr>
          <a:xfrm>
            <a:off x="2472303" y="5879840"/>
            <a:ext cx="293275" cy="292495"/>
          </a:xfrm>
          <a:prstGeom prst="rect">
            <a:avLst/>
          </a:prstGeom>
        </p:spPr>
      </p:pic>
      <p:pic>
        <p:nvPicPr>
          <p:cNvPr id="35" name="Picture 34"/>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1085701" y="5209049"/>
            <a:ext cx="297698" cy="297016"/>
          </a:xfrm>
          <a:prstGeom prst="rect">
            <a:avLst/>
          </a:prstGeom>
        </p:spPr>
      </p:pic>
      <p:pic>
        <p:nvPicPr>
          <p:cNvPr id="45" name="Picture 44"/>
          <p:cNvPicPr>
            <a:picLocks noChangeAspect="1"/>
          </p:cNvPicPr>
          <p:nvPr/>
        </p:nvPicPr>
        <p:blipFill rotWithShape="1">
          <a:blip r:embed="rId2" cstate="print">
            <a:extLst>
              <a:ext uri="{28A0092B-C50C-407E-A947-70E740481C1C}">
                <a14:useLocalDpi xmlns:a14="http://schemas.microsoft.com/office/drawing/2010/main" val="0"/>
              </a:ext>
            </a:extLst>
          </a:blip>
          <a:srcRect r="50326"/>
          <a:stretch/>
        </p:blipFill>
        <p:spPr>
          <a:xfrm>
            <a:off x="1689342" y="3823512"/>
            <a:ext cx="293275" cy="292495"/>
          </a:xfrm>
          <a:prstGeom prst="rect">
            <a:avLst/>
          </a:prstGeom>
        </p:spPr>
      </p:pic>
      <p:pic>
        <p:nvPicPr>
          <p:cNvPr id="47" name="Picture 46"/>
          <p:cNvPicPr>
            <a:picLocks noChangeAspect="1"/>
          </p:cNvPicPr>
          <p:nvPr/>
        </p:nvPicPr>
        <p:blipFill rotWithShape="1">
          <a:blip r:embed="rId3" cstate="print">
            <a:extLst>
              <a:ext uri="{28A0092B-C50C-407E-A947-70E740481C1C}">
                <a14:useLocalDpi xmlns:a14="http://schemas.microsoft.com/office/drawing/2010/main" val="0"/>
              </a:ext>
            </a:extLst>
          </a:blip>
          <a:srcRect l="50344"/>
          <a:stretch/>
        </p:blipFill>
        <p:spPr>
          <a:xfrm>
            <a:off x="1042780" y="3180204"/>
            <a:ext cx="297698" cy="297016"/>
          </a:xfrm>
          <a:prstGeom prst="rect">
            <a:avLst/>
          </a:prstGeom>
        </p:spPr>
      </p:pic>
      <p:sp>
        <p:nvSpPr>
          <p:cNvPr id="2" name="Footer Placeholder 1">
            <a:extLst>
              <a:ext uri="{FF2B5EF4-FFF2-40B4-BE49-F238E27FC236}">
                <a16:creationId xmlns:a16="http://schemas.microsoft.com/office/drawing/2014/main" id="{9CB4D858-987D-42FA-8A4E-E8CFE87E4A11}"/>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746900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40397" y="704430"/>
            <a:ext cx="8689648" cy="660437"/>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proses yang </a:t>
            </a:r>
            <a:r>
              <a:rPr lang="en-US" sz="1846" dirty="0" err="1">
                <a:latin typeface="Arial Narrow" pitchFamily="34" charset="0"/>
              </a:rPr>
              <a:t>diperlukan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siaga</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tanggap</a:t>
            </a:r>
            <a:r>
              <a:rPr lang="en-US" sz="1846" dirty="0">
                <a:latin typeface="Arial Narrow" pitchFamily="34" charset="0"/>
              </a:rPr>
              <a:t> </a:t>
            </a:r>
            <a:r>
              <a:rPr lang="en-US" sz="1846" dirty="0" err="1">
                <a:latin typeface="Arial Narrow" pitchFamily="34" charset="0"/>
              </a:rPr>
              <a:t>terhadap</a:t>
            </a:r>
            <a:r>
              <a:rPr lang="en-US" sz="1846" dirty="0">
                <a:latin typeface="Arial Narrow" pitchFamily="34" charset="0"/>
              </a:rPr>
              <a:t> </a:t>
            </a:r>
            <a:r>
              <a:rPr lang="en-US" sz="1846" dirty="0" err="1">
                <a:latin typeface="Arial Narrow" pitchFamily="34" charset="0"/>
              </a:rPr>
              <a:t>potensi</a:t>
            </a:r>
            <a:r>
              <a:rPr lang="en-US" sz="1846" dirty="0">
                <a:latin typeface="Arial Narrow" pitchFamily="34" charset="0"/>
              </a:rPr>
              <a:t> </a:t>
            </a:r>
            <a:r>
              <a:rPr lang="en-US" sz="1846" dirty="0" err="1">
                <a:latin typeface="Arial Narrow" pitchFamily="34" charset="0"/>
              </a:rPr>
              <a:t>situasi</a:t>
            </a:r>
            <a:r>
              <a:rPr lang="en-US" sz="1846" dirty="0">
                <a:latin typeface="Arial Narrow" pitchFamily="34" charset="0"/>
              </a:rPr>
              <a:t> </a:t>
            </a:r>
            <a:r>
              <a:rPr lang="en-US" sz="1846" dirty="0" err="1">
                <a:latin typeface="Arial Narrow" pitchFamily="34" charset="0"/>
              </a:rPr>
              <a:t>darurat</a:t>
            </a:r>
            <a:r>
              <a:rPr lang="en-US" sz="1846" dirty="0">
                <a:latin typeface="Arial Narrow" pitchFamily="34" charset="0"/>
              </a:rPr>
              <a:t> yang </a:t>
            </a:r>
            <a:r>
              <a:rPr lang="en-US" sz="1846" dirty="0" err="1">
                <a:latin typeface="Arial Narrow" pitchFamily="34" charset="0"/>
              </a:rPr>
              <a:t>teridentifikasi</a:t>
            </a:r>
            <a:r>
              <a:rPr lang="en-US" sz="1846" dirty="0">
                <a:latin typeface="Arial Narrow" pitchFamily="34" charset="0"/>
              </a:rPr>
              <a:t>.</a:t>
            </a:r>
          </a:p>
        </p:txBody>
      </p:sp>
      <p:graphicFrame>
        <p:nvGraphicFramePr>
          <p:cNvPr id="5" name="Diagram 4"/>
          <p:cNvGraphicFramePr/>
          <p:nvPr>
            <p:extLst>
              <p:ext uri="{D42A27DB-BD31-4B8C-83A1-F6EECF244321}">
                <p14:modId xmlns:p14="http://schemas.microsoft.com/office/powerpoint/2010/main" val="2703150262"/>
              </p:ext>
            </p:extLst>
          </p:nvPr>
        </p:nvGraphicFramePr>
        <p:xfrm>
          <a:off x="123647" y="1491659"/>
          <a:ext cx="8804140" cy="5070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Kesiagaan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Tanggap</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Darurat</a:t>
            </a:r>
            <a:r>
              <a:rPr lang="en-US" sz="2800" dirty="0">
                <a:solidFill>
                  <a:schemeClr val="tx1"/>
                </a:solidFill>
                <a:latin typeface="Impact" panose="020B0806030902050204" pitchFamily="34" charset="0"/>
                <a:cs typeface="Arial" panose="020B0604020202020204" pitchFamily="34" charset="0"/>
              </a:rPr>
              <a:t> </a:t>
            </a:r>
          </a:p>
        </p:txBody>
      </p:sp>
      <p:sp>
        <p:nvSpPr>
          <p:cNvPr id="3" name="Slide Number Placeholder 2">
            <a:extLst>
              <a:ext uri="{FF2B5EF4-FFF2-40B4-BE49-F238E27FC236}">
                <a16:creationId xmlns:a16="http://schemas.microsoft.com/office/drawing/2014/main" id="{087EECDC-10E7-42E5-9473-5C0B836D2AFB}"/>
              </a:ext>
            </a:extLst>
          </p:cNvPr>
          <p:cNvSpPr>
            <a:spLocks noGrp="1"/>
          </p:cNvSpPr>
          <p:nvPr>
            <p:ph type="sldNum" sz="quarter" idx="12"/>
          </p:nvPr>
        </p:nvSpPr>
        <p:spPr/>
        <p:txBody>
          <a:bodyPr/>
          <a:lstStyle/>
          <a:p>
            <a:pPr>
              <a:defRPr/>
            </a:pPr>
            <a:fld id="{2E3D3CF9-A8F0-446F-8AA4-23D2A19D86A0}" type="slidenum">
              <a:rPr lang="en-US" smtClean="0"/>
              <a:pPr>
                <a:defRPr/>
              </a:pPr>
              <a:t>54</a:t>
            </a:fld>
            <a:endParaRPr lang="en-US"/>
          </a:p>
        </p:txBody>
      </p:sp>
      <p:sp>
        <p:nvSpPr>
          <p:cNvPr id="2" name="Footer Placeholder 1">
            <a:extLst>
              <a:ext uri="{FF2B5EF4-FFF2-40B4-BE49-F238E27FC236}">
                <a16:creationId xmlns:a16="http://schemas.microsoft.com/office/drawing/2014/main" id="{B0DED6BB-6DEF-491F-98C7-2CEFD70A9391}"/>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360835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27812913"/>
              </p:ext>
            </p:extLst>
          </p:nvPr>
        </p:nvGraphicFramePr>
        <p:xfrm>
          <a:off x="457200" y="1506904"/>
          <a:ext cx="8229600" cy="5870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820789" y="1957023"/>
            <a:ext cx="4326791" cy="852363"/>
          </a:xfrm>
          <a:prstGeom prst="rect">
            <a:avLst/>
          </a:prstGeom>
          <a:noFill/>
        </p:spPr>
        <p:txBody>
          <a:bodyPr wrap="none" lIns="84406" tIns="42203" rIns="84406" bIns="42203">
            <a:spAutoFit/>
          </a:bodyPr>
          <a:lstStyle/>
          <a:p>
            <a:pPr algn="ctr"/>
            <a:r>
              <a:rPr lang="en-US" sz="4985" b="1" dirty="0" err="1">
                <a:ln w="22225">
                  <a:solidFill>
                    <a:schemeClr val="accent1">
                      <a:lumMod val="75000"/>
                    </a:schemeClr>
                  </a:solidFill>
                  <a:prstDash val="solid"/>
                </a:ln>
                <a:solidFill>
                  <a:schemeClr val="tx2">
                    <a:lumMod val="50000"/>
                  </a:schemeClr>
                </a:solidFill>
              </a:rPr>
              <a:t>Evaluasi</a:t>
            </a:r>
            <a:r>
              <a:rPr lang="en-US" sz="4985" b="1" dirty="0">
                <a:ln w="22225">
                  <a:solidFill>
                    <a:schemeClr val="accent1">
                      <a:lumMod val="75000"/>
                    </a:schemeClr>
                  </a:solidFill>
                  <a:prstDash val="solid"/>
                </a:ln>
                <a:solidFill>
                  <a:schemeClr val="tx2">
                    <a:lumMod val="50000"/>
                  </a:schemeClr>
                </a:solidFill>
              </a:rPr>
              <a:t> </a:t>
            </a:r>
            <a:r>
              <a:rPr lang="en-US" sz="4985" b="1" dirty="0" err="1">
                <a:ln w="22225">
                  <a:solidFill>
                    <a:schemeClr val="accent1">
                      <a:lumMod val="75000"/>
                    </a:schemeClr>
                  </a:solidFill>
                  <a:prstDash val="solid"/>
                </a:ln>
                <a:solidFill>
                  <a:schemeClr val="tx2">
                    <a:lumMod val="50000"/>
                  </a:schemeClr>
                </a:solidFill>
              </a:rPr>
              <a:t>Kinerja</a:t>
            </a:r>
            <a:endParaRPr lang="en-US" sz="4985" b="1" dirty="0">
              <a:ln w="22225">
                <a:solidFill>
                  <a:schemeClr val="accent1">
                    <a:lumMod val="75000"/>
                  </a:schemeClr>
                </a:solidFill>
                <a:prstDash val="solid"/>
              </a:ln>
              <a:solidFill>
                <a:schemeClr val="tx2">
                  <a:lumMod val="50000"/>
                </a:schemeClr>
              </a:solidFill>
            </a:endParaRPr>
          </a:p>
        </p:txBody>
      </p:sp>
      <p:pic>
        <p:nvPicPr>
          <p:cNvPr id="8" name="Picture 7">
            <a:extLst>
              <a:ext uri="{FF2B5EF4-FFF2-40B4-BE49-F238E27FC236}">
                <a16:creationId xmlns:a16="http://schemas.microsoft.com/office/drawing/2014/main" id="{746E2F83-B7F5-4359-8F95-EA0502C8836A}"/>
              </a:ext>
            </a:extLst>
          </p:cNvPr>
          <p:cNvPicPr>
            <a:picLocks noChangeAspect="1"/>
          </p:cNvPicPr>
          <p:nvPr/>
        </p:nvPicPr>
        <p:blipFill>
          <a:blip r:embed="rId7"/>
          <a:stretch>
            <a:fillRect/>
          </a:stretch>
        </p:blipFill>
        <p:spPr>
          <a:xfrm>
            <a:off x="0" y="-94567"/>
            <a:ext cx="9144000" cy="2051589"/>
          </a:xfrm>
          <a:prstGeom prst="rect">
            <a:avLst/>
          </a:prstGeom>
        </p:spPr>
      </p:pic>
      <p:sp>
        <p:nvSpPr>
          <p:cNvPr id="4" name="Slide Number Placeholder 3">
            <a:extLst>
              <a:ext uri="{FF2B5EF4-FFF2-40B4-BE49-F238E27FC236}">
                <a16:creationId xmlns:a16="http://schemas.microsoft.com/office/drawing/2014/main" id="{A59ED0FF-B928-4EB7-AB6B-EE9C9F9957B6}"/>
              </a:ext>
            </a:extLst>
          </p:cNvPr>
          <p:cNvSpPr>
            <a:spLocks noGrp="1"/>
          </p:cNvSpPr>
          <p:nvPr>
            <p:ph type="sldNum" sz="quarter" idx="12"/>
          </p:nvPr>
        </p:nvSpPr>
        <p:spPr/>
        <p:txBody>
          <a:bodyPr/>
          <a:lstStyle/>
          <a:p>
            <a:pPr>
              <a:defRPr/>
            </a:pPr>
            <a:fld id="{2E3D3CF9-A8F0-446F-8AA4-23D2A19D86A0}" type="slidenum">
              <a:rPr lang="en-US" smtClean="0"/>
              <a:pPr>
                <a:defRPr/>
              </a:pPr>
              <a:t>55</a:t>
            </a:fld>
            <a:endParaRPr lang="en-US"/>
          </a:p>
        </p:txBody>
      </p:sp>
      <p:sp>
        <p:nvSpPr>
          <p:cNvPr id="2" name="Footer Placeholder 1">
            <a:extLst>
              <a:ext uri="{FF2B5EF4-FFF2-40B4-BE49-F238E27FC236}">
                <a16:creationId xmlns:a16="http://schemas.microsoft.com/office/drawing/2014/main" id="{E1DCE8F3-D39B-4582-B68A-F64BF2B75C9F}"/>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047473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67801" y="840770"/>
            <a:ext cx="8026875" cy="660437"/>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memantau</a:t>
            </a:r>
            <a:r>
              <a:rPr lang="en-US" sz="1846" dirty="0">
                <a:latin typeface="Arial Narrow" pitchFamily="34" charset="0"/>
              </a:rPr>
              <a:t>, </a:t>
            </a:r>
            <a:r>
              <a:rPr lang="en-US" sz="1846" dirty="0" err="1">
                <a:latin typeface="Arial Narrow" pitchFamily="34" charset="0"/>
              </a:rPr>
              <a:t>mengukur</a:t>
            </a:r>
            <a:r>
              <a:rPr lang="en-US" sz="1846" dirty="0">
                <a:latin typeface="Arial Narrow" pitchFamily="34" charset="0"/>
              </a:rPr>
              <a:t>, </a:t>
            </a:r>
            <a:r>
              <a:rPr lang="en-US" sz="1846" dirty="0" err="1">
                <a:latin typeface="Arial Narrow" pitchFamily="34" charset="0"/>
              </a:rPr>
              <a:t>menganalisis</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mengevaluasi</a:t>
            </a:r>
            <a:r>
              <a:rPr lang="en-US" sz="1846" dirty="0">
                <a:latin typeface="Arial Narrow" pitchFamily="34" charset="0"/>
              </a:rPr>
              <a:t> </a:t>
            </a:r>
            <a:r>
              <a:rPr lang="en-US" sz="1846" dirty="0" err="1">
                <a:latin typeface="Arial Narrow" pitchFamily="34" charset="0"/>
              </a:rPr>
              <a:t>kinerja</a:t>
            </a:r>
            <a:r>
              <a:rPr lang="en-US" sz="1846" dirty="0">
                <a:latin typeface="Arial Narrow" pitchFamily="34" charset="0"/>
              </a:rPr>
              <a:t> K3L </a:t>
            </a:r>
            <a:r>
              <a:rPr lang="en-US" sz="1846" dirty="0" err="1">
                <a:latin typeface="Arial Narrow" pitchFamily="34" charset="0"/>
              </a:rPr>
              <a:t>organisasi</a:t>
            </a:r>
            <a:r>
              <a:rPr lang="en-US" sz="1846" dirty="0">
                <a:latin typeface="Arial Narrow" pitchFamily="34" charset="0"/>
              </a:rPr>
              <a:t>.</a:t>
            </a:r>
          </a:p>
        </p:txBody>
      </p:sp>
      <p:sp>
        <p:nvSpPr>
          <p:cNvPr id="48" name="Flowchart: Process 47"/>
          <p:cNvSpPr/>
          <p:nvPr/>
        </p:nvSpPr>
        <p:spPr>
          <a:xfrm>
            <a:off x="167801" y="1676392"/>
            <a:ext cx="3806322" cy="611953"/>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Menentukan</a:t>
            </a:r>
            <a:r>
              <a:rPr lang="en-US" sz="1477" dirty="0">
                <a:solidFill>
                  <a:schemeClr val="tx1"/>
                </a:solidFill>
              </a:rPr>
              <a:t> </a:t>
            </a:r>
            <a:r>
              <a:rPr lang="en-US" sz="1477" dirty="0" err="1">
                <a:solidFill>
                  <a:schemeClr val="tx1"/>
                </a:solidFill>
              </a:rPr>
              <a:t>apa</a:t>
            </a:r>
            <a:r>
              <a:rPr lang="en-US" sz="1477" dirty="0">
                <a:solidFill>
                  <a:schemeClr val="tx1"/>
                </a:solidFill>
              </a:rPr>
              <a:t> yang </a:t>
            </a:r>
            <a:r>
              <a:rPr lang="en-US" sz="1477" dirty="0" err="1">
                <a:solidFill>
                  <a:schemeClr val="tx1"/>
                </a:solidFill>
              </a:rPr>
              <a:t>perlu</a:t>
            </a:r>
            <a:r>
              <a:rPr lang="en-US" sz="1477" dirty="0">
                <a:solidFill>
                  <a:schemeClr val="tx1"/>
                </a:solidFill>
              </a:rPr>
              <a:t> </a:t>
            </a:r>
            <a:r>
              <a:rPr lang="en-US" sz="1477" dirty="0" err="1">
                <a:solidFill>
                  <a:schemeClr val="tx1"/>
                </a:solidFill>
              </a:rPr>
              <a:t>dipantau</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diukur</a:t>
            </a:r>
            <a:endParaRPr lang="en-US" sz="1477" dirty="0">
              <a:solidFill>
                <a:schemeClr val="tx1"/>
              </a:solidFill>
            </a:endParaRPr>
          </a:p>
        </p:txBody>
      </p:sp>
      <p:cxnSp>
        <p:nvCxnSpPr>
          <p:cNvPr id="52" name="Shape 78"/>
          <p:cNvCxnSpPr/>
          <p:nvPr/>
        </p:nvCxnSpPr>
        <p:spPr>
          <a:xfrm flipH="1">
            <a:off x="3425197" y="2822331"/>
            <a:ext cx="4221" cy="2605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Flowchart: Process 54"/>
          <p:cNvSpPr/>
          <p:nvPr/>
        </p:nvSpPr>
        <p:spPr>
          <a:xfrm>
            <a:off x="167801" y="2417123"/>
            <a:ext cx="3806322" cy="1081454"/>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Metode</a:t>
            </a:r>
            <a:r>
              <a:rPr lang="en-US" sz="1477" dirty="0">
                <a:solidFill>
                  <a:schemeClr val="tx1"/>
                </a:solidFill>
              </a:rPr>
              <a:t> </a:t>
            </a:r>
            <a:r>
              <a:rPr lang="en-US" sz="1477" dirty="0" err="1">
                <a:solidFill>
                  <a:schemeClr val="tx1"/>
                </a:solidFill>
              </a:rPr>
              <a:t>untuk</a:t>
            </a:r>
            <a:r>
              <a:rPr lang="en-US" sz="1477" dirty="0">
                <a:solidFill>
                  <a:schemeClr val="tx1"/>
                </a:solidFill>
              </a:rPr>
              <a:t> </a:t>
            </a:r>
            <a:r>
              <a:rPr lang="en-US" sz="1477" dirty="0" err="1">
                <a:solidFill>
                  <a:schemeClr val="tx1"/>
                </a:solidFill>
              </a:rPr>
              <a:t>memantau</a:t>
            </a:r>
            <a:r>
              <a:rPr lang="en-US" sz="1477" dirty="0">
                <a:solidFill>
                  <a:schemeClr val="tx1"/>
                </a:solidFill>
              </a:rPr>
              <a:t>, </a:t>
            </a:r>
            <a:r>
              <a:rPr lang="en-US" sz="1477" dirty="0" err="1">
                <a:solidFill>
                  <a:schemeClr val="tx1"/>
                </a:solidFill>
              </a:rPr>
              <a:t>mengukur</a:t>
            </a:r>
            <a:r>
              <a:rPr lang="en-US" sz="1477" dirty="0">
                <a:solidFill>
                  <a:schemeClr val="tx1"/>
                </a:solidFill>
              </a:rPr>
              <a:t>, </a:t>
            </a:r>
            <a:r>
              <a:rPr lang="en-US" sz="1477" dirty="0" err="1">
                <a:solidFill>
                  <a:schemeClr val="tx1"/>
                </a:solidFill>
              </a:rPr>
              <a:t>menganalisis</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evaluasi</a:t>
            </a:r>
            <a:r>
              <a:rPr lang="en-US" sz="1477" dirty="0">
                <a:solidFill>
                  <a:schemeClr val="tx1"/>
                </a:solidFill>
              </a:rPr>
              <a:t> </a:t>
            </a:r>
            <a:r>
              <a:rPr lang="en-US" sz="1477" dirty="0" err="1">
                <a:solidFill>
                  <a:schemeClr val="tx1"/>
                </a:solidFill>
              </a:rPr>
              <a:t>jika</a:t>
            </a:r>
            <a:r>
              <a:rPr lang="en-US" sz="1477" dirty="0">
                <a:solidFill>
                  <a:schemeClr val="tx1"/>
                </a:solidFill>
              </a:rPr>
              <a:t> </a:t>
            </a:r>
            <a:r>
              <a:rPr lang="en-US" sz="1477" dirty="0" err="1">
                <a:solidFill>
                  <a:schemeClr val="tx1"/>
                </a:solidFill>
              </a:rPr>
              <a:t>dapat</a:t>
            </a:r>
            <a:r>
              <a:rPr lang="en-US" sz="1477" dirty="0">
                <a:solidFill>
                  <a:schemeClr val="tx1"/>
                </a:solidFill>
              </a:rPr>
              <a:t> </a:t>
            </a:r>
            <a:r>
              <a:rPr lang="en-US" sz="1477" dirty="0" err="1">
                <a:solidFill>
                  <a:schemeClr val="tx1"/>
                </a:solidFill>
              </a:rPr>
              <a:t>diberlakukan</a:t>
            </a:r>
            <a:r>
              <a:rPr lang="en-US" sz="1477" dirty="0">
                <a:solidFill>
                  <a:schemeClr val="tx1"/>
                </a:solidFill>
              </a:rPr>
              <a:t> </a:t>
            </a:r>
            <a:r>
              <a:rPr lang="en-US" sz="1477" dirty="0" err="1">
                <a:solidFill>
                  <a:schemeClr val="tx1"/>
                </a:solidFill>
              </a:rPr>
              <a:t>untuk</a:t>
            </a:r>
            <a:r>
              <a:rPr lang="en-US" sz="1477" dirty="0">
                <a:solidFill>
                  <a:schemeClr val="tx1"/>
                </a:solidFill>
              </a:rPr>
              <a:t> </a:t>
            </a:r>
            <a:r>
              <a:rPr lang="en-US" sz="1477" dirty="0" err="1">
                <a:solidFill>
                  <a:schemeClr val="tx1"/>
                </a:solidFill>
              </a:rPr>
              <a:t>memastikan</a:t>
            </a:r>
            <a:r>
              <a:rPr lang="en-US" sz="1477" dirty="0">
                <a:solidFill>
                  <a:schemeClr val="tx1"/>
                </a:solidFill>
              </a:rPr>
              <a:t> </a:t>
            </a:r>
            <a:r>
              <a:rPr lang="en-US" sz="1477" dirty="0" err="1">
                <a:solidFill>
                  <a:schemeClr val="tx1"/>
                </a:solidFill>
              </a:rPr>
              <a:t>keabsahan</a:t>
            </a:r>
            <a:r>
              <a:rPr lang="en-US" sz="1477" dirty="0">
                <a:solidFill>
                  <a:schemeClr val="tx1"/>
                </a:solidFill>
              </a:rPr>
              <a:t> </a:t>
            </a:r>
            <a:r>
              <a:rPr lang="en-US" sz="1477" dirty="0" err="1">
                <a:solidFill>
                  <a:schemeClr val="tx1"/>
                </a:solidFill>
              </a:rPr>
              <a:t>hasil</a:t>
            </a:r>
            <a:endParaRPr lang="en-US" sz="1477" dirty="0">
              <a:solidFill>
                <a:schemeClr val="tx1"/>
              </a:solidFill>
            </a:endParaRPr>
          </a:p>
        </p:txBody>
      </p:sp>
      <p:sp>
        <p:nvSpPr>
          <p:cNvPr id="61" name="Flowchart: Process 60"/>
          <p:cNvSpPr/>
          <p:nvPr/>
        </p:nvSpPr>
        <p:spPr>
          <a:xfrm>
            <a:off x="167801" y="3646901"/>
            <a:ext cx="3806322" cy="967154"/>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Kriteria</a:t>
            </a:r>
            <a:r>
              <a:rPr lang="en-US" sz="1477" dirty="0">
                <a:solidFill>
                  <a:schemeClr val="tx1"/>
                </a:solidFill>
              </a:rPr>
              <a:t> yang </a:t>
            </a:r>
            <a:r>
              <a:rPr lang="en-US" sz="1477" dirty="0" err="1">
                <a:solidFill>
                  <a:schemeClr val="tx1"/>
                </a:solidFill>
              </a:rPr>
              <a:t>akan</a:t>
            </a:r>
            <a:r>
              <a:rPr lang="en-US" sz="1477" dirty="0">
                <a:solidFill>
                  <a:schemeClr val="tx1"/>
                </a:solidFill>
              </a:rPr>
              <a:t> </a:t>
            </a:r>
            <a:r>
              <a:rPr lang="en-US" sz="1477" dirty="0" err="1">
                <a:solidFill>
                  <a:schemeClr val="tx1"/>
                </a:solidFill>
              </a:rPr>
              <a:t>digunakan</a:t>
            </a:r>
            <a:r>
              <a:rPr lang="en-US" sz="1477" dirty="0">
                <a:solidFill>
                  <a:schemeClr val="tx1"/>
                </a:solidFill>
              </a:rPr>
              <a:t> </a:t>
            </a:r>
            <a:r>
              <a:rPr lang="en-US" sz="1477" dirty="0" err="1">
                <a:solidFill>
                  <a:schemeClr val="tx1"/>
                </a:solidFill>
              </a:rPr>
              <a:t>oleh</a:t>
            </a:r>
            <a:r>
              <a:rPr lang="en-US" sz="1477" dirty="0">
                <a:solidFill>
                  <a:schemeClr val="tx1"/>
                </a:solidFill>
              </a:rPr>
              <a:t> </a:t>
            </a:r>
            <a:r>
              <a:rPr lang="en-US" sz="1477" dirty="0" err="1">
                <a:solidFill>
                  <a:schemeClr val="tx1"/>
                </a:solidFill>
              </a:rPr>
              <a:t>organisasi</a:t>
            </a:r>
            <a:r>
              <a:rPr lang="en-US" sz="1477" dirty="0">
                <a:solidFill>
                  <a:schemeClr val="tx1"/>
                </a:solidFill>
              </a:rPr>
              <a:t> </a:t>
            </a:r>
            <a:r>
              <a:rPr lang="en-US" sz="1477" dirty="0" err="1">
                <a:solidFill>
                  <a:schemeClr val="tx1"/>
                </a:solidFill>
              </a:rPr>
              <a:t>untuk</a:t>
            </a:r>
            <a:r>
              <a:rPr lang="en-US" sz="1477" dirty="0">
                <a:solidFill>
                  <a:schemeClr val="tx1"/>
                </a:solidFill>
              </a:rPr>
              <a:t> </a:t>
            </a:r>
            <a:r>
              <a:rPr lang="en-US" sz="1477" dirty="0" err="1">
                <a:solidFill>
                  <a:schemeClr val="tx1"/>
                </a:solidFill>
              </a:rPr>
              <a:t>mengevaluasi</a:t>
            </a:r>
            <a:r>
              <a:rPr lang="en-US" sz="1477" dirty="0">
                <a:solidFill>
                  <a:schemeClr val="tx1"/>
                </a:solidFill>
              </a:rPr>
              <a:t> </a:t>
            </a:r>
            <a:r>
              <a:rPr lang="en-US" sz="1477" dirty="0" err="1">
                <a:solidFill>
                  <a:schemeClr val="tx1"/>
                </a:solidFill>
              </a:rPr>
              <a:t>kinerja</a:t>
            </a:r>
            <a:r>
              <a:rPr lang="en-US" sz="1477" dirty="0">
                <a:solidFill>
                  <a:schemeClr val="tx1"/>
                </a:solidFill>
              </a:rPr>
              <a:t> K3L </a:t>
            </a:r>
            <a:r>
              <a:rPr lang="en-US" sz="1477" dirty="0" err="1">
                <a:solidFill>
                  <a:schemeClr val="tx1"/>
                </a:solidFill>
              </a:rPr>
              <a:t>dan</a:t>
            </a:r>
            <a:r>
              <a:rPr lang="en-US" sz="1477" dirty="0">
                <a:solidFill>
                  <a:schemeClr val="tx1"/>
                </a:solidFill>
              </a:rPr>
              <a:t> </a:t>
            </a:r>
            <a:r>
              <a:rPr lang="en-US" sz="1477" dirty="0" err="1">
                <a:solidFill>
                  <a:schemeClr val="tx1"/>
                </a:solidFill>
              </a:rPr>
              <a:t>indikator</a:t>
            </a:r>
            <a:r>
              <a:rPr lang="en-US" sz="1477" dirty="0">
                <a:solidFill>
                  <a:schemeClr val="tx1"/>
                </a:solidFill>
              </a:rPr>
              <a:t> yang </a:t>
            </a:r>
            <a:r>
              <a:rPr lang="en-US" sz="1477" dirty="0" err="1">
                <a:solidFill>
                  <a:schemeClr val="tx1"/>
                </a:solidFill>
              </a:rPr>
              <a:t>sesuai</a:t>
            </a:r>
            <a:endParaRPr lang="en-US" sz="1477" dirty="0">
              <a:solidFill>
                <a:schemeClr val="tx1"/>
              </a:solidFill>
            </a:endParaRPr>
          </a:p>
        </p:txBody>
      </p:sp>
      <p:sp>
        <p:nvSpPr>
          <p:cNvPr id="62" name="Flowchart: Process 61"/>
          <p:cNvSpPr/>
          <p:nvPr/>
        </p:nvSpPr>
        <p:spPr>
          <a:xfrm>
            <a:off x="167801" y="4737909"/>
            <a:ext cx="3806322" cy="729760"/>
          </a:xfrm>
          <a:prstGeom prst="flowChartProcess">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rPr>
              <a:t>Kapan</a:t>
            </a:r>
            <a:r>
              <a:rPr lang="en-US" sz="1477" dirty="0">
                <a:solidFill>
                  <a:schemeClr val="tx1"/>
                </a:solidFill>
              </a:rPr>
              <a:t> </a:t>
            </a:r>
            <a:r>
              <a:rPr lang="en-US" sz="1477" dirty="0" err="1">
                <a:solidFill>
                  <a:schemeClr val="tx1"/>
                </a:solidFill>
              </a:rPr>
              <a:t>pemantauan</a:t>
            </a:r>
            <a:r>
              <a:rPr lang="en-US" sz="1477" dirty="0">
                <a:solidFill>
                  <a:schemeClr val="tx1"/>
                </a:solidFill>
              </a:rPr>
              <a:t>, </a:t>
            </a:r>
            <a:r>
              <a:rPr lang="en-US" sz="1477" dirty="0" err="1">
                <a:solidFill>
                  <a:schemeClr val="tx1"/>
                </a:solidFill>
              </a:rPr>
              <a:t>pengukuran</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hasilnya</a:t>
            </a:r>
            <a:r>
              <a:rPr lang="en-US" sz="1477" dirty="0">
                <a:solidFill>
                  <a:schemeClr val="tx1"/>
                </a:solidFill>
              </a:rPr>
              <a:t> </a:t>
            </a:r>
            <a:r>
              <a:rPr lang="en-US" sz="1477" dirty="0" err="1">
                <a:solidFill>
                  <a:schemeClr val="tx1"/>
                </a:solidFill>
              </a:rPr>
              <a:t>harus</a:t>
            </a:r>
            <a:r>
              <a:rPr lang="en-US" sz="1477" dirty="0">
                <a:solidFill>
                  <a:schemeClr val="tx1"/>
                </a:solidFill>
              </a:rPr>
              <a:t> </a:t>
            </a:r>
            <a:r>
              <a:rPr lang="en-US" sz="1477" dirty="0" err="1">
                <a:solidFill>
                  <a:schemeClr val="tx1"/>
                </a:solidFill>
              </a:rPr>
              <a:t>dianalisis</a:t>
            </a:r>
            <a:r>
              <a:rPr lang="en-US" sz="1477" dirty="0">
                <a:solidFill>
                  <a:schemeClr val="tx1"/>
                </a:solidFill>
              </a:rPr>
              <a:t>, </a:t>
            </a:r>
            <a:r>
              <a:rPr lang="en-US" sz="1477" dirty="0" err="1">
                <a:solidFill>
                  <a:schemeClr val="tx1"/>
                </a:solidFill>
              </a:rPr>
              <a:t>dievaluasi</a:t>
            </a:r>
            <a:r>
              <a:rPr lang="en-US" sz="1477" dirty="0">
                <a:solidFill>
                  <a:schemeClr val="tx1"/>
                </a:solidFill>
              </a:rPr>
              <a:t> </a:t>
            </a:r>
            <a:r>
              <a:rPr lang="en-US" sz="1477" dirty="0" err="1">
                <a:solidFill>
                  <a:schemeClr val="tx1"/>
                </a:solidFill>
              </a:rPr>
              <a:t>dan</a:t>
            </a:r>
            <a:r>
              <a:rPr lang="en-US" sz="1477" dirty="0">
                <a:solidFill>
                  <a:schemeClr val="tx1"/>
                </a:solidFill>
              </a:rPr>
              <a:t> </a:t>
            </a:r>
            <a:r>
              <a:rPr lang="en-US" sz="1477" dirty="0" err="1">
                <a:solidFill>
                  <a:schemeClr val="tx1"/>
                </a:solidFill>
              </a:rPr>
              <a:t>dikomunikasikan</a:t>
            </a:r>
            <a:endParaRPr lang="en-US" sz="1477" dirty="0">
              <a:solidFill>
                <a:schemeClr val="tx1"/>
              </a:solidFill>
            </a:endParaRPr>
          </a:p>
        </p:txBody>
      </p:sp>
      <p:sp>
        <p:nvSpPr>
          <p:cNvPr id="5" name="Oval 4"/>
          <p:cNvSpPr/>
          <p:nvPr/>
        </p:nvSpPr>
        <p:spPr>
          <a:xfrm>
            <a:off x="4596840" y="3505365"/>
            <a:ext cx="3755857" cy="1234158"/>
          </a:xfrm>
          <a:prstGeom prst="ellipse">
            <a:avLst/>
          </a:prstGeom>
          <a:solidFill>
            <a:schemeClr val="accent6">
              <a:lumMod val="60000"/>
              <a:lumOff val="4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rPr>
              <a:t>Proses </a:t>
            </a:r>
            <a:r>
              <a:rPr lang="en-US" sz="1846" dirty="0" err="1">
                <a:solidFill>
                  <a:schemeClr val="tx1"/>
                </a:solidFill>
              </a:rPr>
              <a:t>Pemantauan</a:t>
            </a:r>
            <a:r>
              <a:rPr lang="en-US" sz="1846" dirty="0">
                <a:solidFill>
                  <a:schemeClr val="tx1"/>
                </a:solidFill>
              </a:rPr>
              <a:t>, </a:t>
            </a:r>
            <a:r>
              <a:rPr lang="en-US" sz="1846" dirty="0" err="1">
                <a:solidFill>
                  <a:schemeClr val="tx1"/>
                </a:solidFill>
              </a:rPr>
              <a:t>pengukuran</a:t>
            </a:r>
            <a:r>
              <a:rPr lang="en-US" sz="1846" dirty="0">
                <a:solidFill>
                  <a:schemeClr val="tx1"/>
                </a:solidFill>
              </a:rPr>
              <a:t>, </a:t>
            </a:r>
            <a:r>
              <a:rPr lang="en-US" sz="1846" dirty="0" err="1">
                <a:solidFill>
                  <a:schemeClr val="tx1"/>
                </a:solidFill>
              </a:rPr>
              <a:t>analisis</a:t>
            </a:r>
            <a:r>
              <a:rPr lang="en-US" sz="1846" dirty="0">
                <a:solidFill>
                  <a:schemeClr val="tx1"/>
                </a:solidFill>
              </a:rPr>
              <a:t> </a:t>
            </a:r>
            <a:r>
              <a:rPr lang="en-US" sz="1846" dirty="0" err="1">
                <a:solidFill>
                  <a:schemeClr val="tx1"/>
                </a:solidFill>
              </a:rPr>
              <a:t>dan</a:t>
            </a:r>
            <a:r>
              <a:rPr lang="en-US" sz="1846" dirty="0">
                <a:solidFill>
                  <a:schemeClr val="tx1"/>
                </a:solidFill>
              </a:rPr>
              <a:t> </a:t>
            </a:r>
            <a:r>
              <a:rPr lang="en-US" sz="1846" dirty="0" err="1">
                <a:solidFill>
                  <a:schemeClr val="tx1"/>
                </a:solidFill>
              </a:rPr>
              <a:t>evaluasi</a:t>
            </a:r>
            <a:r>
              <a:rPr lang="en-US" sz="1846" dirty="0">
                <a:solidFill>
                  <a:schemeClr val="tx1"/>
                </a:solidFill>
              </a:rPr>
              <a:t> </a:t>
            </a:r>
            <a:r>
              <a:rPr lang="en-US" sz="1846" dirty="0" err="1">
                <a:solidFill>
                  <a:schemeClr val="tx1"/>
                </a:solidFill>
              </a:rPr>
              <a:t>kinerja</a:t>
            </a:r>
            <a:endParaRPr lang="en-US" sz="1846" dirty="0">
              <a:solidFill>
                <a:schemeClr val="tx1"/>
              </a:solidFill>
            </a:endParaRPr>
          </a:p>
        </p:txBody>
      </p:sp>
      <p:cxnSp>
        <p:nvCxnSpPr>
          <p:cNvPr id="7" name="Straight Arrow Connector 6"/>
          <p:cNvCxnSpPr>
            <a:stCxn id="48" idx="3"/>
            <a:endCxn id="5" idx="2"/>
          </p:cNvCxnSpPr>
          <p:nvPr/>
        </p:nvCxnSpPr>
        <p:spPr>
          <a:xfrm>
            <a:off x="3974123" y="1982369"/>
            <a:ext cx="622717" cy="214007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5" idx="3"/>
            <a:endCxn id="5" idx="2"/>
          </p:cNvCxnSpPr>
          <p:nvPr/>
        </p:nvCxnSpPr>
        <p:spPr>
          <a:xfrm>
            <a:off x="3974123" y="2957850"/>
            <a:ext cx="622717" cy="116459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1" idx="3"/>
            <a:endCxn id="5" idx="2"/>
          </p:cNvCxnSpPr>
          <p:nvPr/>
        </p:nvCxnSpPr>
        <p:spPr>
          <a:xfrm flipV="1">
            <a:off x="3974123" y="4122444"/>
            <a:ext cx="622717" cy="803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2" idx="3"/>
            <a:endCxn id="5" idx="2"/>
          </p:cNvCxnSpPr>
          <p:nvPr/>
        </p:nvCxnSpPr>
        <p:spPr>
          <a:xfrm flipV="1">
            <a:off x="3974123" y="4122444"/>
            <a:ext cx="622717" cy="98034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913557" y="5019985"/>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tx1"/>
                </a:solidFill>
                <a:latin typeface="Arial Narrow" pitchFamily="34" charset="0"/>
              </a:rPr>
              <a:t>Peralatan</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digunakan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terkalibrasi</a:t>
            </a:r>
            <a:r>
              <a:rPr lang="en-US" sz="1477" dirty="0">
                <a:solidFill>
                  <a:schemeClr val="tx1"/>
                </a:solidFill>
                <a:latin typeface="Arial Narrow" pitchFamily="34" charset="0"/>
              </a:rPr>
              <a:t> </a:t>
            </a:r>
            <a:r>
              <a:rPr lang="en-US" sz="1477" dirty="0" err="1">
                <a:solidFill>
                  <a:schemeClr val="tx1"/>
                </a:solidFill>
                <a:latin typeface="Arial Narrow" pitchFamily="34" charset="0"/>
              </a:rPr>
              <a:t>atau</a:t>
            </a:r>
            <a:r>
              <a:rPr lang="en-US" sz="1477" dirty="0">
                <a:solidFill>
                  <a:schemeClr val="tx1"/>
                </a:solidFill>
                <a:latin typeface="Arial Narrow" pitchFamily="34" charset="0"/>
              </a:rPr>
              <a:t> </a:t>
            </a:r>
            <a:r>
              <a:rPr lang="en-US" sz="1477" dirty="0" err="1">
                <a:solidFill>
                  <a:schemeClr val="tx1"/>
                </a:solidFill>
                <a:latin typeface="Arial Narrow" pitchFamily="34" charset="0"/>
              </a:rPr>
              <a:t>terverifikasi</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dipelihara</a:t>
            </a:r>
            <a:endParaRPr lang="en-US" sz="1477" dirty="0">
              <a:solidFill>
                <a:schemeClr val="tx1"/>
              </a:solidFill>
              <a:latin typeface="Arial Narrow" pitchFamily="34" charset="0"/>
            </a:endParaRPr>
          </a:p>
        </p:txBody>
      </p:sp>
      <p:cxnSp>
        <p:nvCxnSpPr>
          <p:cNvPr id="67" name="Straight Arrow Connector 66"/>
          <p:cNvCxnSpPr>
            <a:stCxn id="66" idx="0"/>
          </p:cNvCxnSpPr>
          <p:nvPr/>
        </p:nvCxnSpPr>
        <p:spPr>
          <a:xfrm flipH="1" flipV="1">
            <a:off x="6471344" y="4713443"/>
            <a:ext cx="3425" cy="306542"/>
          </a:xfrm>
          <a:prstGeom prst="straightConnector1">
            <a:avLst/>
          </a:prstGeom>
          <a:ln w="254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994755" y="1618056"/>
            <a:ext cx="3806322" cy="1683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Pemenuhan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persyaratan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hukum</a:t>
            </a:r>
            <a:r>
              <a:rPr lang="en-US" sz="1292" dirty="0">
                <a:latin typeface="Tahoma" panose="020B0604030504040204" pitchFamily="34" charset="0"/>
                <a:ea typeface="Tahoma" panose="020B0604030504040204" pitchFamily="34" charset="0"/>
                <a:cs typeface="Tahoma" panose="020B0604030504040204" pitchFamily="34" charset="0"/>
              </a:rPr>
              <a:t> &amp; </a:t>
            </a:r>
            <a:r>
              <a:rPr lang="en-US" sz="1292" dirty="0" err="1">
                <a:latin typeface="Tahoma" panose="020B0604030504040204" pitchFamily="34" charset="0"/>
                <a:ea typeface="Tahoma" panose="020B0604030504040204" pitchFamily="34" charset="0"/>
                <a:cs typeface="Tahoma" panose="020B0604030504040204" pitchFamily="34" charset="0"/>
              </a:rPr>
              <a:t>lainnya</a:t>
            </a:r>
            <a:r>
              <a:rPr lang="en-US" sz="1292" dirty="0">
                <a:latin typeface="Tahoma" panose="020B0604030504040204" pitchFamily="34" charset="0"/>
                <a:ea typeface="Tahoma" panose="020B0604030504040204" pitchFamily="34" charset="0"/>
                <a:cs typeface="Tahoma" panose="020B0604030504040204" pitchFamily="34" charset="0"/>
              </a:rPr>
              <a:t>;</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kegiatan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operasinya</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terkait</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dengan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bahaya</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risiko</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peluang</a:t>
            </a:r>
            <a:r>
              <a:rPr lang="en-US" sz="1292" dirty="0">
                <a:latin typeface="Tahoma" panose="020B0604030504040204" pitchFamily="34" charset="0"/>
                <a:ea typeface="Tahoma" panose="020B0604030504040204" pitchFamily="34" charset="0"/>
                <a:cs typeface="Tahoma" panose="020B0604030504040204" pitchFamily="34" charset="0"/>
              </a:rPr>
              <a:t> yang </a:t>
            </a:r>
            <a:r>
              <a:rPr lang="en-US" sz="1292" dirty="0" err="1">
                <a:latin typeface="Tahoma" panose="020B0604030504040204" pitchFamily="34" charset="0"/>
                <a:ea typeface="Tahoma" panose="020B0604030504040204" pitchFamily="34" charset="0"/>
                <a:cs typeface="Tahoma" panose="020B0604030504040204" pitchFamily="34" charset="0"/>
              </a:rPr>
              <a:t>teridentifikasi</a:t>
            </a:r>
            <a:r>
              <a:rPr lang="en-US" sz="1292" dirty="0">
                <a:latin typeface="Tahoma" panose="020B0604030504040204" pitchFamily="34" charset="0"/>
                <a:ea typeface="Tahoma" panose="020B0604030504040204" pitchFamily="34" charset="0"/>
                <a:cs typeface="Tahoma" panose="020B0604030504040204" pitchFamily="34" charset="0"/>
              </a:rPr>
              <a:t>;</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Pencapaian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sasaran</a:t>
            </a:r>
            <a:r>
              <a:rPr lang="en-US" sz="1292" dirty="0">
                <a:latin typeface="Tahoma" panose="020B0604030504040204" pitchFamily="34" charset="0"/>
                <a:ea typeface="Tahoma" panose="020B0604030504040204" pitchFamily="34" charset="0"/>
                <a:cs typeface="Tahoma" panose="020B0604030504040204" pitchFamily="34" charset="0"/>
              </a:rPr>
              <a:t> K3L</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efektivitas</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pengendalian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operasional</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dan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pengendalian</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lainnya</a:t>
            </a:r>
            <a:r>
              <a:rPr lang="en-US" sz="1292" dirty="0">
                <a:latin typeface="Tahoma" panose="020B0604030504040204" pitchFamily="34" charset="0"/>
                <a:ea typeface="Tahoma" panose="020B0604030504040204" pitchFamily="34" charset="0"/>
                <a:cs typeface="Tahoma" panose="020B0604030504040204" pitchFamily="34" charset="0"/>
              </a:rPr>
              <a:t>;</a:t>
            </a:r>
          </a:p>
          <a:p>
            <a:pPr marL="316531" indent="-316531" algn="just">
              <a:buFont typeface="+mj-lt"/>
              <a:buAutoNum type="arabicParenR"/>
            </a:pPr>
            <a:r>
              <a:rPr lang="en-US" sz="1292" dirty="0" err="1">
                <a:latin typeface="Tahoma" panose="020B0604030504040204" pitchFamily="34" charset="0"/>
                <a:ea typeface="Tahoma" panose="020B0604030504040204" pitchFamily="34" charset="0"/>
                <a:cs typeface="Tahoma" panose="020B0604030504040204" pitchFamily="34" charset="0"/>
              </a:rPr>
              <a:t>Aspek</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penting</a:t>
            </a:r>
            <a:r>
              <a:rPr lang="en-US" sz="1292" dirty="0">
                <a:latin typeface="Tahoma" panose="020B0604030504040204" pitchFamily="34" charset="0"/>
                <a:ea typeface="Tahoma" panose="020B0604030504040204" pitchFamily="34" charset="0"/>
                <a:cs typeface="Tahoma" panose="020B0604030504040204" pitchFamily="34" charset="0"/>
              </a:rPr>
              <a:t> </a:t>
            </a:r>
            <a:r>
              <a:rPr lang="en-US" sz="1292" dirty="0" err="1">
                <a:latin typeface="Tahoma" panose="020B0604030504040204" pitchFamily="34" charset="0"/>
                <a:ea typeface="Tahoma" panose="020B0604030504040204" pitchFamily="34" charset="0"/>
                <a:cs typeface="Tahoma" panose="020B0604030504040204" pitchFamily="34" charset="0"/>
              </a:rPr>
              <a:t>lingkungan</a:t>
            </a:r>
            <a:endParaRPr lang="en-US" sz="1292" dirty="0">
              <a:latin typeface="Tahoma" panose="020B0604030504040204" pitchFamily="34" charset="0"/>
              <a:ea typeface="Tahoma" panose="020B0604030504040204" pitchFamily="34" charset="0"/>
              <a:cs typeface="Tahoma" panose="020B0604030504040204" pitchFamily="34" charset="0"/>
            </a:endParaRPr>
          </a:p>
        </p:txBody>
      </p:sp>
      <p:sp>
        <p:nvSpPr>
          <p:cNvPr id="18" name="Left Arrow 17"/>
          <p:cNvSpPr/>
          <p:nvPr/>
        </p:nvSpPr>
        <p:spPr>
          <a:xfrm>
            <a:off x="4085749" y="1823345"/>
            <a:ext cx="909006" cy="305976"/>
          </a:xfrm>
          <a:prstGeom prst="lef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sz="1662"/>
          </a:p>
        </p:txBody>
      </p:sp>
      <p:sp>
        <p:nvSpPr>
          <p:cNvPr id="23" name="Rectangle 22"/>
          <p:cNvSpPr/>
          <p:nvPr/>
        </p:nvSpPr>
        <p:spPr>
          <a:xfrm>
            <a:off x="240396" y="177529"/>
            <a:ext cx="8903603"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Pemantauan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Pengukuran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Analisis</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Evaluasi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Kinerja</a:t>
            </a:r>
            <a:endParaRPr lang="en-US" sz="2800" dirty="0">
              <a:solidFill>
                <a:schemeClr val="tx1"/>
              </a:solidFill>
              <a:latin typeface="Impact" panose="020B0806030902050204" pitchFamily="34" charset="0"/>
              <a:cs typeface="Arial" panose="020B0604020202020204" pitchFamily="34" charset="0"/>
            </a:endParaRPr>
          </a:p>
        </p:txBody>
      </p:sp>
      <p:sp>
        <p:nvSpPr>
          <p:cNvPr id="25" name="Rectangle 24"/>
          <p:cNvSpPr/>
          <p:nvPr/>
        </p:nvSpPr>
        <p:spPr>
          <a:xfrm>
            <a:off x="240397" y="5719868"/>
            <a:ext cx="8432956" cy="830997"/>
          </a:xfrm>
          <a:prstGeom prst="rect">
            <a:avLst/>
          </a:prstGeom>
          <a:ln w="19050">
            <a:solidFill>
              <a:srgbClr val="FFC000"/>
            </a:solidFill>
            <a:prstDash val="dash"/>
          </a:ln>
        </p:spPr>
        <p:txBody>
          <a:bodyPr wrap="square">
            <a:spAutoFit/>
          </a:bodyPr>
          <a:lstStyle/>
          <a:p>
            <a:r>
              <a:rPr lang="en-US" sz="1600" dirty="0" err="1">
                <a:latin typeface="Arial Narrow" pitchFamily="34" charset="0"/>
              </a:rPr>
              <a:t>Organisasi</a:t>
            </a:r>
            <a:r>
              <a:rPr lang="en-US" sz="1600" dirty="0">
                <a:latin typeface="Arial Narrow" pitchFamily="34" charset="0"/>
              </a:rPr>
              <a:t> </a:t>
            </a:r>
            <a:r>
              <a:rPr lang="en-US" sz="1600" dirty="0" err="1">
                <a:latin typeface="Arial Narrow" pitchFamily="34" charset="0"/>
              </a:rPr>
              <a:t>harus</a:t>
            </a:r>
            <a:r>
              <a:rPr lang="en-US" sz="1600" dirty="0">
                <a:latin typeface="Arial Narrow" pitchFamily="34" charset="0"/>
              </a:rPr>
              <a:t> </a:t>
            </a:r>
            <a:r>
              <a:rPr lang="en-US" sz="1600" dirty="0" err="1">
                <a:latin typeface="Arial Narrow" pitchFamily="34" charset="0"/>
              </a:rPr>
              <a:t>mengevaluasi</a:t>
            </a:r>
            <a:r>
              <a:rPr lang="en-US" sz="1600" dirty="0">
                <a:latin typeface="Arial Narrow" pitchFamily="34" charset="0"/>
              </a:rPr>
              <a:t> </a:t>
            </a:r>
            <a:r>
              <a:rPr lang="en-US" sz="1600" dirty="0" err="1">
                <a:latin typeface="Arial Narrow" pitchFamily="34" charset="0"/>
              </a:rPr>
              <a:t>kinerja</a:t>
            </a:r>
            <a:r>
              <a:rPr lang="en-US" sz="1600" dirty="0">
                <a:latin typeface="Arial Narrow" pitchFamily="34" charset="0"/>
              </a:rPr>
              <a:t> K3L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efektivitas</a:t>
            </a:r>
            <a:r>
              <a:rPr lang="en-US" sz="1600" dirty="0">
                <a:latin typeface="Arial Narrow" pitchFamily="34" charset="0"/>
              </a:rPr>
              <a:t> </a:t>
            </a:r>
            <a:r>
              <a:rPr lang="en-US" sz="1600" dirty="0" err="1">
                <a:latin typeface="Arial Narrow" pitchFamily="34" charset="0"/>
              </a:rPr>
              <a:t>penerapan</a:t>
            </a:r>
            <a:r>
              <a:rPr lang="en-US" sz="1600" dirty="0">
                <a:latin typeface="Arial Narrow" pitchFamily="34" charset="0"/>
              </a:rPr>
              <a:t> </a:t>
            </a:r>
            <a:r>
              <a:rPr lang="en-US" sz="1600" dirty="0" err="1">
                <a:latin typeface="Arial Narrow" pitchFamily="34" charset="0"/>
              </a:rPr>
              <a:t>sistem</a:t>
            </a:r>
            <a:r>
              <a:rPr lang="en-US" sz="1600" dirty="0">
                <a:latin typeface="Arial Narrow" pitchFamily="34" charset="0"/>
              </a:rPr>
              <a:t> </a:t>
            </a:r>
            <a:r>
              <a:rPr lang="en-US" sz="1600" dirty="0" err="1">
                <a:latin typeface="Arial Narrow" pitchFamily="34" charset="0"/>
              </a:rPr>
              <a:t>manajemen</a:t>
            </a:r>
            <a:r>
              <a:rPr lang="en-US" sz="1600" dirty="0">
                <a:latin typeface="Arial Narrow" pitchFamily="34" charset="0"/>
              </a:rPr>
              <a:t> K3L yang </a:t>
            </a:r>
            <a:r>
              <a:rPr lang="en-US" sz="1600" dirty="0" err="1">
                <a:latin typeface="Arial Narrow" pitchFamily="34" charset="0"/>
              </a:rPr>
              <a:t>diterapkan</a:t>
            </a:r>
            <a:r>
              <a:rPr lang="en-US" sz="1600" dirty="0">
                <a:latin typeface="Arial Narrow" pitchFamily="34" charset="0"/>
              </a:rPr>
              <a:t>. </a:t>
            </a:r>
            <a:r>
              <a:rPr lang="en-US" sz="1600" dirty="0" err="1">
                <a:latin typeface="Arial Narrow" pitchFamily="34" charset="0"/>
              </a:rPr>
              <a:t>Memelihara</a:t>
            </a:r>
            <a:r>
              <a:rPr lang="en-US" sz="1600" dirty="0">
                <a:latin typeface="Arial Narrow" pitchFamily="34" charset="0"/>
              </a:rPr>
              <a:t> </a:t>
            </a:r>
            <a:r>
              <a:rPr lang="en-US" sz="1600" dirty="0" err="1">
                <a:latin typeface="Arial Narrow" pitchFamily="34" charset="0"/>
              </a:rPr>
              <a:t>hasil</a:t>
            </a:r>
            <a:r>
              <a:rPr lang="en-US" sz="1600" dirty="0">
                <a:latin typeface="Arial Narrow" pitchFamily="34" charset="0"/>
              </a:rPr>
              <a:t> </a:t>
            </a:r>
            <a:r>
              <a:rPr lang="en-US" sz="1600" dirty="0" err="1">
                <a:latin typeface="Arial Narrow" pitchFamily="34" charset="0"/>
              </a:rPr>
              <a:t>pemantauan</a:t>
            </a:r>
            <a:r>
              <a:rPr lang="en-US" sz="1600" dirty="0">
                <a:latin typeface="Arial Narrow" pitchFamily="34" charset="0"/>
              </a:rPr>
              <a:t>, </a:t>
            </a:r>
            <a:r>
              <a:rPr lang="en-US" sz="1600" dirty="0" err="1">
                <a:latin typeface="Arial Narrow" pitchFamily="34" charset="0"/>
              </a:rPr>
              <a:t>pengukuran</a:t>
            </a:r>
            <a:r>
              <a:rPr lang="en-US" sz="1600" dirty="0">
                <a:latin typeface="Arial Narrow" pitchFamily="34" charset="0"/>
              </a:rPr>
              <a:t>, </a:t>
            </a:r>
            <a:r>
              <a:rPr lang="en-US" sz="1600" dirty="0" err="1">
                <a:latin typeface="Arial Narrow" pitchFamily="34" charset="0"/>
              </a:rPr>
              <a:t>analisis</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evaluasi</a:t>
            </a:r>
            <a:r>
              <a:rPr lang="en-US" sz="1600" dirty="0">
                <a:latin typeface="Arial Narrow" pitchFamily="34" charset="0"/>
              </a:rPr>
              <a:t> </a:t>
            </a:r>
            <a:r>
              <a:rPr lang="en-US" sz="1600" dirty="0" err="1">
                <a:latin typeface="Arial Narrow" pitchFamily="34" charset="0"/>
              </a:rPr>
              <a:t>kinerja</a:t>
            </a:r>
            <a:r>
              <a:rPr lang="en-US" sz="1600" dirty="0">
                <a:latin typeface="Arial Narrow" pitchFamily="34" charset="0"/>
              </a:rPr>
              <a:t>. Dan </a:t>
            </a:r>
            <a:r>
              <a:rPr lang="en-US" sz="1600" dirty="0" err="1">
                <a:latin typeface="Arial Narrow" pitchFamily="34" charset="0"/>
              </a:rPr>
              <a:t>memelihara</a:t>
            </a:r>
            <a:r>
              <a:rPr lang="en-US" sz="1600" dirty="0">
                <a:latin typeface="Arial Narrow" pitchFamily="34" charset="0"/>
              </a:rPr>
              <a:t> </a:t>
            </a:r>
            <a:r>
              <a:rPr lang="en-US" sz="1600" dirty="0" err="1">
                <a:latin typeface="Arial Narrow" pitchFamily="34" charset="0"/>
              </a:rPr>
              <a:t>hasil</a:t>
            </a:r>
            <a:r>
              <a:rPr lang="en-US" sz="1600" dirty="0">
                <a:latin typeface="Arial Narrow" pitchFamily="34" charset="0"/>
              </a:rPr>
              <a:t> </a:t>
            </a:r>
            <a:r>
              <a:rPr lang="en-US" sz="1600" dirty="0" err="1">
                <a:latin typeface="Arial Narrow" pitchFamily="34" charset="0"/>
              </a:rPr>
              <a:t>kalibrasi</a:t>
            </a:r>
            <a:r>
              <a:rPr lang="en-US" sz="1600" dirty="0">
                <a:latin typeface="Arial Narrow" pitchFamily="34" charset="0"/>
              </a:rPr>
              <a:t> </a:t>
            </a:r>
            <a:r>
              <a:rPr lang="en-US" sz="1600" dirty="0" err="1">
                <a:latin typeface="Arial Narrow" pitchFamily="34" charset="0"/>
              </a:rPr>
              <a:t>dan</a:t>
            </a:r>
            <a:r>
              <a:rPr lang="en-US" sz="1600" dirty="0">
                <a:latin typeface="Arial Narrow" pitchFamily="34" charset="0"/>
              </a:rPr>
              <a:t> </a:t>
            </a:r>
            <a:r>
              <a:rPr lang="en-US" sz="1600" dirty="0" err="1">
                <a:latin typeface="Arial Narrow" pitchFamily="34" charset="0"/>
              </a:rPr>
              <a:t>verifikasi</a:t>
            </a:r>
            <a:r>
              <a:rPr lang="en-US" sz="1600" dirty="0">
                <a:latin typeface="Arial Narrow" pitchFamily="34" charset="0"/>
              </a:rPr>
              <a:t> </a:t>
            </a:r>
            <a:r>
              <a:rPr lang="en-US" sz="1600" dirty="0" err="1">
                <a:latin typeface="Arial Narrow" pitchFamily="34" charset="0"/>
              </a:rPr>
              <a:t>peralatan</a:t>
            </a:r>
            <a:r>
              <a:rPr lang="en-US" sz="1600" dirty="0">
                <a:latin typeface="Arial Narrow" pitchFamily="34" charset="0"/>
              </a:rPr>
              <a:t> </a:t>
            </a:r>
            <a:r>
              <a:rPr lang="en-US" sz="1600" dirty="0" err="1">
                <a:latin typeface="Arial Narrow" pitchFamily="34" charset="0"/>
              </a:rPr>
              <a:t>ukur</a:t>
            </a:r>
            <a:r>
              <a:rPr lang="en-US" sz="1600" dirty="0">
                <a:latin typeface="Arial Narrow" pitchFamily="34" charset="0"/>
              </a:rPr>
              <a:t> yang </a:t>
            </a:r>
            <a:r>
              <a:rPr lang="en-US" sz="1600" dirty="0" err="1">
                <a:latin typeface="Arial Narrow" pitchFamily="34" charset="0"/>
              </a:rPr>
              <a:t>digunakan</a:t>
            </a:r>
            <a:endParaRPr lang="en-US" sz="1600" dirty="0">
              <a:latin typeface="Arial Narrow" pitchFamily="34" charset="0"/>
            </a:endParaRPr>
          </a:p>
        </p:txBody>
      </p:sp>
      <p:sp>
        <p:nvSpPr>
          <p:cNvPr id="3" name="Slide Number Placeholder 2">
            <a:extLst>
              <a:ext uri="{FF2B5EF4-FFF2-40B4-BE49-F238E27FC236}">
                <a16:creationId xmlns:a16="http://schemas.microsoft.com/office/drawing/2014/main" id="{616F2103-7A35-4530-BA18-BEF6D3559605}"/>
              </a:ext>
            </a:extLst>
          </p:cNvPr>
          <p:cNvSpPr>
            <a:spLocks noGrp="1"/>
          </p:cNvSpPr>
          <p:nvPr>
            <p:ph type="sldNum" sz="quarter" idx="12"/>
          </p:nvPr>
        </p:nvSpPr>
        <p:spPr/>
        <p:txBody>
          <a:bodyPr/>
          <a:lstStyle/>
          <a:p>
            <a:pPr>
              <a:defRPr/>
            </a:pPr>
            <a:fld id="{2E3D3CF9-A8F0-446F-8AA4-23D2A19D86A0}" type="slidenum">
              <a:rPr lang="en-US" smtClean="0"/>
              <a:pPr>
                <a:defRPr/>
              </a:pPr>
              <a:t>56</a:t>
            </a:fld>
            <a:endParaRPr lang="en-US"/>
          </a:p>
        </p:txBody>
      </p:sp>
      <p:sp>
        <p:nvSpPr>
          <p:cNvPr id="2" name="Footer Placeholder 1">
            <a:extLst>
              <a:ext uri="{FF2B5EF4-FFF2-40B4-BE49-F238E27FC236}">
                <a16:creationId xmlns:a16="http://schemas.microsoft.com/office/drawing/2014/main" id="{0365F0B5-CE5B-4171-B119-92BFDC36F96F}"/>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439826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clrChange>
              <a:clrFrom>
                <a:srgbClr val="959638"/>
              </a:clrFrom>
              <a:clrTo>
                <a:srgbClr val="959638">
                  <a:alpha val="0"/>
                </a:srgbClr>
              </a:clrTo>
            </a:clrChange>
            <a:extLst>
              <a:ext uri="{28A0092B-C50C-407E-A947-70E740481C1C}">
                <a14:useLocalDpi xmlns:a14="http://schemas.microsoft.com/office/drawing/2010/main" val="0"/>
              </a:ext>
            </a:extLst>
          </a:blip>
          <a:srcRect b="4680"/>
          <a:stretch/>
        </p:blipFill>
        <p:spPr>
          <a:xfrm>
            <a:off x="5574324" y="3191609"/>
            <a:ext cx="3569677" cy="3402622"/>
          </a:xfrm>
          <a:prstGeom prst="rect">
            <a:avLst/>
          </a:prstGeom>
        </p:spPr>
      </p:pic>
      <p:sp>
        <p:nvSpPr>
          <p:cNvPr id="39" name="Rectangle 38"/>
          <p:cNvSpPr/>
          <p:nvPr/>
        </p:nvSpPr>
        <p:spPr>
          <a:xfrm>
            <a:off x="167800" y="668454"/>
            <a:ext cx="8693812" cy="1796646"/>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melaksanakan</a:t>
            </a:r>
            <a:r>
              <a:rPr lang="en-US" sz="1846" dirty="0">
                <a:latin typeface="Arial Narrow" pitchFamily="34" charset="0"/>
              </a:rPr>
              <a:t> audit internal </a:t>
            </a:r>
            <a:r>
              <a:rPr lang="en-US" sz="1846" dirty="0" err="1">
                <a:latin typeface="Arial Narrow" pitchFamily="34" charset="0"/>
              </a:rPr>
              <a:t>pada</a:t>
            </a:r>
            <a:r>
              <a:rPr lang="en-US" sz="1846" dirty="0">
                <a:latin typeface="Arial Narrow" pitchFamily="34" charset="0"/>
              </a:rPr>
              <a:t> interval </a:t>
            </a:r>
            <a:r>
              <a:rPr lang="en-US" sz="1846" dirty="0" err="1">
                <a:latin typeface="Arial Narrow" pitchFamily="34" charset="0"/>
              </a:rPr>
              <a:t>waktu</a:t>
            </a:r>
            <a:r>
              <a:rPr lang="en-US" sz="1846" dirty="0">
                <a:latin typeface="Arial Narrow" pitchFamily="34" charset="0"/>
              </a:rPr>
              <a:t> yang </a:t>
            </a:r>
            <a:r>
              <a:rPr lang="en-US" sz="1846" dirty="0" err="1">
                <a:latin typeface="Arial Narrow" pitchFamily="34" charset="0"/>
              </a:rPr>
              <a:t>direncanakan</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a:t>
            </a:r>
            <a:r>
              <a:rPr lang="en-US" sz="1846" dirty="0" err="1">
                <a:latin typeface="Arial Narrow" pitchFamily="34" charset="0"/>
              </a:rPr>
              <a:t>menyediakan</a:t>
            </a:r>
            <a:r>
              <a:rPr lang="en-US" sz="1846" dirty="0">
                <a:latin typeface="Arial Narrow" pitchFamily="34" charset="0"/>
              </a:rPr>
              <a:t> </a:t>
            </a:r>
            <a:r>
              <a:rPr lang="en-US" sz="1846" dirty="0" err="1">
                <a:latin typeface="Arial Narrow" pitchFamily="34" charset="0"/>
              </a:rPr>
              <a:t>informasi</a:t>
            </a:r>
            <a:r>
              <a:rPr lang="en-US" sz="1846" dirty="0">
                <a:latin typeface="Arial Narrow" pitchFamily="34" charset="0"/>
              </a:rPr>
              <a:t> </a:t>
            </a:r>
            <a:r>
              <a:rPr lang="en-US" sz="1846" dirty="0" err="1">
                <a:latin typeface="Arial Narrow" pitchFamily="34" charset="0"/>
              </a:rPr>
              <a:t>apakah</a:t>
            </a:r>
            <a:r>
              <a:rPr lang="en-US" sz="1846" dirty="0">
                <a:latin typeface="Arial Narrow" pitchFamily="34" charset="0"/>
              </a:rPr>
              <a:t> </a:t>
            </a:r>
            <a:r>
              <a:rPr lang="en-US" sz="1846" dirty="0" err="1">
                <a:latin typeface="Arial Narrow" pitchFamily="34" charset="0"/>
              </a:rPr>
              <a:t>sistem</a:t>
            </a:r>
            <a:r>
              <a:rPr lang="en-US" sz="1846" dirty="0">
                <a:latin typeface="Arial Narrow" pitchFamily="34" charset="0"/>
              </a:rPr>
              <a:t> </a:t>
            </a:r>
            <a:r>
              <a:rPr lang="en-US" sz="1846" dirty="0" err="1">
                <a:latin typeface="Arial Narrow" pitchFamily="34" charset="0"/>
              </a:rPr>
              <a:t>manajemen</a:t>
            </a:r>
            <a:r>
              <a:rPr lang="en-US" sz="1846" dirty="0">
                <a:latin typeface="Arial Narrow" pitchFamily="34" charset="0"/>
              </a:rPr>
              <a:t> K3L</a:t>
            </a:r>
          </a:p>
          <a:p>
            <a:pPr>
              <a:tabLst>
                <a:tab pos="422041" algn="l"/>
              </a:tabLst>
            </a:pPr>
            <a:r>
              <a:rPr lang="en-US" sz="1846" dirty="0">
                <a:latin typeface="Arial Narrow" pitchFamily="34" charset="0"/>
              </a:rPr>
              <a:t>a. 	</a:t>
            </a:r>
            <a:r>
              <a:rPr lang="en-US" sz="1846" dirty="0" err="1">
                <a:latin typeface="Arial Narrow" pitchFamily="34" charset="0"/>
              </a:rPr>
              <a:t>sesuai</a:t>
            </a:r>
            <a:r>
              <a:rPr lang="en-US" sz="1846" dirty="0">
                <a:latin typeface="Arial Narrow" pitchFamily="34" charset="0"/>
              </a:rPr>
              <a:t> </a:t>
            </a:r>
            <a:r>
              <a:rPr lang="en-US" sz="1846" dirty="0" err="1">
                <a:latin typeface="Arial Narrow" pitchFamily="34" charset="0"/>
              </a:rPr>
              <a:t>dengan</a:t>
            </a:r>
            <a:r>
              <a:rPr lang="en-US" sz="1846" dirty="0">
                <a:latin typeface="Arial Narrow" pitchFamily="34" charset="0"/>
              </a:rPr>
              <a:t>:</a:t>
            </a:r>
          </a:p>
          <a:p>
            <a:pPr marL="844083" indent="-422041">
              <a:buFont typeface="Wingdings" panose="05000000000000000000" pitchFamily="2" charset="2"/>
              <a:buChar char="§"/>
              <a:tabLst>
                <a:tab pos="844083" algn="l"/>
              </a:tabLst>
            </a:pP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sendiri</a:t>
            </a:r>
            <a:r>
              <a:rPr lang="en-US" sz="1846" dirty="0">
                <a:latin typeface="Arial Narrow" pitchFamily="34" charset="0"/>
              </a:rPr>
              <a:t> </a:t>
            </a:r>
            <a:r>
              <a:rPr lang="en-US" sz="1846" dirty="0" err="1">
                <a:latin typeface="Arial Narrow" pitchFamily="34" charset="0"/>
              </a:rPr>
              <a:t>untuk</a:t>
            </a:r>
            <a:r>
              <a:rPr lang="en-US" sz="1846" dirty="0">
                <a:latin typeface="Arial Narrow" pitchFamily="34" charset="0"/>
              </a:rPr>
              <a:t> SMK3L, </a:t>
            </a:r>
            <a:r>
              <a:rPr lang="en-US" sz="1846" dirty="0" err="1">
                <a:latin typeface="Arial Narrow" pitchFamily="34" charset="0"/>
              </a:rPr>
              <a:t>Termasuk</a:t>
            </a:r>
            <a:r>
              <a:rPr lang="en-US" sz="1846" dirty="0">
                <a:latin typeface="Arial Narrow" pitchFamily="34" charset="0"/>
              </a:rPr>
              <a:t> </a:t>
            </a:r>
            <a:r>
              <a:rPr lang="en-US" sz="1846" dirty="0" err="1">
                <a:latin typeface="Arial Narrow" pitchFamily="34" charset="0"/>
              </a:rPr>
              <a:t>Kebijakan</a:t>
            </a:r>
            <a:r>
              <a:rPr lang="en-US" sz="1846" dirty="0">
                <a:latin typeface="Arial Narrow" pitchFamily="34" charset="0"/>
              </a:rPr>
              <a:t> K3L,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Sasaran</a:t>
            </a:r>
            <a:r>
              <a:rPr lang="en-US" sz="1846" dirty="0">
                <a:latin typeface="Arial Narrow" pitchFamily="34" charset="0"/>
              </a:rPr>
              <a:t> K3L</a:t>
            </a:r>
          </a:p>
          <a:p>
            <a:pPr marL="844083" indent="-422041">
              <a:buFont typeface="Wingdings" panose="05000000000000000000" pitchFamily="2" charset="2"/>
              <a:buChar char="§"/>
              <a:tabLst>
                <a:tab pos="844083" algn="l"/>
              </a:tabLst>
            </a:pP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Standar</a:t>
            </a:r>
            <a:r>
              <a:rPr lang="en-US" sz="1846" dirty="0">
                <a:latin typeface="Arial Narrow" pitchFamily="34" charset="0"/>
              </a:rPr>
              <a:t> </a:t>
            </a:r>
            <a:r>
              <a:rPr lang="en-US" sz="1846" dirty="0" err="1">
                <a:latin typeface="Arial Narrow" pitchFamily="34" charset="0"/>
              </a:rPr>
              <a:t>ini</a:t>
            </a:r>
            <a:r>
              <a:rPr lang="en-US" sz="1846" dirty="0">
                <a:latin typeface="Arial Narrow" pitchFamily="34" charset="0"/>
              </a:rPr>
              <a:t>.</a:t>
            </a:r>
          </a:p>
          <a:p>
            <a:pPr>
              <a:tabLst>
                <a:tab pos="422041" algn="l"/>
              </a:tabLst>
            </a:pPr>
            <a:r>
              <a:rPr lang="en-US" sz="1846" dirty="0">
                <a:latin typeface="Arial Narrow" pitchFamily="34" charset="0"/>
              </a:rPr>
              <a:t>b.	</a:t>
            </a:r>
            <a:r>
              <a:rPr lang="en-US" sz="1846" dirty="0" err="1">
                <a:latin typeface="Arial Narrow" pitchFamily="34" charset="0"/>
              </a:rPr>
              <a:t>diterapkan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dipelihara</a:t>
            </a:r>
            <a:r>
              <a:rPr lang="en-US" sz="1846" dirty="0">
                <a:latin typeface="Arial Narrow" pitchFamily="34" charset="0"/>
              </a:rPr>
              <a:t> </a:t>
            </a:r>
            <a:r>
              <a:rPr lang="en-US" sz="1846" dirty="0" err="1">
                <a:latin typeface="Arial Narrow" pitchFamily="34" charset="0"/>
              </a:rPr>
              <a:t>efektif</a:t>
            </a:r>
            <a:endParaRPr lang="en-US" sz="1846" dirty="0">
              <a:latin typeface="Arial Narrow" pitchFamily="34" charset="0"/>
            </a:endParaRPr>
          </a:p>
        </p:txBody>
      </p:sp>
      <p:sp>
        <p:nvSpPr>
          <p:cNvPr id="32" name="Rectangle 31"/>
          <p:cNvSpPr/>
          <p:nvPr/>
        </p:nvSpPr>
        <p:spPr>
          <a:xfrm>
            <a:off x="167800" y="2812798"/>
            <a:ext cx="4097613" cy="503035"/>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err="1">
                <a:solidFill>
                  <a:schemeClr val="tx1"/>
                </a:solidFill>
                <a:latin typeface="Arial Narrow" pitchFamily="34" charset="0"/>
              </a:rPr>
              <a:t>Persyaratan</a:t>
            </a:r>
            <a:r>
              <a:rPr lang="en-US" sz="1846" dirty="0">
                <a:solidFill>
                  <a:schemeClr val="tx1"/>
                </a:solidFill>
                <a:latin typeface="Arial Narrow" pitchFamily="34" charset="0"/>
              </a:rPr>
              <a:t> internal </a:t>
            </a:r>
            <a:r>
              <a:rPr lang="en-US" sz="1846" dirty="0" err="1">
                <a:solidFill>
                  <a:schemeClr val="tx1"/>
                </a:solidFill>
                <a:latin typeface="Arial Narrow" pitchFamily="34" charset="0"/>
              </a:rPr>
              <a:t>organisasi</a:t>
            </a:r>
            <a:endParaRPr lang="en-US" sz="1846" dirty="0">
              <a:solidFill>
                <a:schemeClr val="tx1"/>
              </a:solidFill>
              <a:latin typeface="Arial Narrow" pitchFamily="34" charset="0"/>
            </a:endParaRPr>
          </a:p>
        </p:txBody>
      </p:sp>
      <p:sp>
        <p:nvSpPr>
          <p:cNvPr id="42" name="Rectangle 41"/>
          <p:cNvSpPr/>
          <p:nvPr/>
        </p:nvSpPr>
        <p:spPr>
          <a:xfrm>
            <a:off x="6272652" y="3081915"/>
            <a:ext cx="2018882" cy="520620"/>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Audit Internal SMK3L</a:t>
            </a:r>
          </a:p>
        </p:txBody>
      </p:sp>
      <p:sp>
        <p:nvSpPr>
          <p:cNvPr id="47" name="Rectangle 46"/>
          <p:cNvSpPr/>
          <p:nvPr/>
        </p:nvSpPr>
        <p:spPr>
          <a:xfrm>
            <a:off x="167800" y="4775553"/>
            <a:ext cx="4085969" cy="503035"/>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err="1">
                <a:solidFill>
                  <a:schemeClr val="tx1"/>
                </a:solidFill>
                <a:latin typeface="Arial Narrow" pitchFamily="34" charset="0"/>
              </a:rPr>
              <a:t>Persyaratan</a:t>
            </a:r>
            <a:r>
              <a:rPr lang="en-US" sz="1846" dirty="0">
                <a:solidFill>
                  <a:schemeClr val="tx1"/>
                </a:solidFill>
                <a:latin typeface="Arial Narrow" pitchFamily="34" charset="0"/>
              </a:rPr>
              <a:t> ISO</a:t>
            </a:r>
          </a:p>
        </p:txBody>
      </p:sp>
      <p:sp>
        <p:nvSpPr>
          <p:cNvPr id="48" name="Rectangle 47"/>
          <p:cNvSpPr/>
          <p:nvPr/>
        </p:nvSpPr>
        <p:spPr>
          <a:xfrm>
            <a:off x="167800" y="3421537"/>
            <a:ext cx="4085970" cy="124831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Misalnya</a:t>
            </a:r>
            <a:r>
              <a:rPr lang="en-US" sz="1662" dirty="0">
                <a:solidFill>
                  <a:schemeClr val="tx1"/>
                </a:solidFill>
                <a:latin typeface="Arial Narrow" pitchFamily="34" charset="0"/>
              </a:rPr>
              <a:t> : </a:t>
            </a:r>
          </a:p>
          <a:p>
            <a:pPr marL="263776" indent="-263776">
              <a:buFontTx/>
              <a:buChar char="-"/>
            </a:pPr>
            <a:r>
              <a:rPr lang="en-US" sz="1662" dirty="0" err="1">
                <a:solidFill>
                  <a:schemeClr val="tx1"/>
                </a:solidFill>
                <a:latin typeface="Arial Narrow" pitchFamily="34" charset="0"/>
              </a:rPr>
              <a:t>Standar</a:t>
            </a:r>
            <a:r>
              <a:rPr lang="en-US" sz="1662" dirty="0">
                <a:solidFill>
                  <a:schemeClr val="tx1"/>
                </a:solidFill>
                <a:latin typeface="Arial Narrow" pitchFamily="34" charset="0"/>
              </a:rPr>
              <a:t> </a:t>
            </a:r>
            <a:r>
              <a:rPr lang="en-US" sz="1662" dirty="0" err="1">
                <a:solidFill>
                  <a:schemeClr val="tx1"/>
                </a:solidFill>
                <a:latin typeface="Arial Narrow" pitchFamily="34" charset="0"/>
              </a:rPr>
              <a:t>dari</a:t>
            </a:r>
            <a:r>
              <a:rPr lang="en-US" sz="1662" dirty="0">
                <a:solidFill>
                  <a:schemeClr val="tx1"/>
                </a:solidFill>
                <a:latin typeface="Arial Narrow" pitchFamily="34" charset="0"/>
              </a:rPr>
              <a:t> Headquarter</a:t>
            </a:r>
          </a:p>
          <a:p>
            <a:pPr marL="263776" indent="-263776">
              <a:buFontTx/>
              <a:buChar char="-"/>
            </a:pPr>
            <a:r>
              <a:rPr lang="en-US" sz="1662" dirty="0" err="1">
                <a:solidFill>
                  <a:schemeClr val="tx1"/>
                </a:solidFill>
                <a:latin typeface="Arial Narrow" pitchFamily="34" charset="0"/>
              </a:rPr>
              <a:t>Standar</a:t>
            </a:r>
            <a:r>
              <a:rPr lang="en-US" sz="1662" dirty="0">
                <a:solidFill>
                  <a:schemeClr val="tx1"/>
                </a:solidFill>
                <a:latin typeface="Arial Narrow" pitchFamily="34" charset="0"/>
              </a:rPr>
              <a:t> </a:t>
            </a:r>
            <a:r>
              <a:rPr lang="en-US" sz="1662" dirty="0" err="1">
                <a:solidFill>
                  <a:schemeClr val="tx1"/>
                </a:solidFill>
                <a:latin typeface="Arial Narrow" pitchFamily="34" charset="0"/>
              </a:rPr>
              <a:t>dari</a:t>
            </a:r>
            <a:r>
              <a:rPr lang="en-US" sz="1662" dirty="0">
                <a:solidFill>
                  <a:schemeClr val="tx1"/>
                </a:solidFill>
                <a:latin typeface="Arial Narrow" pitchFamily="34" charset="0"/>
              </a:rPr>
              <a:t> Customers</a:t>
            </a:r>
          </a:p>
          <a:p>
            <a:pPr marL="263776" indent="-263776">
              <a:buFontTx/>
              <a:buChar char="-"/>
            </a:pPr>
            <a:r>
              <a:rPr lang="en-US" sz="1662" dirty="0" err="1">
                <a:solidFill>
                  <a:schemeClr val="tx1"/>
                </a:solidFill>
                <a:latin typeface="Arial Narrow" pitchFamily="34" charset="0"/>
              </a:rPr>
              <a:t>Standar</a:t>
            </a:r>
            <a:r>
              <a:rPr lang="en-US" sz="1662" dirty="0">
                <a:solidFill>
                  <a:schemeClr val="tx1"/>
                </a:solidFill>
                <a:latin typeface="Arial Narrow" pitchFamily="34" charset="0"/>
              </a:rPr>
              <a:t> Negara lain </a:t>
            </a:r>
            <a:r>
              <a:rPr lang="en-US" sz="1662" dirty="0" err="1">
                <a:solidFill>
                  <a:schemeClr val="tx1"/>
                </a:solidFill>
                <a:latin typeface="Arial Narrow" pitchFamily="34" charset="0"/>
              </a:rPr>
              <a:t>sebagai</a:t>
            </a:r>
            <a:r>
              <a:rPr lang="en-US" sz="1662" dirty="0">
                <a:solidFill>
                  <a:schemeClr val="tx1"/>
                </a:solidFill>
                <a:latin typeface="Arial Narrow" pitchFamily="34" charset="0"/>
              </a:rPr>
              <a:t> </a:t>
            </a:r>
            <a:r>
              <a:rPr lang="en-US" sz="1662" dirty="0" err="1">
                <a:solidFill>
                  <a:schemeClr val="tx1"/>
                </a:solidFill>
                <a:latin typeface="Arial Narrow" pitchFamily="34" charset="0"/>
              </a:rPr>
              <a:t>tujuan</a:t>
            </a:r>
            <a:r>
              <a:rPr lang="en-US" sz="1662" dirty="0">
                <a:solidFill>
                  <a:schemeClr val="tx1"/>
                </a:solidFill>
                <a:latin typeface="Arial Narrow" pitchFamily="34" charset="0"/>
              </a:rPr>
              <a:t> </a:t>
            </a:r>
            <a:r>
              <a:rPr lang="en-US" sz="1662" dirty="0" err="1">
                <a:solidFill>
                  <a:schemeClr val="tx1"/>
                </a:solidFill>
                <a:latin typeface="Arial Narrow" pitchFamily="34" charset="0"/>
              </a:rPr>
              <a:t>pasar</a:t>
            </a:r>
            <a:endParaRPr lang="en-US" sz="1662" dirty="0">
              <a:solidFill>
                <a:schemeClr val="tx1"/>
              </a:solidFill>
              <a:latin typeface="Arial Narrow" pitchFamily="34" charset="0"/>
            </a:endParaRPr>
          </a:p>
          <a:p>
            <a:r>
              <a:rPr lang="en-US" sz="1662" dirty="0">
                <a:solidFill>
                  <a:schemeClr val="tx1"/>
                </a:solidFill>
                <a:latin typeface="Arial Narrow" pitchFamily="34" charset="0"/>
              </a:rPr>
              <a:t>Yang </a:t>
            </a:r>
            <a:r>
              <a:rPr lang="en-US" sz="1662" dirty="0" err="1">
                <a:solidFill>
                  <a:schemeClr val="tx1"/>
                </a:solidFill>
                <a:latin typeface="Arial Narrow" pitchFamily="34" charset="0"/>
              </a:rPr>
              <a:t>relevan</a:t>
            </a:r>
            <a:r>
              <a:rPr lang="en-US" sz="1662" dirty="0">
                <a:solidFill>
                  <a:schemeClr val="tx1"/>
                </a:solidFill>
                <a:latin typeface="Arial Narrow" pitchFamily="34" charset="0"/>
              </a:rPr>
              <a:t> </a:t>
            </a:r>
            <a:r>
              <a:rPr lang="en-US" sz="1662" dirty="0" err="1">
                <a:solidFill>
                  <a:schemeClr val="tx1"/>
                </a:solidFill>
                <a:latin typeface="Arial Narrow" pitchFamily="34" charset="0"/>
              </a:rPr>
              <a:t>dengan</a:t>
            </a:r>
            <a:r>
              <a:rPr lang="en-US" sz="1662" dirty="0">
                <a:solidFill>
                  <a:schemeClr val="tx1"/>
                </a:solidFill>
                <a:latin typeface="Arial Narrow" pitchFamily="34" charset="0"/>
              </a:rPr>
              <a:t> SMK3L</a:t>
            </a:r>
          </a:p>
        </p:txBody>
      </p:sp>
      <p:sp>
        <p:nvSpPr>
          <p:cNvPr id="49" name="Rectangle 48"/>
          <p:cNvSpPr/>
          <p:nvPr/>
        </p:nvSpPr>
        <p:spPr>
          <a:xfrm>
            <a:off x="167801" y="5384292"/>
            <a:ext cx="4097612" cy="632850"/>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a:solidFill>
                  <a:schemeClr val="tx1"/>
                </a:solidFill>
                <a:latin typeface="Arial Narrow" pitchFamily="34" charset="0"/>
              </a:rPr>
              <a:t>Audit </a:t>
            </a:r>
            <a:r>
              <a:rPr lang="en-US" sz="1662" dirty="0" err="1">
                <a:solidFill>
                  <a:schemeClr val="tx1"/>
                </a:solidFill>
                <a:latin typeface="Arial Narrow" pitchFamily="34" charset="0"/>
              </a:rPr>
              <a:t>sistem</a:t>
            </a:r>
            <a:r>
              <a:rPr lang="en-US" sz="1662" dirty="0">
                <a:solidFill>
                  <a:schemeClr val="tx1"/>
                </a:solidFill>
                <a:latin typeface="Arial Narrow" pitchFamily="34" charset="0"/>
              </a:rPr>
              <a:t> </a:t>
            </a:r>
            <a:r>
              <a:rPr lang="en-US" sz="1662" dirty="0" err="1">
                <a:solidFill>
                  <a:schemeClr val="tx1"/>
                </a:solidFill>
                <a:latin typeface="Arial Narrow" pitchFamily="34" charset="0"/>
              </a:rPr>
              <a:t>manajemen</a:t>
            </a:r>
            <a:r>
              <a:rPr lang="en-US" sz="1662" dirty="0">
                <a:solidFill>
                  <a:schemeClr val="tx1"/>
                </a:solidFill>
                <a:latin typeface="Arial Narrow" pitchFamily="34" charset="0"/>
              </a:rPr>
              <a:t> </a:t>
            </a:r>
            <a:r>
              <a:rPr lang="en-US" sz="1662" dirty="0" err="1">
                <a:solidFill>
                  <a:schemeClr val="tx1"/>
                </a:solidFill>
                <a:latin typeface="Arial Narrow" pitchFamily="34" charset="0"/>
              </a:rPr>
              <a:t>mengacu</a:t>
            </a:r>
            <a:r>
              <a:rPr lang="en-US" sz="1662" dirty="0">
                <a:solidFill>
                  <a:schemeClr val="tx1"/>
                </a:solidFill>
                <a:latin typeface="Arial Narrow" pitchFamily="34" charset="0"/>
              </a:rPr>
              <a:t> </a:t>
            </a:r>
            <a:r>
              <a:rPr lang="en-US" sz="1662" dirty="0" err="1">
                <a:solidFill>
                  <a:schemeClr val="tx1"/>
                </a:solidFill>
                <a:latin typeface="Arial Narrow" pitchFamily="34" charset="0"/>
              </a:rPr>
              <a:t>kepada</a:t>
            </a:r>
            <a:r>
              <a:rPr lang="en-US" sz="1662" dirty="0">
                <a:solidFill>
                  <a:schemeClr val="tx1"/>
                </a:solidFill>
                <a:latin typeface="Arial Narrow" pitchFamily="34" charset="0"/>
              </a:rPr>
              <a:t> ISO 19011</a:t>
            </a:r>
          </a:p>
        </p:txBody>
      </p:sp>
      <p:cxnSp>
        <p:nvCxnSpPr>
          <p:cNvPr id="50" name="Straight Arrow Connector 49"/>
          <p:cNvCxnSpPr>
            <a:stCxn id="32" idx="3"/>
            <a:endCxn id="42" idx="1"/>
          </p:cNvCxnSpPr>
          <p:nvPr/>
        </p:nvCxnSpPr>
        <p:spPr>
          <a:xfrm>
            <a:off x="4265413" y="3064316"/>
            <a:ext cx="2007239" cy="27791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7" idx="3"/>
            <a:endCxn id="42" idx="1"/>
          </p:cNvCxnSpPr>
          <p:nvPr/>
        </p:nvCxnSpPr>
        <p:spPr>
          <a:xfrm flipV="1">
            <a:off x="4253770" y="3342226"/>
            <a:ext cx="2018883" cy="168484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9.2 Audit Internal</a:t>
            </a:r>
          </a:p>
        </p:txBody>
      </p:sp>
      <p:sp>
        <p:nvSpPr>
          <p:cNvPr id="3" name="Slide Number Placeholder 2">
            <a:extLst>
              <a:ext uri="{FF2B5EF4-FFF2-40B4-BE49-F238E27FC236}">
                <a16:creationId xmlns:a16="http://schemas.microsoft.com/office/drawing/2014/main" id="{F2D5BE75-39E2-4B57-8ACE-16B72FD45C2B}"/>
              </a:ext>
            </a:extLst>
          </p:cNvPr>
          <p:cNvSpPr>
            <a:spLocks noGrp="1"/>
          </p:cNvSpPr>
          <p:nvPr>
            <p:ph type="sldNum" sz="quarter" idx="12"/>
          </p:nvPr>
        </p:nvSpPr>
        <p:spPr/>
        <p:txBody>
          <a:bodyPr/>
          <a:lstStyle/>
          <a:p>
            <a:pPr>
              <a:defRPr/>
            </a:pPr>
            <a:fld id="{2E3D3CF9-A8F0-446F-8AA4-23D2A19D86A0}" type="slidenum">
              <a:rPr lang="en-US" smtClean="0"/>
              <a:pPr>
                <a:defRPr/>
              </a:pPr>
              <a:t>57</a:t>
            </a:fld>
            <a:endParaRPr lang="en-US"/>
          </a:p>
        </p:txBody>
      </p:sp>
      <p:sp>
        <p:nvSpPr>
          <p:cNvPr id="2" name="Footer Placeholder 1">
            <a:extLst>
              <a:ext uri="{FF2B5EF4-FFF2-40B4-BE49-F238E27FC236}">
                <a16:creationId xmlns:a16="http://schemas.microsoft.com/office/drawing/2014/main" id="{A4B095E0-952E-47C0-B7FA-19B0360C20D9}"/>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620385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clrChange>
              <a:clrFrom>
                <a:srgbClr val="959638"/>
              </a:clrFrom>
              <a:clrTo>
                <a:srgbClr val="959638">
                  <a:alpha val="0"/>
                </a:srgbClr>
              </a:clrTo>
            </a:clrChange>
            <a:extLst>
              <a:ext uri="{28A0092B-C50C-407E-A947-70E740481C1C}">
                <a14:useLocalDpi xmlns:a14="http://schemas.microsoft.com/office/drawing/2010/main" val="0"/>
              </a:ext>
            </a:extLst>
          </a:blip>
          <a:srcRect b="4680"/>
          <a:stretch/>
        </p:blipFill>
        <p:spPr>
          <a:xfrm>
            <a:off x="5574324" y="3191609"/>
            <a:ext cx="3569677" cy="3402622"/>
          </a:xfrm>
          <a:prstGeom prst="rect">
            <a:avLst/>
          </a:prstGeom>
        </p:spPr>
      </p:pic>
      <p:sp>
        <p:nvSpPr>
          <p:cNvPr id="39" name="Rectangle 38"/>
          <p:cNvSpPr/>
          <p:nvPr/>
        </p:nvSpPr>
        <p:spPr>
          <a:xfrm>
            <a:off x="224055" y="592975"/>
            <a:ext cx="8759986" cy="1228541"/>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a:t>
            </a:r>
            <a:r>
              <a:rPr lang="en-US" sz="1846" dirty="0" err="1">
                <a:latin typeface="Arial Narrow" pitchFamily="34" charset="0"/>
              </a:rPr>
              <a:t>menerapkan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program audit internal, </a:t>
            </a:r>
            <a:r>
              <a:rPr lang="en-US" sz="1846" dirty="0" err="1">
                <a:latin typeface="Arial Narrow" pitchFamily="34" charset="0"/>
              </a:rPr>
              <a:t>termasuk</a:t>
            </a:r>
            <a:r>
              <a:rPr lang="en-US" sz="1846" dirty="0">
                <a:latin typeface="Arial Narrow" pitchFamily="34" charset="0"/>
              </a:rPr>
              <a:t> </a:t>
            </a:r>
            <a:r>
              <a:rPr lang="en-US" sz="1846" dirty="0" err="1">
                <a:latin typeface="Arial Narrow" pitchFamily="34" charset="0"/>
              </a:rPr>
              <a:t>frekuensi</a:t>
            </a:r>
            <a:r>
              <a:rPr lang="en-US" sz="1846" dirty="0">
                <a:latin typeface="Arial Narrow" pitchFamily="34" charset="0"/>
              </a:rPr>
              <a:t>, </a:t>
            </a:r>
            <a:r>
              <a:rPr lang="en-US" sz="1846" dirty="0" err="1">
                <a:latin typeface="Arial Narrow" pitchFamily="34" charset="0"/>
              </a:rPr>
              <a:t>metode</a:t>
            </a:r>
            <a:r>
              <a:rPr lang="en-US" sz="1846" dirty="0">
                <a:latin typeface="Arial Narrow" pitchFamily="34" charset="0"/>
              </a:rPr>
              <a:t>, </a:t>
            </a:r>
            <a:r>
              <a:rPr lang="en-US" sz="1846" dirty="0" err="1">
                <a:latin typeface="Arial Narrow" pitchFamily="34" charset="0"/>
              </a:rPr>
              <a:t>tanggung</a:t>
            </a:r>
            <a:r>
              <a:rPr lang="en-US" sz="1846" dirty="0">
                <a:latin typeface="Arial Narrow" pitchFamily="34" charset="0"/>
              </a:rPr>
              <a:t> </a:t>
            </a:r>
            <a:r>
              <a:rPr lang="en-US" sz="1846" dirty="0" err="1">
                <a:latin typeface="Arial Narrow" pitchFamily="34" charset="0"/>
              </a:rPr>
              <a:t>jawab</a:t>
            </a:r>
            <a:r>
              <a:rPr lang="en-US" sz="1846" dirty="0">
                <a:latin typeface="Arial Narrow" pitchFamily="34" charset="0"/>
              </a:rPr>
              <a:t>, </a:t>
            </a:r>
            <a:r>
              <a:rPr lang="en-US" sz="1846" dirty="0" err="1">
                <a:latin typeface="Arial Narrow" pitchFamily="34" charset="0"/>
              </a:rPr>
              <a:t>konsultasi</a:t>
            </a:r>
            <a:r>
              <a:rPr lang="en-US" sz="1846" dirty="0">
                <a:latin typeface="Arial Narrow" pitchFamily="34" charset="0"/>
              </a:rPr>
              <a:t>, </a:t>
            </a:r>
            <a:r>
              <a:rPr lang="en-US" sz="1846" dirty="0" err="1">
                <a:latin typeface="Arial Narrow" pitchFamily="34" charset="0"/>
              </a:rPr>
              <a:t>persyaratan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pelaporan</a:t>
            </a:r>
            <a:r>
              <a:rPr lang="en-US" sz="1846" dirty="0">
                <a:latin typeface="Arial Narrow" pitchFamily="34" charset="0"/>
              </a:rPr>
              <a:t> audit </a:t>
            </a:r>
            <a:r>
              <a:rPr lang="en-US" sz="1846" dirty="0" err="1">
                <a:latin typeface="Arial Narrow" pitchFamily="34" charset="0"/>
              </a:rPr>
              <a:t>internalnya</a:t>
            </a:r>
            <a:r>
              <a:rPr lang="en-US" sz="1846" dirty="0">
                <a:latin typeface="Arial Narrow" pitchFamily="34" charset="0"/>
              </a:rPr>
              <a:t>.</a:t>
            </a:r>
          </a:p>
          <a:p>
            <a:r>
              <a:rPr lang="en-US" sz="1846" dirty="0" err="1">
                <a:latin typeface="Arial Narrow" pitchFamily="34" charset="0"/>
              </a:rPr>
              <a:t>Ketika</a:t>
            </a:r>
            <a:r>
              <a:rPr lang="en-US" sz="1846" dirty="0">
                <a:latin typeface="Arial Narrow" pitchFamily="34" charset="0"/>
              </a:rPr>
              <a:t> </a:t>
            </a:r>
            <a:r>
              <a:rPr lang="en-US" sz="1846" dirty="0" err="1">
                <a:latin typeface="Arial Narrow" pitchFamily="34" charset="0"/>
              </a:rPr>
              <a:t>menetapkan</a:t>
            </a:r>
            <a:r>
              <a:rPr lang="en-US" sz="1846" dirty="0">
                <a:latin typeface="Arial Narrow" pitchFamily="34" charset="0"/>
              </a:rPr>
              <a:t> program audit internal, </a:t>
            </a:r>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mempertimbangkan</a:t>
            </a:r>
            <a:r>
              <a:rPr lang="en-US" sz="1846" dirty="0">
                <a:latin typeface="Arial Narrow" pitchFamily="34" charset="0"/>
              </a:rPr>
              <a:t> </a:t>
            </a:r>
            <a:r>
              <a:rPr lang="en-US" sz="1846" dirty="0" err="1">
                <a:latin typeface="Arial Narrow" pitchFamily="34" charset="0"/>
              </a:rPr>
              <a:t>kepentingan</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suatu</a:t>
            </a:r>
            <a:r>
              <a:rPr lang="en-US" sz="1846" dirty="0">
                <a:latin typeface="Arial Narrow" pitchFamily="34" charset="0"/>
              </a:rPr>
              <a:t> proses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hasil</a:t>
            </a:r>
            <a:r>
              <a:rPr lang="en-US" sz="1846" dirty="0">
                <a:latin typeface="Arial Narrow" pitchFamily="34" charset="0"/>
              </a:rPr>
              <a:t> audit </a:t>
            </a:r>
            <a:r>
              <a:rPr lang="en-US" sz="1846" dirty="0" err="1">
                <a:latin typeface="Arial Narrow" pitchFamily="34" charset="0"/>
              </a:rPr>
              <a:t>terdahulu</a:t>
            </a:r>
            <a:r>
              <a:rPr lang="en-US" sz="1846" dirty="0">
                <a:latin typeface="Arial Narrow" pitchFamily="34" charset="0"/>
              </a:rPr>
              <a:t>.</a:t>
            </a:r>
          </a:p>
        </p:txBody>
      </p:sp>
      <p:sp>
        <p:nvSpPr>
          <p:cNvPr id="32" name="Rectangle 31"/>
          <p:cNvSpPr/>
          <p:nvPr/>
        </p:nvSpPr>
        <p:spPr>
          <a:xfrm>
            <a:off x="330535" y="2124636"/>
            <a:ext cx="2497019" cy="2640796"/>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Menetapkan</a:t>
            </a:r>
            <a:r>
              <a:rPr lang="en-US" sz="1662" dirty="0">
                <a:solidFill>
                  <a:schemeClr val="tx1"/>
                </a:solidFill>
                <a:latin typeface="Arial Narrow" pitchFamily="34" charset="0"/>
              </a:rPr>
              <a:t> : </a:t>
            </a:r>
          </a:p>
          <a:p>
            <a:pPr marL="316531" indent="-316531">
              <a:buFontTx/>
              <a:buChar char="-"/>
            </a:pPr>
            <a:r>
              <a:rPr lang="en-US" sz="1662" dirty="0" err="1">
                <a:solidFill>
                  <a:schemeClr val="tx1"/>
                </a:solidFill>
                <a:latin typeface="Arial Narrow" pitchFamily="34" charset="0"/>
              </a:rPr>
              <a:t>Frekuensi</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Metode</a:t>
            </a:r>
            <a:r>
              <a:rPr lang="en-US" sz="1662" dirty="0">
                <a:solidFill>
                  <a:schemeClr val="tx1"/>
                </a:solidFill>
                <a:latin typeface="Arial Narrow" pitchFamily="34" charset="0"/>
              </a:rPr>
              <a:t> </a:t>
            </a:r>
          </a:p>
          <a:p>
            <a:pPr marL="316531" indent="-316531">
              <a:buFontTx/>
              <a:buChar char="-"/>
            </a:pPr>
            <a:r>
              <a:rPr lang="en-US" sz="1662" dirty="0" err="1">
                <a:solidFill>
                  <a:schemeClr val="tx1"/>
                </a:solidFill>
                <a:latin typeface="Arial Narrow" pitchFamily="34" charset="0"/>
              </a:rPr>
              <a:t>Tanggungjawab</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Konsultasi</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Persyaratan</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Pelaporan</a:t>
            </a:r>
            <a:endParaRPr lang="en-US" sz="1662" dirty="0">
              <a:solidFill>
                <a:schemeClr val="tx1"/>
              </a:solidFill>
              <a:latin typeface="Arial Narrow" pitchFamily="34" charset="0"/>
            </a:endParaRPr>
          </a:p>
          <a:p>
            <a:pPr marL="316531" indent="-316531">
              <a:buFontTx/>
              <a:buChar char="-"/>
            </a:pPr>
            <a:r>
              <a:rPr lang="en-US" sz="1662" dirty="0" err="1">
                <a:solidFill>
                  <a:schemeClr val="tx1"/>
                </a:solidFill>
                <a:latin typeface="Arial Narrow" pitchFamily="34" charset="0"/>
              </a:rPr>
              <a:t>Kriteria</a:t>
            </a:r>
            <a:r>
              <a:rPr lang="en-US" sz="1662" dirty="0">
                <a:solidFill>
                  <a:schemeClr val="tx1"/>
                </a:solidFill>
                <a:latin typeface="Arial Narrow" pitchFamily="34" charset="0"/>
              </a:rPr>
              <a: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lingkup</a:t>
            </a:r>
            <a:r>
              <a:rPr lang="en-US" sz="1662" dirty="0">
                <a:solidFill>
                  <a:schemeClr val="tx1"/>
                </a:solidFill>
                <a:latin typeface="Arial Narrow" pitchFamily="34" charset="0"/>
              </a:rPr>
              <a:t> </a:t>
            </a:r>
          </a:p>
          <a:p>
            <a:pPr marL="316531" indent="-316531">
              <a:buFontTx/>
              <a:buChar char="-"/>
            </a:pPr>
            <a:r>
              <a:rPr lang="en-US" sz="1662" dirty="0">
                <a:solidFill>
                  <a:schemeClr val="tx1"/>
                </a:solidFill>
                <a:latin typeface="Arial Narrow" pitchFamily="34" charset="0"/>
              </a:rPr>
              <a:t>Auditor</a:t>
            </a:r>
          </a:p>
        </p:txBody>
      </p:sp>
      <p:sp>
        <p:nvSpPr>
          <p:cNvPr id="42" name="Rectangle 41"/>
          <p:cNvSpPr/>
          <p:nvPr/>
        </p:nvSpPr>
        <p:spPr>
          <a:xfrm>
            <a:off x="3413585" y="4391219"/>
            <a:ext cx="2268415" cy="519822"/>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Program Audit Internal</a:t>
            </a:r>
          </a:p>
        </p:txBody>
      </p:sp>
      <p:sp>
        <p:nvSpPr>
          <p:cNvPr id="22" name="Rectangle 21"/>
          <p:cNvSpPr/>
          <p:nvPr/>
        </p:nvSpPr>
        <p:spPr>
          <a:xfrm>
            <a:off x="4547793" y="2610850"/>
            <a:ext cx="4387362" cy="979064"/>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Organisasi</a:t>
            </a:r>
            <a:r>
              <a:rPr lang="en-US" sz="1662" dirty="0">
                <a:solidFill>
                  <a:schemeClr val="tx1"/>
                </a:solidFill>
                <a:latin typeface="Arial Narrow" pitchFamily="34" charset="0"/>
              </a:rPr>
              <a:t> </a:t>
            </a:r>
            <a:r>
              <a:rPr lang="en-US" sz="1662" dirty="0" err="1">
                <a:solidFill>
                  <a:schemeClr val="tx1"/>
                </a:solidFill>
                <a:latin typeface="Arial Narrow" pitchFamily="34" charset="0"/>
              </a:rPr>
              <a:t>harus</a:t>
            </a:r>
            <a:r>
              <a:rPr lang="en-US" sz="1662" dirty="0">
                <a:solidFill>
                  <a:schemeClr val="tx1"/>
                </a:solidFill>
                <a:latin typeface="Arial Narrow" pitchFamily="34" charset="0"/>
              </a:rPr>
              <a:t> </a:t>
            </a:r>
            <a:r>
              <a:rPr lang="en-US" sz="1662" dirty="0" err="1">
                <a:solidFill>
                  <a:schemeClr val="tx1"/>
                </a:solidFill>
                <a:latin typeface="Arial Narrow" pitchFamily="34" charset="0"/>
              </a:rPr>
              <a:t>menyimpan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informasi</a:t>
            </a:r>
            <a:r>
              <a:rPr lang="en-US" sz="1662" dirty="0">
                <a:solidFill>
                  <a:schemeClr val="tx1"/>
                </a:solidFill>
                <a:latin typeface="Arial Narrow" pitchFamily="34" charset="0"/>
              </a:rPr>
              <a:t> </a:t>
            </a:r>
            <a:r>
              <a:rPr lang="en-US" sz="1662" dirty="0" err="1">
                <a:solidFill>
                  <a:schemeClr val="tx1"/>
                </a:solidFill>
                <a:latin typeface="Arial Narrow" pitchFamily="34" charset="0"/>
              </a:rPr>
              <a:t>terdokumentasi</a:t>
            </a:r>
            <a:r>
              <a:rPr lang="en-US" sz="1662" dirty="0">
                <a:solidFill>
                  <a:schemeClr val="tx1"/>
                </a:solidFill>
                <a:latin typeface="Arial Narrow" pitchFamily="34" charset="0"/>
              </a:rPr>
              <a:t> </a:t>
            </a:r>
            <a:r>
              <a:rPr lang="en-US" sz="1662" dirty="0" err="1">
                <a:solidFill>
                  <a:schemeClr val="tx1"/>
                </a:solidFill>
                <a:latin typeface="Arial Narrow" pitchFamily="34" charset="0"/>
              </a:rPr>
              <a:t>sebagai</a:t>
            </a:r>
            <a:r>
              <a:rPr lang="en-US" sz="1662" dirty="0">
                <a:solidFill>
                  <a:schemeClr val="tx1"/>
                </a:solidFill>
                <a:latin typeface="Arial Narrow" pitchFamily="34" charset="0"/>
              </a:rPr>
              <a:t> </a:t>
            </a:r>
            <a:r>
              <a:rPr lang="en-US" sz="1662" dirty="0" err="1">
                <a:solidFill>
                  <a:schemeClr val="tx1"/>
                </a:solidFill>
                <a:latin typeface="Arial Narrow" pitchFamily="34" charset="0"/>
              </a:rPr>
              <a:t>bukti</a:t>
            </a:r>
            <a:r>
              <a:rPr lang="en-US" sz="1662" dirty="0">
                <a:solidFill>
                  <a:schemeClr val="tx1"/>
                </a:solidFill>
                <a:latin typeface="Arial Narrow" pitchFamily="34" charset="0"/>
              </a:rPr>
              <a:t> </a:t>
            </a:r>
            <a:r>
              <a:rPr lang="en-US" sz="1662" dirty="0" err="1">
                <a:solidFill>
                  <a:schemeClr val="tx1"/>
                </a:solidFill>
                <a:latin typeface="Arial Narrow" pitchFamily="34" charset="0"/>
              </a:rPr>
              <a:t>penerapan</a:t>
            </a:r>
            <a:r>
              <a:rPr lang="en-US" sz="1662" dirty="0">
                <a:solidFill>
                  <a:schemeClr val="tx1"/>
                </a:solidFill>
                <a:latin typeface="Arial Narrow" pitchFamily="34" charset="0"/>
              </a:rPr>
              <a:t> program audit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hasil</a:t>
            </a:r>
            <a:r>
              <a:rPr lang="en-US" sz="1662" dirty="0">
                <a:solidFill>
                  <a:schemeClr val="tx1"/>
                </a:solidFill>
                <a:latin typeface="Arial Narrow" pitchFamily="34" charset="0"/>
              </a:rPr>
              <a:t> audit.</a:t>
            </a:r>
          </a:p>
        </p:txBody>
      </p:sp>
      <p:sp>
        <p:nvSpPr>
          <p:cNvPr id="8" name="Chevron 7"/>
          <p:cNvSpPr/>
          <p:nvPr/>
        </p:nvSpPr>
        <p:spPr>
          <a:xfrm>
            <a:off x="2919046" y="4407802"/>
            <a:ext cx="360485" cy="519822"/>
          </a:xfrm>
          <a:prstGeom prst="chevron">
            <a:avLst/>
          </a:prstGeom>
          <a:solidFill>
            <a:srgbClr val="FF66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25" name="Rectangle 24"/>
          <p:cNvSpPr/>
          <p:nvPr/>
        </p:nvSpPr>
        <p:spPr>
          <a:xfrm>
            <a:off x="314607" y="4873611"/>
            <a:ext cx="2497019" cy="1617786"/>
          </a:xfrm>
          <a:prstGeom prst="rect">
            <a:avLst/>
          </a:prstGeom>
          <a:solidFill>
            <a:schemeClr val="accent4">
              <a:lumMod val="60000"/>
              <a:lumOff val="40000"/>
            </a:scheme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2" dirty="0" err="1">
                <a:solidFill>
                  <a:schemeClr val="tx1"/>
                </a:solidFill>
                <a:latin typeface="Arial Narrow" pitchFamily="34" charset="0"/>
              </a:rPr>
              <a:t>Mempertimbangkan</a:t>
            </a:r>
            <a:r>
              <a:rPr lang="en-US" sz="1662" dirty="0">
                <a:solidFill>
                  <a:schemeClr val="tx1"/>
                </a:solidFill>
                <a:latin typeface="Arial Narrow" pitchFamily="34" charset="0"/>
              </a:rPr>
              <a:t> :</a:t>
            </a:r>
          </a:p>
          <a:p>
            <a:pPr marL="263776" indent="-263776">
              <a:buFontTx/>
              <a:buChar char="-"/>
            </a:pPr>
            <a:r>
              <a:rPr lang="en-US" sz="1662" dirty="0" err="1">
                <a:solidFill>
                  <a:schemeClr val="tx1"/>
                </a:solidFill>
                <a:latin typeface="Arial Narrow" pitchFamily="34" charset="0"/>
              </a:rPr>
              <a:t>Pentingnya</a:t>
            </a:r>
            <a:r>
              <a:rPr lang="en-US" sz="1662" dirty="0">
                <a:solidFill>
                  <a:schemeClr val="tx1"/>
                </a:solidFill>
                <a:latin typeface="Arial Narrow" pitchFamily="34" charset="0"/>
              </a:rPr>
              <a:t> proses yang </a:t>
            </a:r>
            <a:r>
              <a:rPr lang="en-US" sz="1662" dirty="0" err="1">
                <a:solidFill>
                  <a:schemeClr val="tx1"/>
                </a:solidFill>
                <a:latin typeface="Arial Narrow" pitchFamily="34" charset="0"/>
              </a:rPr>
              <a:t>diaudit</a:t>
            </a:r>
            <a:endParaRPr lang="en-US" sz="1662" dirty="0">
              <a:solidFill>
                <a:schemeClr val="tx1"/>
              </a:solidFill>
              <a:latin typeface="Arial Narrow" pitchFamily="34" charset="0"/>
            </a:endParaRPr>
          </a:p>
          <a:p>
            <a:pPr marL="263776" indent="-263776">
              <a:buFontTx/>
              <a:buChar char="-"/>
            </a:pPr>
            <a:r>
              <a:rPr lang="en-US" sz="1662" dirty="0" err="1">
                <a:solidFill>
                  <a:schemeClr val="tx1"/>
                </a:solidFill>
                <a:latin typeface="Arial Narrow" pitchFamily="34" charset="0"/>
              </a:rPr>
              <a:t>Perubahan</a:t>
            </a:r>
            <a:r>
              <a:rPr lang="en-US" sz="1662" dirty="0">
                <a:solidFill>
                  <a:schemeClr val="tx1"/>
                </a:solidFill>
                <a:latin typeface="Arial Narrow" pitchFamily="34" charset="0"/>
              </a:rPr>
              <a:t> yang </a:t>
            </a:r>
            <a:r>
              <a:rPr lang="en-US" sz="1662" dirty="0" err="1">
                <a:solidFill>
                  <a:schemeClr val="tx1"/>
                </a:solidFill>
                <a:latin typeface="Arial Narrow" pitchFamily="34" charset="0"/>
              </a:rPr>
              <a:t>mempengaruhi</a:t>
            </a:r>
            <a:r>
              <a:rPr lang="en-US" sz="1662" dirty="0">
                <a:solidFill>
                  <a:schemeClr val="tx1"/>
                </a:solidFill>
                <a:latin typeface="Arial Narrow" pitchFamily="34" charset="0"/>
              </a:rPr>
              <a:t> </a:t>
            </a:r>
            <a:r>
              <a:rPr lang="en-US" sz="1662" dirty="0" err="1">
                <a:solidFill>
                  <a:schemeClr val="tx1"/>
                </a:solidFill>
                <a:latin typeface="Arial Narrow" pitchFamily="34" charset="0"/>
              </a:rPr>
              <a:t>organisasi</a:t>
            </a:r>
            <a:endParaRPr lang="en-US" sz="1662" dirty="0">
              <a:solidFill>
                <a:schemeClr val="tx1"/>
              </a:solidFill>
              <a:latin typeface="Arial Narrow" pitchFamily="34" charset="0"/>
            </a:endParaRPr>
          </a:p>
          <a:p>
            <a:pPr marL="263776" indent="-263776">
              <a:buFontTx/>
              <a:buChar char="-"/>
            </a:pPr>
            <a:r>
              <a:rPr lang="en-US" sz="1662" dirty="0" err="1">
                <a:solidFill>
                  <a:schemeClr val="tx1"/>
                </a:solidFill>
                <a:latin typeface="Arial Narrow" pitchFamily="34" charset="0"/>
              </a:rPr>
              <a:t>Hasil</a:t>
            </a:r>
            <a:r>
              <a:rPr lang="en-US" sz="1662" dirty="0">
                <a:solidFill>
                  <a:schemeClr val="tx1"/>
                </a:solidFill>
                <a:latin typeface="Arial Narrow" pitchFamily="34" charset="0"/>
              </a:rPr>
              <a:t> audit </a:t>
            </a:r>
            <a:r>
              <a:rPr lang="en-US" sz="1662" dirty="0" err="1">
                <a:solidFill>
                  <a:schemeClr val="tx1"/>
                </a:solidFill>
                <a:latin typeface="Arial Narrow" pitchFamily="34" charset="0"/>
              </a:rPr>
              <a:t>sebelumnya</a:t>
            </a:r>
            <a:endParaRPr lang="en-US" sz="1662" dirty="0">
              <a:solidFill>
                <a:schemeClr val="tx1"/>
              </a:solidFill>
              <a:latin typeface="Arial Narrow" pitchFamily="34" charset="0"/>
            </a:endParaRPr>
          </a:p>
        </p:txBody>
      </p:sp>
      <p:sp>
        <p:nvSpPr>
          <p:cNvPr id="14" name="Rectangle 13"/>
          <p:cNvSpPr/>
          <p:nvPr/>
        </p:nvSpPr>
        <p:spPr>
          <a:xfrm>
            <a:off x="3355539" y="5193890"/>
            <a:ext cx="2497019" cy="127189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r>
              <a:rPr lang="en-US" sz="1108" b="1" dirty="0" err="1">
                <a:solidFill>
                  <a:schemeClr val="bg1"/>
                </a:solidFill>
                <a:latin typeface="Cambria" panose="02040503050406030204" pitchFamily="18" charset="0"/>
              </a:rPr>
              <a:t>Hasil</a:t>
            </a:r>
            <a:r>
              <a:rPr lang="en-US" sz="1108" b="1" dirty="0">
                <a:solidFill>
                  <a:schemeClr val="bg1"/>
                </a:solidFill>
                <a:latin typeface="Cambria" panose="02040503050406030204" pitchFamily="18" charset="0"/>
              </a:rPr>
              <a:t> Audit </a:t>
            </a:r>
            <a:r>
              <a:rPr lang="en-US" sz="1108" b="1" dirty="0" err="1">
                <a:solidFill>
                  <a:schemeClr val="bg1"/>
                </a:solidFill>
                <a:latin typeface="Cambria" panose="02040503050406030204" pitchFamily="18" charset="0"/>
              </a:rPr>
              <a:t>dilaporkan</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kepada</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Manajer</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terkait</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kepada</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pekerja</a:t>
            </a:r>
            <a:r>
              <a:rPr lang="en-US" sz="1108" b="1" dirty="0">
                <a:solidFill>
                  <a:schemeClr val="bg1"/>
                </a:solidFill>
                <a:latin typeface="Cambria" panose="02040503050406030204" pitchFamily="18" charset="0"/>
              </a:rPr>
              <a:t> yang </a:t>
            </a:r>
            <a:r>
              <a:rPr lang="en-US" sz="1108" b="1" dirty="0" err="1">
                <a:solidFill>
                  <a:schemeClr val="bg1"/>
                </a:solidFill>
                <a:latin typeface="Cambria" panose="02040503050406030204" pitchFamily="18" charset="0"/>
              </a:rPr>
              <a:t>relevan</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jika</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ada</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perwakilan</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pekerja</a:t>
            </a:r>
            <a:r>
              <a:rPr lang="en-US" sz="1108" b="1" dirty="0">
                <a:solidFill>
                  <a:schemeClr val="bg1"/>
                </a:solidFill>
                <a:latin typeface="Cambria" panose="02040503050406030204" pitchFamily="18" charset="0"/>
              </a:rPr>
              <a:t>, </a:t>
            </a:r>
          </a:p>
          <a:p>
            <a:pPr marL="158265" indent="-158265" algn="just">
              <a:buFont typeface="Arial" panose="020B0604020202020204" pitchFamily="34" charset="0"/>
              <a:buChar char="•"/>
            </a:pPr>
            <a:r>
              <a:rPr lang="en-US" sz="1108" b="1" dirty="0" err="1">
                <a:solidFill>
                  <a:schemeClr val="bg1"/>
                </a:solidFill>
                <a:latin typeface="Cambria" panose="02040503050406030204" pitchFamily="18" charset="0"/>
              </a:rPr>
              <a:t>dan</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pihak</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terkait</a:t>
            </a:r>
            <a:r>
              <a:rPr lang="en-US" sz="1108" b="1" dirty="0">
                <a:solidFill>
                  <a:schemeClr val="bg1"/>
                </a:solidFill>
                <a:latin typeface="Cambria" panose="02040503050406030204" pitchFamily="18" charset="0"/>
              </a:rPr>
              <a:t> </a:t>
            </a:r>
            <a:r>
              <a:rPr lang="en-US" sz="1108" b="1" dirty="0" err="1">
                <a:solidFill>
                  <a:schemeClr val="bg1"/>
                </a:solidFill>
                <a:latin typeface="Cambria" panose="02040503050406030204" pitchFamily="18" charset="0"/>
              </a:rPr>
              <a:t>lainnya</a:t>
            </a:r>
            <a:r>
              <a:rPr lang="en-US" sz="1108" b="1" dirty="0">
                <a:solidFill>
                  <a:schemeClr val="bg1"/>
                </a:solidFill>
                <a:latin typeface="Cambria" panose="02040503050406030204" pitchFamily="18" charset="0"/>
              </a:rPr>
              <a:t>;</a:t>
            </a:r>
          </a:p>
        </p:txBody>
      </p:sp>
      <p:sp>
        <p:nvSpPr>
          <p:cNvPr id="15" name="Rectangle 14"/>
          <p:cNvSpPr/>
          <p:nvPr/>
        </p:nvSpPr>
        <p:spPr>
          <a:xfrm>
            <a:off x="224055" y="83354"/>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a:solidFill>
                  <a:schemeClr val="tx1"/>
                </a:solidFill>
                <a:latin typeface="Impact" panose="020B0806030902050204" pitchFamily="34" charset="0"/>
                <a:cs typeface="Arial" panose="020B0604020202020204" pitchFamily="34" charset="0"/>
              </a:rPr>
              <a:t>Program Audit Internal</a:t>
            </a:r>
          </a:p>
        </p:txBody>
      </p:sp>
      <p:sp>
        <p:nvSpPr>
          <p:cNvPr id="3" name="Slide Number Placeholder 2">
            <a:extLst>
              <a:ext uri="{FF2B5EF4-FFF2-40B4-BE49-F238E27FC236}">
                <a16:creationId xmlns:a16="http://schemas.microsoft.com/office/drawing/2014/main" id="{41D5CCA3-FAEC-4197-905B-D636A72C9A0D}"/>
              </a:ext>
            </a:extLst>
          </p:cNvPr>
          <p:cNvSpPr>
            <a:spLocks noGrp="1"/>
          </p:cNvSpPr>
          <p:nvPr>
            <p:ph type="sldNum" sz="quarter" idx="12"/>
          </p:nvPr>
        </p:nvSpPr>
        <p:spPr/>
        <p:txBody>
          <a:bodyPr/>
          <a:lstStyle/>
          <a:p>
            <a:pPr>
              <a:defRPr/>
            </a:pPr>
            <a:fld id="{2E3D3CF9-A8F0-446F-8AA4-23D2A19D86A0}" type="slidenum">
              <a:rPr lang="en-US" smtClean="0"/>
              <a:pPr>
                <a:defRPr/>
              </a:pPr>
              <a:t>58</a:t>
            </a:fld>
            <a:endParaRPr lang="en-US"/>
          </a:p>
        </p:txBody>
      </p:sp>
      <p:sp>
        <p:nvSpPr>
          <p:cNvPr id="2" name="Footer Placeholder 1">
            <a:extLst>
              <a:ext uri="{FF2B5EF4-FFF2-40B4-BE49-F238E27FC236}">
                <a16:creationId xmlns:a16="http://schemas.microsoft.com/office/drawing/2014/main" id="{D8F37F7F-E1B6-4C8E-A789-FAA67C939CBD}"/>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810666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clrChange>
              <a:clrFrom>
                <a:srgbClr val="9AD5E3"/>
              </a:clrFrom>
              <a:clrTo>
                <a:srgbClr val="9AD5E3">
                  <a:alpha val="0"/>
                </a:srgbClr>
              </a:clrTo>
            </a:clrChange>
            <a:extLst>
              <a:ext uri="{28A0092B-C50C-407E-A947-70E740481C1C}">
                <a14:useLocalDpi xmlns:a14="http://schemas.microsoft.com/office/drawing/2010/main" val="0"/>
              </a:ext>
            </a:extLst>
          </a:blip>
          <a:srcRect b="6842"/>
          <a:stretch/>
        </p:blipFill>
        <p:spPr>
          <a:xfrm>
            <a:off x="6963508" y="4545622"/>
            <a:ext cx="2180492" cy="2048608"/>
          </a:xfrm>
          <a:prstGeom prst="rect">
            <a:avLst/>
          </a:prstGeom>
        </p:spPr>
      </p:pic>
      <p:sp>
        <p:nvSpPr>
          <p:cNvPr id="45" name="Rectangle 44"/>
          <p:cNvSpPr/>
          <p:nvPr/>
        </p:nvSpPr>
        <p:spPr>
          <a:xfrm>
            <a:off x="102730" y="754749"/>
            <a:ext cx="4091201" cy="5966726"/>
          </a:xfrm>
          <a:prstGeom prst="rect">
            <a:avLst/>
          </a:prstGeom>
          <a:solidFill>
            <a:schemeClr val="bg1"/>
          </a:solid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latin typeface="Arial Narrow" panose="020B0606020202030204" pitchFamily="34" charset="0"/>
              </a:rPr>
              <a:t>Cakupan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p>
          <a:p>
            <a:endParaRPr lang="en-US" sz="1600" dirty="0">
              <a:solidFill>
                <a:schemeClr val="tx1"/>
              </a:solidFill>
              <a:latin typeface="Arial Narrow" panose="020B0606020202030204" pitchFamily="34" charset="0"/>
            </a:endParaRPr>
          </a:p>
          <a:p>
            <a:pPr marL="168275" indent="-168275">
              <a:buFont typeface="+mj-lt"/>
              <a:buAutoNum type="alphaLcPeriod"/>
            </a:pPr>
            <a:r>
              <a:rPr lang="en-US" sz="1600" dirty="0">
                <a:solidFill>
                  <a:schemeClr val="tx1"/>
                </a:solidFill>
                <a:latin typeface="Arial Narrow" panose="020B0606020202030204" pitchFamily="34" charset="0"/>
              </a:rPr>
              <a:t>Status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tinjauan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sebelumnya</a:t>
            </a:r>
            <a:endParaRPr lang="en-US" sz="1600" dirty="0">
              <a:solidFill>
                <a:schemeClr val="tx1"/>
              </a:solidFill>
              <a:latin typeface="Arial Narrow" panose="020B0606020202030204" pitchFamily="34" charset="0"/>
            </a:endParaRPr>
          </a:p>
          <a:p>
            <a:pPr marL="168275" indent="-168275">
              <a:buFont typeface="+mj-lt"/>
              <a:buAutoNum type="alphaLcPeriod"/>
            </a:pPr>
            <a:r>
              <a:rPr lang="en-US" sz="1600" dirty="0" err="1">
                <a:solidFill>
                  <a:schemeClr val="tx1"/>
                </a:solidFill>
                <a:latin typeface="Arial Narrow" panose="020B0606020202030204" pitchFamily="34" charset="0"/>
              </a:rPr>
              <a:t>Perubahan</a:t>
            </a:r>
            <a:r>
              <a:rPr lang="en-US" sz="1600" dirty="0">
                <a:solidFill>
                  <a:schemeClr val="tx1"/>
                </a:solidFill>
                <a:latin typeface="Arial Narrow" panose="020B0606020202030204" pitchFamily="34" charset="0"/>
              </a:rPr>
              <a:t> :</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isu</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eksternal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internal</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kebutuhan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harapan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a:t>
            </a: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persyaratan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hukum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persyaratan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lainnya</a:t>
            </a:r>
            <a:endParaRPr lang="en-US" sz="1600" dirty="0">
              <a:solidFill>
                <a:schemeClr val="tx1"/>
              </a:solidFill>
              <a:latin typeface="Arial Narrow" panose="020B0606020202030204" pitchFamily="34" charset="0"/>
            </a:endParaRPr>
          </a:p>
          <a:p>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risiko</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peluang</a:t>
            </a:r>
            <a:endParaRPr lang="en-US" sz="1600" dirty="0">
              <a:solidFill>
                <a:schemeClr val="tx1"/>
              </a:solidFill>
              <a:latin typeface="Arial Narrow" panose="020B0606020202030204" pitchFamily="34" charset="0"/>
            </a:endParaRPr>
          </a:p>
          <a:p>
            <a:pPr marL="168275" indent="-168275">
              <a:buFont typeface="+mj-lt"/>
              <a:buAutoNum type="alphaLcPeriod" startAt="3"/>
            </a:pPr>
            <a:r>
              <a:rPr lang="en-US" sz="1600" dirty="0" err="1">
                <a:solidFill>
                  <a:schemeClr val="tx1"/>
                </a:solidFill>
                <a:latin typeface="Arial Narrow" panose="020B0606020202030204" pitchFamily="34" charset="0"/>
              </a:rPr>
              <a:t>Sejauhmana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kebijakan</a:t>
            </a:r>
            <a:r>
              <a:rPr lang="en-US" sz="1600" dirty="0">
                <a:solidFill>
                  <a:schemeClr val="tx1"/>
                </a:solidFill>
                <a:latin typeface="Arial Narrow" panose="020B0606020202030204" pitchFamily="34" charset="0"/>
              </a:rPr>
              <a:t> K3L &amp; </a:t>
            </a:r>
            <a:r>
              <a:rPr lang="en-US" sz="1600" dirty="0" err="1">
                <a:solidFill>
                  <a:schemeClr val="tx1"/>
                </a:solidFill>
                <a:latin typeface="Arial Narrow" panose="020B0606020202030204" pitchFamily="34" charset="0"/>
              </a:rPr>
              <a:t>sasaran</a:t>
            </a:r>
            <a:r>
              <a:rPr lang="en-US" sz="1600" dirty="0">
                <a:solidFill>
                  <a:schemeClr val="tx1"/>
                </a:solidFill>
                <a:latin typeface="Arial Narrow" panose="020B0606020202030204" pitchFamily="34" charset="0"/>
              </a:rPr>
              <a:t> K3L </a:t>
            </a:r>
            <a:r>
              <a:rPr lang="en-US" sz="1600" dirty="0" err="1">
                <a:solidFill>
                  <a:schemeClr val="tx1"/>
                </a:solidFill>
                <a:latin typeface="Arial Narrow" panose="020B0606020202030204" pitchFamily="34" charset="0"/>
              </a:rPr>
              <a:t>tercapai</a:t>
            </a:r>
            <a:endParaRPr lang="en-US" sz="1600" dirty="0">
              <a:solidFill>
                <a:schemeClr val="tx1"/>
              </a:solidFill>
              <a:latin typeface="Arial Narrow" panose="020B0606020202030204" pitchFamily="34" charset="0"/>
            </a:endParaRPr>
          </a:p>
          <a:p>
            <a:pPr marL="168275" indent="-168275">
              <a:buFont typeface="+mj-lt"/>
              <a:buAutoNum type="alphaLcPeriod" startAt="3"/>
            </a:pPr>
            <a:r>
              <a:rPr lang="en-US" sz="1600" dirty="0" err="1">
                <a:solidFill>
                  <a:schemeClr val="tx1"/>
                </a:solidFill>
                <a:latin typeface="Arial Narrow" panose="020B0606020202030204" pitchFamily="34" charset="0"/>
              </a:rPr>
              <a:t>Informasi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tentang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kinerja</a:t>
            </a:r>
            <a:r>
              <a:rPr lang="en-US" sz="1600" dirty="0">
                <a:solidFill>
                  <a:schemeClr val="tx1"/>
                </a:solidFill>
                <a:latin typeface="Arial Narrow" panose="020B0606020202030204" pitchFamily="34" charset="0"/>
              </a:rPr>
              <a:t> K3L, </a:t>
            </a:r>
            <a:r>
              <a:rPr lang="en-US" sz="1600" dirty="0" err="1">
                <a:solidFill>
                  <a:schemeClr val="tx1"/>
                </a:solidFill>
                <a:latin typeface="Arial Narrow" panose="020B0606020202030204" pitchFamily="34" charset="0"/>
              </a:rPr>
              <a:t>termasuk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kecenderungan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dalam</a:t>
            </a:r>
            <a:r>
              <a:rPr lang="en-US" sz="1600" dirty="0">
                <a:solidFill>
                  <a:schemeClr val="tx1"/>
                </a:solidFill>
                <a:latin typeface="Arial Narrow" panose="020B0606020202030204" pitchFamily="34" charset="0"/>
              </a:rPr>
              <a:t> :</a:t>
            </a:r>
          </a:p>
          <a:p>
            <a:pPr marL="313600" indent="-95253">
              <a:buFont typeface="Arial" pitchFamily="34" charset="0"/>
              <a:buChar char="•"/>
            </a:pPr>
            <a:r>
              <a:rPr lang="en-US" sz="1600" b="1" u="sng" dirty="0" err="1">
                <a:solidFill>
                  <a:srgbClr val="FF0000"/>
                </a:solidFill>
                <a:latin typeface="Arial Narrow" panose="020B0606020202030204" pitchFamily="34" charset="0"/>
              </a:rPr>
              <a:t>Insiden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ketidaksesuaian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tindakan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korektif</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perbaikan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berkelanjutan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pemantauan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pengukuran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evaluasi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Pemenuhan</a:t>
            </a:r>
            <a:endParaRPr lang="en-US" sz="1600" dirty="0">
              <a:solidFill>
                <a:schemeClr val="tx1"/>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Hasil</a:t>
            </a:r>
            <a:r>
              <a:rPr lang="en-US" sz="1600" dirty="0">
                <a:solidFill>
                  <a:schemeClr val="tx1"/>
                </a:solidFill>
                <a:latin typeface="Arial Narrow" panose="020B0606020202030204" pitchFamily="34" charset="0"/>
              </a:rPr>
              <a:t> audit</a:t>
            </a:r>
          </a:p>
          <a:p>
            <a:pPr marL="313600" indent="-95253">
              <a:buFont typeface="Arial" pitchFamily="34" charset="0"/>
              <a:buChar char="•"/>
            </a:pPr>
            <a:r>
              <a:rPr lang="en-US" sz="1600" b="1" u="sng" dirty="0" err="1">
                <a:solidFill>
                  <a:srgbClr val="FF0000"/>
                </a:solidFill>
                <a:latin typeface="Arial Narrow" panose="020B0606020202030204" pitchFamily="34" charset="0"/>
              </a:rPr>
              <a:t>Konsultasi</a:t>
            </a:r>
            <a:r>
              <a:rPr lang="en-US" sz="1600" b="1" u="sng" dirty="0">
                <a:solidFill>
                  <a:srgbClr val="FF0000"/>
                </a:solidFill>
                <a:latin typeface="Arial Narrow" panose="020B0606020202030204" pitchFamily="34" charset="0"/>
              </a:rPr>
              <a:t> </a:t>
            </a:r>
            <a:r>
              <a:rPr lang="en-US" sz="1600" b="1" u="sng" dirty="0" err="1">
                <a:solidFill>
                  <a:srgbClr val="FF0000"/>
                </a:solidFill>
                <a:latin typeface="Arial Narrow" panose="020B0606020202030204" pitchFamily="34" charset="0"/>
              </a:rPr>
              <a:t>dan</a:t>
            </a:r>
            <a:r>
              <a:rPr lang="en-US" sz="1600" b="1" u="sng" dirty="0">
                <a:solidFill>
                  <a:srgbClr val="FF0000"/>
                </a:solidFill>
                <a:latin typeface="Arial Narrow" panose="020B0606020202030204" pitchFamily="34" charset="0"/>
              </a:rPr>
              <a:t> </a:t>
            </a:r>
            <a:r>
              <a:rPr lang="en-US" sz="1600" b="1" u="sng" dirty="0" err="1">
                <a:solidFill>
                  <a:srgbClr val="FF0000"/>
                </a:solidFill>
                <a:latin typeface="Arial Narrow" panose="020B0606020202030204" pitchFamily="34" charset="0"/>
              </a:rPr>
              <a:t>partisipasi</a:t>
            </a:r>
            <a:r>
              <a:rPr lang="en-US" sz="1600" b="1" u="sng" dirty="0">
                <a:solidFill>
                  <a:srgbClr val="FF0000"/>
                </a:solidFill>
                <a:latin typeface="Arial Narrow" panose="020B0606020202030204" pitchFamily="34" charset="0"/>
              </a:rPr>
              <a:t> </a:t>
            </a:r>
            <a:r>
              <a:rPr lang="en-US" sz="1600" b="1" u="sng" dirty="0" err="1">
                <a:solidFill>
                  <a:srgbClr val="FF0000"/>
                </a:solidFill>
                <a:latin typeface="Arial Narrow" panose="020B0606020202030204" pitchFamily="34" charset="0"/>
              </a:rPr>
              <a:t>kerja</a:t>
            </a:r>
            <a:endParaRPr lang="en-US" sz="1600" b="1" u="sng" dirty="0">
              <a:solidFill>
                <a:srgbClr val="FF0000"/>
              </a:solidFill>
              <a:latin typeface="Arial Narrow" panose="020B0606020202030204" pitchFamily="34" charset="0"/>
            </a:endParaRPr>
          </a:p>
          <a:p>
            <a:pPr marL="313600" indent="-95253">
              <a:buFont typeface="Arial" pitchFamily="34" charset="0"/>
              <a:buChar char="•"/>
            </a:pPr>
            <a:r>
              <a:rPr lang="en-US" sz="1600" dirty="0" err="1">
                <a:solidFill>
                  <a:schemeClr val="tx1"/>
                </a:solidFill>
                <a:latin typeface="Arial Narrow" panose="020B0606020202030204" pitchFamily="34" charset="0"/>
              </a:rPr>
              <a:t>Risiko</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Peluang</a:t>
            </a:r>
            <a:endParaRPr lang="en-US" sz="1600" dirty="0">
              <a:solidFill>
                <a:schemeClr val="tx1"/>
              </a:solidFill>
              <a:latin typeface="Arial Narrow" panose="020B0606020202030204" pitchFamily="34" charset="0"/>
            </a:endParaRPr>
          </a:p>
          <a:p>
            <a:pPr marL="174625" indent="-174625">
              <a:buFont typeface="+mj-lt"/>
              <a:buAutoNum type="alphaLcPeriod" startAt="5"/>
            </a:pPr>
            <a:r>
              <a:rPr lang="en-US" sz="1600" dirty="0" err="1">
                <a:solidFill>
                  <a:schemeClr val="tx1"/>
                </a:solidFill>
                <a:latin typeface="Arial Narrow" panose="020B0606020202030204" pitchFamily="34" charset="0"/>
              </a:rPr>
              <a:t>Kecukupan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sumberdaya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memelihara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sistem</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manajemen</a:t>
            </a:r>
            <a:r>
              <a:rPr lang="en-US" sz="1600" dirty="0">
                <a:solidFill>
                  <a:schemeClr val="tx1"/>
                </a:solidFill>
                <a:latin typeface="Arial Narrow" panose="020B0606020202030204" pitchFamily="34" charset="0"/>
              </a:rPr>
              <a:t>  K3L yang </a:t>
            </a:r>
            <a:r>
              <a:rPr lang="en-US" sz="1600" dirty="0" err="1">
                <a:solidFill>
                  <a:schemeClr val="tx1"/>
                </a:solidFill>
                <a:latin typeface="Arial Narrow" panose="020B0606020202030204" pitchFamily="34" charset="0"/>
              </a:rPr>
              <a:t>efektif</a:t>
            </a:r>
            <a:endParaRPr lang="en-US" sz="1600" dirty="0">
              <a:solidFill>
                <a:schemeClr val="tx1"/>
              </a:solidFill>
              <a:latin typeface="Arial Narrow" panose="020B0606020202030204" pitchFamily="34" charset="0"/>
            </a:endParaRPr>
          </a:p>
          <a:p>
            <a:pPr marL="174625" indent="-174625">
              <a:buFont typeface="+mj-lt"/>
              <a:buAutoNum type="alphaLcPeriod" startAt="5"/>
            </a:pPr>
            <a:r>
              <a:rPr lang="en-US" sz="1600" dirty="0" err="1">
                <a:solidFill>
                  <a:schemeClr val="tx1"/>
                </a:solidFill>
                <a:latin typeface="Arial Narrow" panose="020B0606020202030204" pitchFamily="34" charset="0"/>
              </a:rPr>
              <a:t>Komunikasi</a:t>
            </a:r>
            <a:r>
              <a:rPr lang="en-US" sz="1600" dirty="0">
                <a:solidFill>
                  <a:schemeClr val="tx1"/>
                </a:solidFill>
                <a:latin typeface="Arial Narrow" panose="020B0606020202030204" pitchFamily="34" charset="0"/>
              </a:rPr>
              <a:t> yang </a:t>
            </a:r>
            <a:r>
              <a:rPr lang="en-US" sz="1600" dirty="0" err="1">
                <a:solidFill>
                  <a:schemeClr val="tx1"/>
                </a:solidFill>
                <a:latin typeface="Arial Narrow" panose="020B0606020202030204" pitchFamily="34" charset="0"/>
              </a:rPr>
              <a:t>relevan</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dari</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pihak</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berkepentingan</a:t>
            </a:r>
            <a:r>
              <a:rPr lang="en-US" sz="1600" dirty="0">
                <a:solidFill>
                  <a:schemeClr val="tx1"/>
                </a:solidFill>
                <a:latin typeface="Arial Narrow" panose="020B0606020202030204" pitchFamily="34" charset="0"/>
              </a:rPr>
              <a:t>, </a:t>
            </a:r>
          </a:p>
          <a:p>
            <a:pPr marL="174625" indent="-174625">
              <a:buFont typeface="+mj-lt"/>
              <a:buAutoNum type="alphaLcPeriod" startAt="5"/>
            </a:pPr>
            <a:r>
              <a:rPr lang="en-US" sz="1600" dirty="0" err="1">
                <a:solidFill>
                  <a:schemeClr val="tx1"/>
                </a:solidFill>
                <a:latin typeface="Arial Narrow" panose="020B0606020202030204" pitchFamily="34" charset="0"/>
              </a:rPr>
              <a:t>Peluang</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untuk</a:t>
            </a:r>
            <a:r>
              <a:rPr lang="en-US" sz="1600" dirty="0">
                <a:solidFill>
                  <a:schemeClr val="tx1"/>
                </a:solidFill>
                <a:latin typeface="Arial Narrow" panose="020B0606020202030204" pitchFamily="34" charset="0"/>
              </a:rPr>
              <a:t> improvement</a:t>
            </a:r>
          </a:p>
        </p:txBody>
      </p:sp>
      <p:sp>
        <p:nvSpPr>
          <p:cNvPr id="48" name="Rectangle 47"/>
          <p:cNvSpPr/>
          <p:nvPr/>
        </p:nvSpPr>
        <p:spPr>
          <a:xfrm>
            <a:off x="4712677" y="1528354"/>
            <a:ext cx="4168885" cy="2344084"/>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anose="020B0606020202030204" pitchFamily="34" charset="0"/>
              </a:rPr>
              <a:t>Keluaran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tinjauan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manajemen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harus</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mencakup</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a:t>
            </a:r>
          </a:p>
          <a:p>
            <a:endParaRPr lang="en-US" sz="1477" dirty="0">
              <a:solidFill>
                <a:schemeClr val="tx1"/>
              </a:solidFill>
              <a:latin typeface="Arial Narrow" panose="020B0606020202030204" pitchFamily="34" charset="0"/>
            </a:endParaRP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kesesuaian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kecukupan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keefektifan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dari</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sistem</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manajemen</a:t>
            </a:r>
            <a:r>
              <a:rPr lang="en-US" sz="1477" dirty="0">
                <a:solidFill>
                  <a:schemeClr val="tx1"/>
                </a:solidFill>
                <a:latin typeface="Arial Narrow" panose="020B0606020202030204" pitchFamily="34" charset="0"/>
              </a:rPr>
              <a:t> K3L yang </a:t>
            </a:r>
            <a:r>
              <a:rPr lang="en-US" sz="1477" dirty="0" err="1">
                <a:solidFill>
                  <a:schemeClr val="tx1"/>
                </a:solidFill>
                <a:latin typeface="Arial Narrow" panose="020B0606020202030204" pitchFamily="34" charset="0"/>
              </a:rPr>
              <a:t>berkelanjutan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dalam</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mencapai</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tujuannya</a:t>
            </a:r>
            <a:r>
              <a:rPr lang="en-US" sz="1477" dirty="0">
                <a:solidFill>
                  <a:schemeClr val="tx1"/>
                </a:solidFill>
                <a:latin typeface="Arial Narrow" panose="020B0606020202030204" pitchFamily="34" charset="0"/>
              </a:rPr>
              <a:t>;</a:t>
            </a: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 yang </a:t>
            </a:r>
            <a:r>
              <a:rPr lang="en-US" sz="1477" dirty="0" err="1">
                <a:solidFill>
                  <a:schemeClr val="tx1"/>
                </a:solidFill>
                <a:latin typeface="Arial Narrow" panose="020B0606020202030204" pitchFamily="34" charset="0"/>
              </a:rPr>
              <a:t>berkaitan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dengan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peluan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perbaikan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berkelanjutan</a:t>
            </a:r>
            <a:r>
              <a:rPr lang="en-US" sz="1477" dirty="0">
                <a:solidFill>
                  <a:schemeClr val="tx1"/>
                </a:solidFill>
                <a:latin typeface="Arial Narrow" panose="020B0606020202030204" pitchFamily="34" charset="0"/>
              </a:rPr>
              <a:t>;</a:t>
            </a:r>
          </a:p>
          <a:p>
            <a:pPr marL="263776" indent="-263776">
              <a:buFont typeface="Wingdings" panose="05000000000000000000" pitchFamily="2" charset="2"/>
              <a:buChar char="ü"/>
            </a:pPr>
            <a:r>
              <a:rPr lang="en-US" sz="1477" dirty="0" err="1">
                <a:solidFill>
                  <a:schemeClr val="tx1"/>
                </a:solidFill>
                <a:latin typeface="Arial Narrow" panose="020B0606020202030204" pitchFamily="34" charset="0"/>
              </a:rPr>
              <a:t>keputusan</a:t>
            </a:r>
            <a:r>
              <a:rPr lang="en-US" sz="1477" dirty="0">
                <a:solidFill>
                  <a:schemeClr val="tx1"/>
                </a:solidFill>
                <a:latin typeface="Arial Narrow" panose="020B0606020202030204" pitchFamily="34" charset="0"/>
              </a:rPr>
              <a:t> yang </a:t>
            </a:r>
            <a:r>
              <a:rPr lang="en-US" sz="1477" dirty="0" err="1">
                <a:solidFill>
                  <a:schemeClr val="tx1"/>
                </a:solidFill>
                <a:latin typeface="Arial Narrow" panose="020B0606020202030204" pitchFamily="34" charset="0"/>
              </a:rPr>
              <a:t>berkaitan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dengan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setiap</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kebutuhan</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untuk</a:t>
            </a:r>
            <a:r>
              <a:rPr lang="en-US" sz="1477" dirty="0">
                <a:solidFill>
                  <a:schemeClr val="tx1"/>
                </a:solidFill>
                <a:latin typeface="Arial Narrow" panose="020B0606020202030204" pitchFamily="34" charset="0"/>
              </a:rPr>
              <a:t> </a:t>
            </a:r>
            <a:r>
              <a:rPr lang="en-US" sz="1477" dirty="0" err="1">
                <a:solidFill>
                  <a:schemeClr val="tx1"/>
                </a:solidFill>
                <a:latin typeface="Arial Narrow" panose="020B0606020202030204" pitchFamily="34" charset="0"/>
              </a:rPr>
              <a:t>perubahan</a:t>
            </a:r>
            <a:endParaRPr lang="en-US" sz="1477" dirty="0">
              <a:solidFill>
                <a:schemeClr val="tx1"/>
              </a:solidFill>
              <a:latin typeface="Arial Narrow" panose="020B0606020202030204" pitchFamily="34" charset="0"/>
            </a:endParaRPr>
          </a:p>
        </p:txBody>
      </p:sp>
      <p:sp>
        <p:nvSpPr>
          <p:cNvPr id="24" name="Rectangle 23"/>
          <p:cNvSpPr/>
          <p:nvPr/>
        </p:nvSpPr>
        <p:spPr>
          <a:xfrm>
            <a:off x="4712677" y="197032"/>
            <a:ext cx="4403691" cy="1115434"/>
          </a:xfrm>
          <a:prstGeom prst="rect">
            <a:avLst/>
          </a:prstGeom>
          <a:ln w="19050">
            <a:solidFill>
              <a:srgbClr val="FFC000"/>
            </a:solidFill>
            <a:prstDash val="dash"/>
          </a:ln>
        </p:spPr>
        <p:txBody>
          <a:bodyPr wrap="square">
            <a:spAutoFit/>
          </a:bodyPr>
          <a:lstStyle/>
          <a:p>
            <a:r>
              <a:rPr lang="en-US" sz="1662" dirty="0" err="1">
                <a:latin typeface="Arial Narrow" pitchFamily="34" charset="0"/>
              </a:rPr>
              <a:t>Manajemen</a:t>
            </a:r>
            <a:r>
              <a:rPr lang="en-US" sz="1662" dirty="0">
                <a:latin typeface="Arial Narrow" pitchFamily="34" charset="0"/>
              </a:rPr>
              <a:t> </a:t>
            </a:r>
            <a:r>
              <a:rPr lang="en-US" sz="1662" dirty="0" err="1">
                <a:latin typeface="Arial Narrow" pitchFamily="34" charset="0"/>
              </a:rPr>
              <a:t>puncak</a:t>
            </a:r>
            <a:r>
              <a:rPr lang="en-US" sz="1662" dirty="0">
                <a:latin typeface="Arial Narrow" pitchFamily="34" charset="0"/>
              </a:rPr>
              <a:t> </a:t>
            </a:r>
            <a:r>
              <a:rPr lang="en-US" sz="1662" dirty="0" err="1">
                <a:latin typeface="Arial Narrow" pitchFamily="34" charset="0"/>
              </a:rPr>
              <a:t>harus</a:t>
            </a:r>
            <a:r>
              <a:rPr lang="en-US" sz="1662" dirty="0">
                <a:latin typeface="Arial Narrow" pitchFamily="34" charset="0"/>
              </a:rPr>
              <a:t> </a:t>
            </a:r>
            <a:r>
              <a:rPr lang="en-US" sz="1662" dirty="0" err="1">
                <a:latin typeface="Arial Narrow" pitchFamily="34" charset="0"/>
              </a:rPr>
              <a:t>meninjau</a:t>
            </a:r>
            <a:r>
              <a:rPr lang="en-US" sz="1662" dirty="0">
                <a:latin typeface="Arial Narrow" pitchFamily="34" charset="0"/>
              </a:rPr>
              <a:t> </a:t>
            </a:r>
            <a:r>
              <a:rPr lang="en-US" sz="1662" dirty="0" err="1">
                <a:latin typeface="Arial Narrow" pitchFamily="34" charset="0"/>
              </a:rPr>
              <a:t>sistem</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K3L </a:t>
            </a:r>
            <a:r>
              <a:rPr lang="en-US" sz="1662" dirty="0" err="1">
                <a:latin typeface="Arial Narrow" pitchFamily="34" charset="0"/>
              </a:rPr>
              <a:t>organisasi</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interval </a:t>
            </a:r>
            <a:r>
              <a:rPr lang="en-US" sz="1662" dirty="0" err="1">
                <a:latin typeface="Arial Narrow" pitchFamily="34" charset="0"/>
              </a:rPr>
              <a:t>waktu</a:t>
            </a:r>
            <a:r>
              <a:rPr lang="en-US" sz="1662" dirty="0">
                <a:latin typeface="Arial Narrow" pitchFamily="34" charset="0"/>
              </a:rPr>
              <a:t> yang </a:t>
            </a:r>
            <a:r>
              <a:rPr lang="en-US" sz="1662" dirty="0" err="1">
                <a:latin typeface="Arial Narrow" pitchFamily="34" charset="0"/>
              </a:rPr>
              <a:t>telah</a:t>
            </a:r>
            <a:r>
              <a:rPr lang="en-US" sz="1662" dirty="0">
                <a:latin typeface="Arial Narrow" pitchFamily="34" charset="0"/>
              </a:rPr>
              <a:t> </a:t>
            </a:r>
            <a:r>
              <a:rPr lang="en-US" sz="1662" dirty="0" err="1">
                <a:latin typeface="Arial Narrow" pitchFamily="34" charset="0"/>
              </a:rPr>
              <a:t>direncanakan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memastikan</a:t>
            </a:r>
            <a:r>
              <a:rPr lang="en-US" sz="1662" dirty="0">
                <a:latin typeface="Arial Narrow" pitchFamily="34" charset="0"/>
              </a:rPr>
              <a:t> </a:t>
            </a:r>
            <a:r>
              <a:rPr lang="en-US" sz="1662" dirty="0" err="1">
                <a:latin typeface="Arial Narrow" pitchFamily="34" charset="0"/>
              </a:rPr>
              <a:t>kesesuaian</a:t>
            </a:r>
            <a:r>
              <a:rPr lang="en-US" sz="1662" dirty="0">
                <a:latin typeface="Arial Narrow" pitchFamily="34" charset="0"/>
              </a:rPr>
              <a:t>, </a:t>
            </a:r>
            <a:r>
              <a:rPr lang="en-US" sz="1662" dirty="0" err="1">
                <a:latin typeface="Arial Narrow" pitchFamily="34" charset="0"/>
              </a:rPr>
              <a:t>kecukupan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keefektifan</a:t>
            </a:r>
            <a:r>
              <a:rPr lang="en-US" sz="1662" dirty="0">
                <a:latin typeface="Arial Narrow" pitchFamily="34" charset="0"/>
              </a:rPr>
              <a:t>.</a:t>
            </a:r>
          </a:p>
        </p:txBody>
      </p:sp>
      <p:sp>
        <p:nvSpPr>
          <p:cNvPr id="26" name="Rectangle 25"/>
          <p:cNvSpPr/>
          <p:nvPr/>
        </p:nvSpPr>
        <p:spPr>
          <a:xfrm>
            <a:off x="4651131" y="4234207"/>
            <a:ext cx="2426677" cy="102870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tinjauan</a:t>
            </a:r>
            <a:r>
              <a:rPr lang="en-US" sz="1477" dirty="0">
                <a:solidFill>
                  <a:schemeClr val="tx1"/>
                </a:solidFill>
                <a:latin typeface="Arial Narrow" pitchFamily="34" charset="0"/>
              </a:rPr>
              <a:t> </a:t>
            </a:r>
            <a:r>
              <a:rPr lang="en-US" sz="1477" dirty="0" err="1">
                <a:solidFill>
                  <a:schemeClr val="tx1"/>
                </a:solidFill>
                <a:latin typeface="Arial Narrow" pitchFamily="34" charset="0"/>
              </a:rPr>
              <a:t>manajemen</a:t>
            </a:r>
            <a:r>
              <a:rPr lang="en-US" sz="1477" dirty="0">
                <a:solidFill>
                  <a:schemeClr val="tx1"/>
                </a:solidFill>
                <a:latin typeface="Arial Narrow" pitchFamily="34" charset="0"/>
              </a:rPr>
              <a:t>.</a:t>
            </a:r>
          </a:p>
        </p:txBody>
      </p:sp>
      <p:sp>
        <p:nvSpPr>
          <p:cNvPr id="27" name="Chevron 26"/>
          <p:cNvSpPr/>
          <p:nvPr/>
        </p:nvSpPr>
        <p:spPr>
          <a:xfrm>
            <a:off x="4290646" y="1528354"/>
            <a:ext cx="360485" cy="1012624"/>
          </a:xfrm>
          <a:prstGeom prst="chevron">
            <a:avLst>
              <a:gd name="adj" fmla="val 57317"/>
            </a:avLst>
          </a:prstGeom>
          <a:solidFill>
            <a:srgbClr val="FF6600"/>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solidFill>
                <a:schemeClr val="tx1"/>
              </a:solidFill>
            </a:endParaRPr>
          </a:p>
        </p:txBody>
      </p:sp>
      <p:sp>
        <p:nvSpPr>
          <p:cNvPr id="13" name="Rectangle 12"/>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Tinjauan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Manajemen</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31F5B29-F0C2-48D8-AC8E-88F7123B3314}"/>
              </a:ext>
            </a:extLst>
          </p:cNvPr>
          <p:cNvSpPr>
            <a:spLocks noGrp="1"/>
          </p:cNvSpPr>
          <p:nvPr>
            <p:ph type="sldNum" sz="quarter" idx="12"/>
          </p:nvPr>
        </p:nvSpPr>
        <p:spPr/>
        <p:txBody>
          <a:bodyPr/>
          <a:lstStyle/>
          <a:p>
            <a:pPr>
              <a:defRPr/>
            </a:pPr>
            <a:fld id="{2E3D3CF9-A8F0-446F-8AA4-23D2A19D86A0}" type="slidenum">
              <a:rPr lang="en-US" smtClean="0"/>
              <a:pPr>
                <a:defRPr/>
              </a:pPr>
              <a:t>59</a:t>
            </a:fld>
            <a:endParaRPr lang="en-US"/>
          </a:p>
        </p:txBody>
      </p:sp>
      <p:sp>
        <p:nvSpPr>
          <p:cNvPr id="2" name="Footer Placeholder 1">
            <a:extLst>
              <a:ext uri="{FF2B5EF4-FFF2-40B4-BE49-F238E27FC236}">
                <a16:creationId xmlns:a16="http://schemas.microsoft.com/office/drawing/2014/main" id="{FCDF27CC-623B-4B91-BCE1-FAB97DB30C51}"/>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402830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214" y="2292440"/>
            <a:ext cx="6037729" cy="4063911"/>
          </a:xfrm>
          <a:prstGeom prst="rect">
            <a:avLst/>
          </a:prstGeom>
        </p:spPr>
      </p:pic>
      <p:sp>
        <p:nvSpPr>
          <p:cNvPr id="5" name="Text Box 42"/>
          <p:cNvSpPr txBox="1">
            <a:spLocks noChangeArrowheads="1"/>
          </p:cNvSpPr>
          <p:nvPr/>
        </p:nvSpPr>
        <p:spPr bwMode="auto">
          <a:xfrm>
            <a:off x="3230864" y="2132620"/>
            <a:ext cx="3256085" cy="319639"/>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Layer 1</a:t>
            </a:r>
          </a:p>
        </p:txBody>
      </p:sp>
      <p:sp>
        <p:nvSpPr>
          <p:cNvPr id="6" name="Text Box 42"/>
          <p:cNvSpPr txBox="1">
            <a:spLocks noChangeArrowheads="1"/>
          </p:cNvSpPr>
          <p:nvPr/>
        </p:nvSpPr>
        <p:spPr bwMode="auto">
          <a:xfrm>
            <a:off x="4199052" y="2710844"/>
            <a:ext cx="3256085" cy="319639"/>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Layer 2</a:t>
            </a:r>
          </a:p>
        </p:txBody>
      </p:sp>
      <p:sp>
        <p:nvSpPr>
          <p:cNvPr id="7" name="Text Box 42"/>
          <p:cNvSpPr txBox="1">
            <a:spLocks noChangeArrowheads="1"/>
          </p:cNvSpPr>
          <p:nvPr/>
        </p:nvSpPr>
        <p:spPr bwMode="auto">
          <a:xfrm>
            <a:off x="5180687" y="3224171"/>
            <a:ext cx="3256085" cy="319639"/>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Layer 3</a:t>
            </a:r>
          </a:p>
        </p:txBody>
      </p:sp>
      <p:sp>
        <p:nvSpPr>
          <p:cNvPr id="8" name="Text Box 42"/>
          <p:cNvSpPr txBox="1">
            <a:spLocks noChangeArrowheads="1"/>
          </p:cNvSpPr>
          <p:nvPr/>
        </p:nvSpPr>
        <p:spPr bwMode="auto">
          <a:xfrm>
            <a:off x="6081640" y="3733364"/>
            <a:ext cx="3256085" cy="319639"/>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Layer 4, </a:t>
            </a:r>
            <a:r>
              <a:rPr lang="en-US" sz="1477" b="1" i="1" dirty="0" err="1">
                <a:solidFill>
                  <a:prstClr val="black"/>
                </a:solidFill>
                <a:latin typeface="Rockwell" pitchFamily="18" charset="0"/>
              </a:rPr>
              <a:t>dst</a:t>
            </a:r>
            <a:endParaRPr lang="en-US" sz="1477" b="1" i="1" dirty="0">
              <a:solidFill>
                <a:prstClr val="black"/>
              </a:solidFill>
              <a:latin typeface="Rockwell" pitchFamily="18" charset="0"/>
            </a:endParaRPr>
          </a:p>
        </p:txBody>
      </p:sp>
      <p:sp>
        <p:nvSpPr>
          <p:cNvPr id="9" name="Text Box 42"/>
          <p:cNvSpPr txBox="1">
            <a:spLocks noChangeArrowheads="1"/>
          </p:cNvSpPr>
          <p:nvPr/>
        </p:nvSpPr>
        <p:spPr bwMode="auto">
          <a:xfrm>
            <a:off x="1067696" y="5500123"/>
            <a:ext cx="3256085" cy="546945"/>
          </a:xfrm>
          <a:prstGeom prst="rect">
            <a:avLst/>
          </a:prstGeom>
          <a:noFill/>
          <a:ln w="9525">
            <a:noFill/>
            <a:miter lim="800000"/>
            <a:headEnd/>
            <a:tailEnd/>
          </a:ln>
        </p:spPr>
        <p:txBody>
          <a:bodyPr>
            <a:spAutoFit/>
          </a:bodyPr>
          <a:lstStyle/>
          <a:p>
            <a:pPr algn="ctr" fontAlgn="base">
              <a:spcBef>
                <a:spcPct val="50000"/>
              </a:spcBef>
              <a:spcAft>
                <a:spcPct val="0"/>
              </a:spcAft>
            </a:pPr>
            <a:r>
              <a:rPr lang="en-US" sz="1477" b="1" i="1" dirty="0">
                <a:solidFill>
                  <a:prstClr val="black"/>
                </a:solidFill>
                <a:latin typeface="Rockwell" pitchFamily="18" charset="0"/>
              </a:rPr>
              <a:t>Sistem </a:t>
            </a:r>
            <a:r>
              <a:rPr lang="en-US" sz="1477" b="1" i="1" dirty="0" err="1">
                <a:solidFill>
                  <a:prstClr val="black"/>
                </a:solidFill>
                <a:latin typeface="Rockwell" pitchFamily="18" charset="0"/>
              </a:rPr>
              <a:t>Pencegahan</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Bahaya</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dan</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Mengendalikan</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dengan</a:t>
            </a:r>
            <a:r>
              <a:rPr lang="en-US" sz="1477" b="1" i="1" dirty="0">
                <a:solidFill>
                  <a:prstClr val="black"/>
                </a:solidFill>
                <a:latin typeface="Rockwell" pitchFamily="18" charset="0"/>
              </a:rPr>
              <a:t> </a:t>
            </a:r>
            <a:r>
              <a:rPr lang="en-US" sz="1477" b="1" i="1" dirty="0" err="1">
                <a:solidFill>
                  <a:prstClr val="black"/>
                </a:solidFill>
                <a:latin typeface="Rockwell" pitchFamily="18" charset="0"/>
              </a:rPr>
              <a:t>efektif</a:t>
            </a:r>
            <a:endParaRPr lang="en-US" sz="1477" b="1" i="1" dirty="0">
              <a:solidFill>
                <a:prstClr val="black"/>
              </a:solidFill>
              <a:latin typeface="Rockwell" pitchFamily="18" charset="0"/>
            </a:endParaRPr>
          </a:p>
        </p:txBody>
      </p:sp>
      <p:sp>
        <p:nvSpPr>
          <p:cNvPr id="10" name="Line 43"/>
          <p:cNvSpPr>
            <a:spLocks noChangeShapeType="1"/>
          </p:cNvSpPr>
          <p:nvPr/>
        </p:nvSpPr>
        <p:spPr bwMode="auto">
          <a:xfrm flipV="1">
            <a:off x="3230864" y="3870673"/>
            <a:ext cx="1092917" cy="1629449"/>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11" name="Text Box 2"/>
          <p:cNvSpPr txBox="1">
            <a:spLocks noChangeArrowheads="1"/>
          </p:cNvSpPr>
          <p:nvPr/>
        </p:nvSpPr>
        <p:spPr bwMode="auto">
          <a:xfrm>
            <a:off x="323851" y="133350"/>
            <a:ext cx="8569569" cy="756361"/>
          </a:xfrm>
          <a:prstGeom prst="rect">
            <a:avLst/>
          </a:prstGeom>
          <a:noFill/>
          <a:ln w="9525">
            <a:noFill/>
            <a:miter lim="800000"/>
            <a:headEnd/>
            <a:tailEnd/>
          </a:ln>
        </p:spPr>
        <p:txBody>
          <a:bodyPr>
            <a:spAutoFit/>
          </a:bodyPr>
          <a:lstStyle/>
          <a:p>
            <a:pPr fontAlgn="base">
              <a:spcBef>
                <a:spcPct val="50000"/>
              </a:spcBef>
              <a:spcAft>
                <a:spcPct val="0"/>
              </a:spcAft>
              <a:defRPr/>
            </a:pPr>
            <a:r>
              <a:rPr lang="en-US" sz="2215" b="1" u="sng" dirty="0">
                <a:solidFill>
                  <a:prstClr val="black"/>
                </a:solidFill>
              </a:rPr>
              <a:t>Accident Causation Model</a:t>
            </a:r>
            <a:r>
              <a:rPr lang="en-US" sz="2215" b="1" i="1" dirty="0">
                <a:solidFill>
                  <a:prstClr val="black"/>
                </a:solidFill>
              </a:rPr>
              <a:t> – Swiss Cheese Model</a:t>
            </a:r>
          </a:p>
          <a:p>
            <a:pPr fontAlgn="base">
              <a:spcBef>
                <a:spcPct val="50000"/>
              </a:spcBef>
              <a:spcAft>
                <a:spcPct val="0"/>
              </a:spcAft>
              <a:defRPr/>
            </a:pPr>
            <a:r>
              <a:rPr lang="en-US" sz="1400" dirty="0"/>
              <a:t>Dante </a:t>
            </a:r>
            <a:r>
              <a:rPr lang="en-US" sz="1400" dirty="0" err="1"/>
              <a:t>Orlandella</a:t>
            </a:r>
            <a:r>
              <a:rPr lang="en-US" sz="1400" dirty="0"/>
              <a:t> and James T. Reason </a:t>
            </a:r>
            <a:r>
              <a:rPr lang="en-US" sz="1292" b="1" i="1" dirty="0">
                <a:solidFill>
                  <a:prstClr val="black"/>
                </a:solidFill>
              </a:rPr>
              <a:t>(University of Manchester)</a:t>
            </a:r>
            <a:endParaRPr lang="en-US" sz="1292" b="1" dirty="0">
              <a:solidFill>
                <a:prstClr val="black"/>
              </a:solidFill>
            </a:endParaRPr>
          </a:p>
        </p:txBody>
      </p:sp>
      <p:sp>
        <p:nvSpPr>
          <p:cNvPr id="12" name="Line 43"/>
          <p:cNvSpPr>
            <a:spLocks noChangeShapeType="1"/>
          </p:cNvSpPr>
          <p:nvPr/>
        </p:nvSpPr>
        <p:spPr bwMode="auto">
          <a:xfrm flipV="1">
            <a:off x="3230864" y="4475540"/>
            <a:ext cx="1949823" cy="1024582"/>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13" name="Line 43"/>
          <p:cNvSpPr>
            <a:spLocks noChangeShapeType="1"/>
          </p:cNvSpPr>
          <p:nvPr/>
        </p:nvSpPr>
        <p:spPr bwMode="auto">
          <a:xfrm flipV="1">
            <a:off x="3230864" y="4962223"/>
            <a:ext cx="2850775" cy="537898"/>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14" name="Line 43"/>
          <p:cNvSpPr>
            <a:spLocks noChangeShapeType="1"/>
          </p:cNvSpPr>
          <p:nvPr/>
        </p:nvSpPr>
        <p:spPr bwMode="auto">
          <a:xfrm flipV="1">
            <a:off x="3230864" y="5471415"/>
            <a:ext cx="3766985" cy="22511"/>
          </a:xfrm>
          <a:prstGeom prst="line">
            <a:avLst/>
          </a:prstGeom>
          <a:noFill/>
          <a:ln w="57150">
            <a:solidFill>
              <a:schemeClr val="tx1"/>
            </a:solidFill>
            <a:miter lim="800000"/>
            <a:headEnd/>
            <a:tailEnd type="triangle" w="med" len="med"/>
          </a:ln>
        </p:spPr>
        <p:txBody>
          <a:bodyPr wrap="none"/>
          <a:lstStyle/>
          <a:p>
            <a:pPr fontAlgn="base">
              <a:spcBef>
                <a:spcPct val="0"/>
              </a:spcBef>
              <a:spcAft>
                <a:spcPct val="0"/>
              </a:spcAft>
            </a:pPr>
            <a:endParaRPr lang="en-US" sz="1846">
              <a:solidFill>
                <a:prstClr val="black"/>
              </a:solidFill>
              <a:latin typeface="Verdana" pitchFamily="34" charset="0"/>
            </a:endParaRPr>
          </a:p>
        </p:txBody>
      </p:sp>
      <p:sp>
        <p:nvSpPr>
          <p:cNvPr id="3" name="Slide Number Placeholder 2">
            <a:extLst>
              <a:ext uri="{FF2B5EF4-FFF2-40B4-BE49-F238E27FC236}">
                <a16:creationId xmlns:a16="http://schemas.microsoft.com/office/drawing/2014/main" id="{2B0C27B3-E076-4633-A290-41B109F0EDE5}"/>
              </a:ext>
            </a:extLst>
          </p:cNvPr>
          <p:cNvSpPr>
            <a:spLocks noGrp="1"/>
          </p:cNvSpPr>
          <p:nvPr>
            <p:ph type="sldNum" sz="quarter" idx="12"/>
          </p:nvPr>
        </p:nvSpPr>
        <p:spPr/>
        <p:txBody>
          <a:bodyPr/>
          <a:lstStyle/>
          <a:p>
            <a:fld id="{D1B71AAA-B9E7-4449-836C-07686E34B3E0}" type="slidenum">
              <a:rPr lang="en-US" smtClean="0"/>
              <a:t>6</a:t>
            </a:fld>
            <a:endParaRPr lang="en-US"/>
          </a:p>
        </p:txBody>
      </p:sp>
      <p:pic>
        <p:nvPicPr>
          <p:cNvPr id="3074" name="Picture 2" descr="Image result for health safety and environment">
            <a:extLst>
              <a:ext uri="{FF2B5EF4-FFF2-40B4-BE49-F238E27FC236}">
                <a16:creationId xmlns:a16="http://schemas.microsoft.com/office/drawing/2014/main" id="{FCC16CA6-1890-45F7-AE86-027BBEAF08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7797" y="176303"/>
            <a:ext cx="1562352" cy="14842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2533019-EB20-4D4E-9201-0544EF0E0D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9831" l="10000" r="97400"/>
                    </a14:imgEffect>
                  </a14:imgLayer>
                </a14:imgProps>
              </a:ext>
            </a:extLst>
          </a:blip>
          <a:stretch>
            <a:fillRect/>
          </a:stretch>
        </p:blipFill>
        <p:spPr>
          <a:xfrm flipH="1">
            <a:off x="-1" y="1772239"/>
            <a:ext cx="3062362" cy="3721687"/>
          </a:xfrm>
          <a:prstGeom prst="rect">
            <a:avLst/>
          </a:prstGeom>
        </p:spPr>
      </p:pic>
      <p:sp>
        <p:nvSpPr>
          <p:cNvPr id="18" name="Footer Placeholder 17">
            <a:extLst>
              <a:ext uri="{FF2B5EF4-FFF2-40B4-BE49-F238E27FC236}">
                <a16:creationId xmlns:a16="http://schemas.microsoft.com/office/drawing/2014/main" id="{4DA93AA1-BBEB-4604-9D2B-567CBCD514D0}"/>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118260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3769"/>
            <a:ext cx="7913077" cy="6330462"/>
          </a:xfrm>
          <a:prstGeom prst="rect">
            <a:avLst/>
          </a:prstGeom>
        </p:spPr>
      </p:pic>
      <p:sp>
        <p:nvSpPr>
          <p:cNvPr id="5" name="Rectangle 4"/>
          <p:cNvSpPr/>
          <p:nvPr/>
        </p:nvSpPr>
        <p:spPr>
          <a:xfrm>
            <a:off x="4663488" y="364536"/>
            <a:ext cx="3782989" cy="852363"/>
          </a:xfrm>
          <a:prstGeom prst="rect">
            <a:avLst/>
          </a:prstGeom>
          <a:noFill/>
        </p:spPr>
        <p:txBody>
          <a:bodyPr wrap="none" lIns="84406" tIns="42203" rIns="84406" bIns="42203">
            <a:spAutoFit/>
          </a:bodyPr>
          <a:lstStyle/>
          <a:p>
            <a:pPr algn="ctr"/>
            <a:r>
              <a:rPr lang="en-US" sz="4985" b="1" dirty="0">
                <a:ln w="22225">
                  <a:solidFill>
                    <a:srgbClr val="FF0000"/>
                  </a:solidFill>
                  <a:prstDash val="solid"/>
                </a:ln>
                <a:solidFill>
                  <a:srgbClr val="FF0000"/>
                </a:solidFill>
              </a:rPr>
              <a:t>Improvement</a:t>
            </a:r>
          </a:p>
        </p:txBody>
      </p:sp>
      <p:sp>
        <p:nvSpPr>
          <p:cNvPr id="8" name="Rectangle 7"/>
          <p:cNvSpPr/>
          <p:nvPr/>
        </p:nvSpPr>
        <p:spPr>
          <a:xfrm>
            <a:off x="4771783" y="1586352"/>
            <a:ext cx="3560480" cy="707886"/>
          </a:xfrm>
          <a:prstGeom prst="rect">
            <a:avLst/>
          </a:prstGeom>
          <a:ln w="19050">
            <a:solidFill>
              <a:srgbClr val="FFC000"/>
            </a:solidFill>
            <a:prstDash val="dash"/>
          </a:ln>
        </p:spPr>
        <p:txBody>
          <a:bodyPr wrap="square">
            <a:spAutoFit/>
          </a:bodyPr>
          <a:lstStyle/>
          <a:p>
            <a:r>
              <a:rPr lang="en-US" sz="2000" dirty="0" err="1">
                <a:latin typeface="Arial Narrow" pitchFamily="34" charset="0"/>
              </a:rPr>
              <a:t>Insiden</a:t>
            </a:r>
            <a:r>
              <a:rPr lang="en-US" sz="2000" dirty="0">
                <a:latin typeface="Arial Narrow" pitchFamily="34" charset="0"/>
              </a:rPr>
              <a:t>, </a:t>
            </a:r>
            <a:r>
              <a:rPr lang="en-US" sz="2000" dirty="0" err="1">
                <a:latin typeface="Arial Narrow" pitchFamily="34" charset="0"/>
              </a:rPr>
              <a:t>Ketidaksesuaian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a:t>
            </a:r>
            <a:r>
              <a:rPr lang="en-US" sz="2000" dirty="0" err="1">
                <a:latin typeface="Arial Narrow" pitchFamily="34" charset="0"/>
              </a:rPr>
              <a:t>Korektif</a:t>
            </a:r>
            <a:endParaRPr lang="en-US" sz="2000" dirty="0">
              <a:latin typeface="Arial Narrow" pitchFamily="34" charset="0"/>
            </a:endParaRPr>
          </a:p>
        </p:txBody>
      </p:sp>
      <p:sp>
        <p:nvSpPr>
          <p:cNvPr id="6" name="Oval 5"/>
          <p:cNvSpPr/>
          <p:nvPr/>
        </p:nvSpPr>
        <p:spPr>
          <a:xfrm>
            <a:off x="4267200" y="1698662"/>
            <a:ext cx="422031" cy="4220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 name="Rectangle 8"/>
          <p:cNvSpPr/>
          <p:nvPr/>
        </p:nvSpPr>
        <p:spPr>
          <a:xfrm>
            <a:off x="4771783" y="2372885"/>
            <a:ext cx="3560480" cy="400110"/>
          </a:xfrm>
          <a:prstGeom prst="rect">
            <a:avLst/>
          </a:prstGeom>
          <a:ln w="19050">
            <a:solidFill>
              <a:srgbClr val="FFC000"/>
            </a:solidFill>
            <a:prstDash val="dash"/>
          </a:ln>
        </p:spPr>
        <p:txBody>
          <a:bodyPr wrap="square">
            <a:spAutoFit/>
          </a:bodyPr>
          <a:lstStyle/>
          <a:p>
            <a:r>
              <a:rPr lang="en-US" sz="2000" dirty="0" err="1">
                <a:latin typeface="Arial Narrow" pitchFamily="34" charset="0"/>
              </a:rPr>
              <a:t>Perbaikan</a:t>
            </a:r>
            <a:r>
              <a:rPr lang="en-US" sz="2000" dirty="0">
                <a:latin typeface="Arial Narrow" pitchFamily="34" charset="0"/>
              </a:rPr>
              <a:t> </a:t>
            </a:r>
            <a:r>
              <a:rPr lang="en-US" sz="2000" dirty="0" err="1">
                <a:latin typeface="Arial Narrow" pitchFamily="34" charset="0"/>
              </a:rPr>
              <a:t>Berkelanjutan</a:t>
            </a:r>
            <a:endParaRPr lang="en-US" sz="2000" dirty="0">
              <a:latin typeface="Arial Narrow" pitchFamily="34" charset="0"/>
            </a:endParaRPr>
          </a:p>
        </p:txBody>
      </p:sp>
      <p:sp>
        <p:nvSpPr>
          <p:cNvPr id="10" name="Oval 9"/>
          <p:cNvSpPr/>
          <p:nvPr/>
        </p:nvSpPr>
        <p:spPr>
          <a:xfrm>
            <a:off x="4267200" y="2339951"/>
            <a:ext cx="422031" cy="42203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4" name="Slide Number Placeholder 3">
            <a:extLst>
              <a:ext uri="{FF2B5EF4-FFF2-40B4-BE49-F238E27FC236}">
                <a16:creationId xmlns:a16="http://schemas.microsoft.com/office/drawing/2014/main" id="{27850661-3E8E-4B7E-974C-7E29CFA529E8}"/>
              </a:ext>
            </a:extLst>
          </p:cNvPr>
          <p:cNvSpPr>
            <a:spLocks noGrp="1"/>
          </p:cNvSpPr>
          <p:nvPr>
            <p:ph type="sldNum" sz="quarter" idx="12"/>
          </p:nvPr>
        </p:nvSpPr>
        <p:spPr/>
        <p:txBody>
          <a:bodyPr/>
          <a:lstStyle/>
          <a:p>
            <a:pPr>
              <a:defRPr/>
            </a:pPr>
            <a:fld id="{2E3D3CF9-A8F0-446F-8AA4-23D2A19D86A0}" type="slidenum">
              <a:rPr lang="en-US" smtClean="0"/>
              <a:pPr>
                <a:defRPr/>
              </a:pPr>
              <a:t>60</a:t>
            </a:fld>
            <a:endParaRPr lang="en-US"/>
          </a:p>
        </p:txBody>
      </p:sp>
      <p:sp>
        <p:nvSpPr>
          <p:cNvPr id="2" name="Footer Placeholder 1">
            <a:extLst>
              <a:ext uri="{FF2B5EF4-FFF2-40B4-BE49-F238E27FC236}">
                <a16:creationId xmlns:a16="http://schemas.microsoft.com/office/drawing/2014/main" id="{F4BA70FE-43D9-487F-B16E-802548B34352}"/>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559291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63306" y="968293"/>
            <a:ext cx="2302986" cy="84994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t>
            </a:r>
            <a:r>
              <a:rPr lang="en-US" sz="1477" dirty="0" err="1">
                <a:solidFill>
                  <a:schemeClr val="bg1"/>
                </a:solidFill>
                <a:latin typeface="Arial Narrow" pitchFamily="34" charset="0"/>
              </a:rPr>
              <a:t>pemantauan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pengukuran</a:t>
            </a:r>
            <a:r>
              <a:rPr lang="en-US" sz="1477" dirty="0">
                <a:solidFill>
                  <a:schemeClr val="bg1"/>
                </a:solidFill>
                <a:latin typeface="Arial Narrow" pitchFamily="34" charset="0"/>
              </a:rPr>
              <a:t>, </a:t>
            </a:r>
            <a:r>
              <a:rPr lang="en-US" sz="1477" dirty="0" err="1">
                <a:solidFill>
                  <a:schemeClr val="bg1"/>
                </a:solidFill>
                <a:latin typeface="Arial Narrow" pitchFamily="34" charset="0"/>
              </a:rPr>
              <a:t>analisis</a:t>
            </a:r>
            <a:r>
              <a:rPr lang="en-US" sz="1477" dirty="0">
                <a:solidFill>
                  <a:schemeClr val="bg1"/>
                </a:solidFill>
                <a:latin typeface="Arial Narrow" pitchFamily="34" charset="0"/>
              </a:rPr>
              <a:t> </a:t>
            </a:r>
            <a:r>
              <a:rPr lang="en-US" sz="1477" dirty="0" err="1">
                <a:solidFill>
                  <a:schemeClr val="bg1"/>
                </a:solidFill>
                <a:latin typeface="Arial Narrow" pitchFamily="34" charset="0"/>
              </a:rPr>
              <a:t>dan</a:t>
            </a:r>
            <a:r>
              <a:rPr lang="en-US" sz="1477" dirty="0">
                <a:solidFill>
                  <a:schemeClr val="bg1"/>
                </a:solidFill>
                <a:latin typeface="Arial Narrow" pitchFamily="34" charset="0"/>
              </a:rPr>
              <a:t> </a:t>
            </a:r>
            <a:r>
              <a:rPr lang="en-US" sz="1477" dirty="0" err="1">
                <a:solidFill>
                  <a:schemeClr val="bg1"/>
                </a:solidFill>
                <a:latin typeface="Arial Narrow" pitchFamily="34" charset="0"/>
              </a:rPr>
              <a:t>evaluasi</a:t>
            </a:r>
            <a:r>
              <a:rPr lang="en-US" sz="1477" dirty="0">
                <a:solidFill>
                  <a:schemeClr val="bg1"/>
                </a:solidFill>
                <a:latin typeface="Arial Narrow" pitchFamily="34" charset="0"/>
              </a:rPr>
              <a:t> </a:t>
            </a:r>
            <a:r>
              <a:rPr lang="en-US" sz="1477" dirty="0" err="1">
                <a:solidFill>
                  <a:schemeClr val="bg1"/>
                </a:solidFill>
                <a:latin typeface="Arial Narrow" pitchFamily="34" charset="0"/>
              </a:rPr>
              <a:t>kinerja</a:t>
            </a:r>
            <a:endParaRPr lang="en-US" sz="1477" dirty="0">
              <a:solidFill>
                <a:schemeClr val="bg1"/>
              </a:solidFill>
              <a:latin typeface="Arial Narrow" pitchFamily="34" charset="0"/>
            </a:endParaRPr>
          </a:p>
        </p:txBody>
      </p:sp>
      <p:sp>
        <p:nvSpPr>
          <p:cNvPr id="18" name="Rectangle 17"/>
          <p:cNvSpPr/>
          <p:nvPr/>
        </p:nvSpPr>
        <p:spPr>
          <a:xfrm>
            <a:off x="563306" y="2003482"/>
            <a:ext cx="2302986" cy="52232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audit internal </a:t>
            </a:r>
          </a:p>
        </p:txBody>
      </p:sp>
      <p:sp>
        <p:nvSpPr>
          <p:cNvPr id="19" name="Rectangle 18"/>
          <p:cNvSpPr/>
          <p:nvPr/>
        </p:nvSpPr>
        <p:spPr>
          <a:xfrm>
            <a:off x="563306" y="2733243"/>
            <a:ext cx="2302986" cy="52232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77" dirty="0" err="1">
                <a:solidFill>
                  <a:schemeClr val="bg1"/>
                </a:solidFill>
                <a:latin typeface="Arial Narrow" pitchFamily="34" charset="0"/>
              </a:rPr>
              <a:t>Hasil</a:t>
            </a:r>
            <a:r>
              <a:rPr lang="en-US" sz="1477" dirty="0">
                <a:solidFill>
                  <a:schemeClr val="bg1"/>
                </a:solidFill>
                <a:latin typeface="Arial Narrow" pitchFamily="34" charset="0"/>
              </a:rPr>
              <a:t> </a:t>
            </a:r>
            <a:r>
              <a:rPr lang="en-US" sz="1477" dirty="0" err="1">
                <a:solidFill>
                  <a:schemeClr val="bg1"/>
                </a:solidFill>
                <a:latin typeface="Arial Narrow" pitchFamily="34" charset="0"/>
              </a:rPr>
              <a:t>tinjauan</a:t>
            </a:r>
            <a:r>
              <a:rPr lang="en-US" sz="1477" dirty="0">
                <a:solidFill>
                  <a:schemeClr val="bg1"/>
                </a:solidFill>
                <a:latin typeface="Arial Narrow" pitchFamily="34" charset="0"/>
              </a:rPr>
              <a:t> </a:t>
            </a:r>
            <a:r>
              <a:rPr lang="en-US" sz="1477" dirty="0" err="1">
                <a:solidFill>
                  <a:schemeClr val="bg1"/>
                </a:solidFill>
                <a:latin typeface="Arial Narrow" pitchFamily="34" charset="0"/>
              </a:rPr>
              <a:t>manajemen</a:t>
            </a:r>
            <a:endParaRPr lang="en-US" sz="1477" dirty="0">
              <a:solidFill>
                <a:schemeClr val="bg1"/>
              </a:solidFill>
              <a:latin typeface="Arial Narrow" pitchFamily="34" charset="0"/>
            </a:endParaRPr>
          </a:p>
        </p:txBody>
      </p:sp>
      <p:sp>
        <p:nvSpPr>
          <p:cNvPr id="21" name="Rectangle 20"/>
          <p:cNvSpPr/>
          <p:nvPr/>
        </p:nvSpPr>
        <p:spPr>
          <a:xfrm>
            <a:off x="3652401" y="1032068"/>
            <a:ext cx="2537383" cy="693680"/>
          </a:xfrm>
          <a:prstGeom prst="rect">
            <a:avLst/>
          </a:prstGeom>
          <a:solidFill>
            <a:srgbClr val="00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46" dirty="0">
                <a:solidFill>
                  <a:schemeClr val="tx1"/>
                </a:solidFill>
                <a:latin typeface="Arial Narrow" pitchFamily="34" charset="0"/>
              </a:rPr>
              <a:t>Opportunities for improvement (10.1)</a:t>
            </a:r>
          </a:p>
        </p:txBody>
      </p:sp>
      <p:cxnSp>
        <p:nvCxnSpPr>
          <p:cNvPr id="22" name="Straight Arrow Connector 21"/>
          <p:cNvCxnSpPr>
            <a:stCxn id="17" idx="3"/>
            <a:endCxn id="21" idx="1"/>
          </p:cNvCxnSpPr>
          <p:nvPr/>
        </p:nvCxnSpPr>
        <p:spPr>
          <a:xfrm flipV="1">
            <a:off x="2866292" y="1378909"/>
            <a:ext cx="786110" cy="1435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3"/>
            <a:endCxn id="21" idx="1"/>
          </p:cNvCxnSpPr>
          <p:nvPr/>
        </p:nvCxnSpPr>
        <p:spPr>
          <a:xfrm flipV="1">
            <a:off x="2866292" y="1378908"/>
            <a:ext cx="786110" cy="88573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3"/>
            <a:endCxn id="21" idx="1"/>
          </p:cNvCxnSpPr>
          <p:nvPr/>
        </p:nvCxnSpPr>
        <p:spPr>
          <a:xfrm flipV="1">
            <a:off x="2866292" y="1378908"/>
            <a:ext cx="786110" cy="161549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814039" y="1025189"/>
            <a:ext cx="2116587" cy="721795"/>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46" dirty="0" err="1">
                <a:solidFill>
                  <a:schemeClr val="tx1"/>
                </a:solidFill>
                <a:latin typeface="Arial Narrow" pitchFamily="34" charset="0"/>
              </a:rPr>
              <a:t>Hasill</a:t>
            </a:r>
            <a:r>
              <a:rPr lang="en-US" sz="1846" dirty="0">
                <a:solidFill>
                  <a:schemeClr val="tx1"/>
                </a:solidFill>
                <a:latin typeface="Arial Narrow" pitchFamily="34" charset="0"/>
              </a:rPr>
              <a:t> yang </a:t>
            </a:r>
            <a:r>
              <a:rPr lang="en-US" sz="1846" dirty="0" err="1">
                <a:solidFill>
                  <a:schemeClr val="tx1"/>
                </a:solidFill>
                <a:latin typeface="Arial Narrow" pitchFamily="34" charset="0"/>
              </a:rPr>
              <a:t>diharapkan</a:t>
            </a:r>
            <a:endParaRPr lang="en-US" sz="1846" dirty="0">
              <a:solidFill>
                <a:schemeClr val="tx1"/>
              </a:solidFill>
              <a:latin typeface="Arial Narrow" pitchFamily="34" charset="0"/>
            </a:endParaRPr>
          </a:p>
        </p:txBody>
      </p:sp>
      <p:cxnSp>
        <p:nvCxnSpPr>
          <p:cNvPr id="30" name="Straight Arrow Connector 29"/>
          <p:cNvCxnSpPr>
            <a:stCxn id="21" idx="3"/>
            <a:endCxn id="29" idx="1"/>
          </p:cNvCxnSpPr>
          <p:nvPr/>
        </p:nvCxnSpPr>
        <p:spPr>
          <a:xfrm>
            <a:off x="6189785" y="1378908"/>
            <a:ext cx="624254" cy="7179"/>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2"/>
            <a:endCxn id="49" idx="0"/>
          </p:cNvCxnSpPr>
          <p:nvPr/>
        </p:nvCxnSpPr>
        <p:spPr>
          <a:xfrm>
            <a:off x="4921093" y="1725748"/>
            <a:ext cx="8987" cy="589232"/>
          </a:xfrm>
          <a:prstGeom prst="straightConnector1">
            <a:avLst/>
          </a:prstGeom>
          <a:ln w="38100">
            <a:solidFill>
              <a:srgbClr val="FF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631303" y="2314980"/>
            <a:ext cx="2597554" cy="594609"/>
          </a:xfrm>
          <a:prstGeom prst="rect">
            <a:avLst/>
          </a:prstGeom>
          <a:solidFill>
            <a:srgbClr val="FF00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77" dirty="0" err="1">
                <a:solidFill>
                  <a:schemeClr val="bg1"/>
                </a:solidFill>
                <a:latin typeface="Arial Narrow" pitchFamily="34" charset="0"/>
              </a:rPr>
              <a:t>Ketidaksesuaian</a:t>
            </a:r>
            <a:r>
              <a:rPr lang="en-US" sz="1477" dirty="0">
                <a:solidFill>
                  <a:schemeClr val="bg1"/>
                </a:solidFill>
                <a:latin typeface="Arial Narrow" pitchFamily="34" charset="0"/>
              </a:rPr>
              <a:t> </a:t>
            </a:r>
            <a:r>
              <a:rPr lang="en-US" sz="1477" dirty="0" err="1">
                <a:solidFill>
                  <a:schemeClr val="bg1"/>
                </a:solidFill>
                <a:latin typeface="Arial Narrow" pitchFamily="34" charset="0"/>
              </a:rPr>
              <a:t>dan</a:t>
            </a:r>
            <a:r>
              <a:rPr lang="en-US" sz="1477" dirty="0">
                <a:solidFill>
                  <a:schemeClr val="bg1"/>
                </a:solidFill>
                <a:latin typeface="Arial Narrow" pitchFamily="34" charset="0"/>
              </a:rPr>
              <a:t> </a:t>
            </a:r>
            <a:r>
              <a:rPr lang="en-US" sz="1477" dirty="0" err="1">
                <a:solidFill>
                  <a:schemeClr val="bg1"/>
                </a:solidFill>
                <a:latin typeface="Arial Narrow" pitchFamily="34" charset="0"/>
              </a:rPr>
              <a:t>tindakan</a:t>
            </a:r>
            <a:r>
              <a:rPr lang="en-US" sz="1477" dirty="0">
                <a:solidFill>
                  <a:schemeClr val="bg1"/>
                </a:solidFill>
                <a:latin typeface="Arial Narrow" pitchFamily="34" charset="0"/>
              </a:rPr>
              <a:t> </a:t>
            </a:r>
            <a:r>
              <a:rPr lang="en-US" sz="1477" dirty="0" err="1">
                <a:solidFill>
                  <a:schemeClr val="bg1"/>
                </a:solidFill>
                <a:latin typeface="Arial Narrow" pitchFamily="34" charset="0"/>
              </a:rPr>
              <a:t>korektif</a:t>
            </a:r>
            <a:r>
              <a:rPr lang="en-US" sz="1477" dirty="0">
                <a:solidFill>
                  <a:schemeClr val="bg1"/>
                </a:solidFill>
                <a:latin typeface="Arial Narrow" pitchFamily="34" charset="0"/>
              </a:rPr>
              <a:t> (10.2)</a:t>
            </a:r>
          </a:p>
        </p:txBody>
      </p:sp>
      <p:sp>
        <p:nvSpPr>
          <p:cNvPr id="27" name="Rectangle 26"/>
          <p:cNvSpPr/>
          <p:nvPr/>
        </p:nvSpPr>
        <p:spPr>
          <a:xfrm>
            <a:off x="240396" y="188405"/>
            <a:ext cx="8690229"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Insiden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Ketidaksesuaian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Korektif</a:t>
            </a:r>
            <a:endParaRPr lang="en-US" sz="2800" dirty="0">
              <a:solidFill>
                <a:schemeClr val="tx1"/>
              </a:solidFill>
              <a:latin typeface="Impact" panose="020B0806030902050204" pitchFamily="34" charset="0"/>
              <a:cs typeface="Arial" panose="020B0604020202020204" pitchFamily="34" charset="0"/>
            </a:endParaRPr>
          </a:p>
        </p:txBody>
      </p:sp>
      <p:sp>
        <p:nvSpPr>
          <p:cNvPr id="28" name="Rectangle 27"/>
          <p:cNvSpPr/>
          <p:nvPr/>
        </p:nvSpPr>
        <p:spPr>
          <a:xfrm>
            <a:off x="240396" y="3550791"/>
            <a:ext cx="8690229" cy="3170099"/>
          </a:xfrm>
          <a:prstGeom prst="rect">
            <a:avLst/>
          </a:prstGeom>
          <a:ln w="19050">
            <a:solidFill>
              <a:srgbClr val="FFC000"/>
            </a:solidFill>
            <a:prstDash val="dash"/>
          </a:ln>
        </p:spPr>
        <p:txBody>
          <a:bodyPr wrap="square">
            <a:spAutoFit/>
          </a:bodyPr>
          <a:lstStyle/>
          <a:p>
            <a:r>
              <a:rPr lang="en-US" sz="2000" dirty="0" err="1">
                <a:latin typeface="Arial Narrow" pitchFamily="34" charset="0"/>
              </a:rPr>
              <a:t>Ketika</a:t>
            </a:r>
            <a:r>
              <a:rPr lang="en-US" sz="2000" dirty="0">
                <a:latin typeface="Arial Narrow" pitchFamily="34" charset="0"/>
              </a:rPr>
              <a:t> </a:t>
            </a:r>
            <a:r>
              <a:rPr lang="en-US" sz="2000" dirty="0" err="1">
                <a:latin typeface="Arial Narrow" pitchFamily="34" charset="0"/>
              </a:rPr>
              <a:t>terjadi</a:t>
            </a:r>
            <a:r>
              <a:rPr lang="en-US" sz="2000" dirty="0">
                <a:latin typeface="Arial Narrow" pitchFamily="34" charset="0"/>
              </a:rPr>
              <a:t> </a:t>
            </a:r>
            <a:r>
              <a:rPr lang="en-US" sz="2000" dirty="0" err="1">
                <a:latin typeface="Arial Narrow" pitchFamily="34" charset="0"/>
              </a:rPr>
              <a:t>insiden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ketidaksesuaian</a:t>
            </a:r>
            <a:r>
              <a:rPr lang="en-US" sz="2000" dirty="0">
                <a:latin typeface="Arial Narrow" pitchFamily="34" charset="0"/>
              </a:rPr>
              <a:t>, </a:t>
            </a:r>
            <a:r>
              <a:rPr lang="en-US" sz="2000" dirty="0" err="1">
                <a:latin typeface="Arial Narrow" pitchFamily="34" charset="0"/>
              </a:rPr>
              <a:t>harus</a:t>
            </a:r>
            <a:r>
              <a:rPr lang="en-US" sz="2000" dirty="0">
                <a:latin typeface="Arial Narrow" pitchFamily="34" charset="0"/>
              </a:rPr>
              <a:t> :</a:t>
            </a:r>
          </a:p>
          <a:p>
            <a:pPr marL="342900" indent="-342900">
              <a:buFont typeface="+mj-lt"/>
              <a:buAutoNum type="alphaLcPeriod"/>
            </a:pPr>
            <a:r>
              <a:rPr lang="en-US" sz="2000" b="1" u="sng" dirty="0" err="1">
                <a:solidFill>
                  <a:srgbClr val="FF0000"/>
                </a:solidFill>
                <a:latin typeface="Arial Narrow" pitchFamily="34" charset="0"/>
              </a:rPr>
              <a:t>bereaksi</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dengan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tepat</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terhadap</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insiden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ketidaksesuaian</a:t>
            </a:r>
            <a:endParaRPr lang="en-US" sz="2000" dirty="0">
              <a:latin typeface="Arial Narrow" pitchFamily="34" charset="0"/>
            </a:endParaRPr>
          </a:p>
          <a:p>
            <a:pPr marL="342900" indent="-342900">
              <a:buFont typeface="+mj-lt"/>
              <a:buAutoNum type="alphaLcPeriod"/>
            </a:pPr>
            <a:r>
              <a:rPr lang="en-US" sz="2000" dirty="0" err="1">
                <a:latin typeface="Arial Narrow" pitchFamily="34" charset="0"/>
              </a:rPr>
              <a:t>evaluasi</a:t>
            </a:r>
            <a:r>
              <a:rPr lang="en-US" sz="2000" dirty="0">
                <a:latin typeface="Arial Narrow" pitchFamily="34" charset="0"/>
              </a:rPr>
              <a:t>, </a:t>
            </a:r>
            <a:r>
              <a:rPr lang="en-US" sz="2000" b="1" u="sng" dirty="0" err="1">
                <a:solidFill>
                  <a:srgbClr val="FF0000"/>
                </a:solidFill>
                <a:latin typeface="Arial Narrow" pitchFamily="34" charset="0"/>
              </a:rPr>
              <a:t>dengan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partisipasi</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dan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keterlibatan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pekerja</a:t>
            </a:r>
            <a:r>
              <a:rPr lang="en-US" sz="2000" b="1" u="sng" dirty="0">
                <a:solidFill>
                  <a:srgbClr val="FF0000"/>
                </a:solidFill>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pihak</a:t>
            </a:r>
            <a:r>
              <a:rPr lang="en-US" sz="2000" dirty="0">
                <a:latin typeface="Arial Narrow" pitchFamily="34" charset="0"/>
              </a:rPr>
              <a:t> </a:t>
            </a:r>
            <a:r>
              <a:rPr lang="en-US" sz="2000" dirty="0" err="1">
                <a:latin typeface="Arial Narrow" pitchFamily="34" charset="0"/>
              </a:rPr>
              <a:t>berkepentingan</a:t>
            </a:r>
            <a:r>
              <a:rPr lang="en-US" sz="2000" dirty="0">
                <a:latin typeface="Arial Narrow" pitchFamily="34" charset="0"/>
              </a:rPr>
              <a:t> </a:t>
            </a:r>
            <a:r>
              <a:rPr lang="en-US" sz="2000" dirty="0" err="1">
                <a:latin typeface="Arial Narrow" pitchFamily="34" charset="0"/>
              </a:rPr>
              <a:t>lainnya</a:t>
            </a:r>
            <a:endParaRPr lang="en-US" sz="2000" dirty="0">
              <a:latin typeface="Arial Narrow" pitchFamily="34" charset="0"/>
            </a:endParaRPr>
          </a:p>
          <a:p>
            <a:pPr marL="342900" indent="-342900">
              <a:buFont typeface="+mj-lt"/>
              <a:buAutoNum type="alphaLcPeriod"/>
            </a:pPr>
            <a:r>
              <a:rPr lang="en-US" sz="2000" b="1" u="sng" dirty="0" err="1">
                <a:solidFill>
                  <a:srgbClr val="FF0000"/>
                </a:solidFill>
                <a:latin typeface="Arial Narrow" pitchFamily="34" charset="0"/>
              </a:rPr>
              <a:t>meninjau</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penilaian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risiko</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saat</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ini</a:t>
            </a:r>
            <a:endParaRPr lang="en-US" sz="2000" b="1" u="sng" dirty="0">
              <a:solidFill>
                <a:srgbClr val="FF0000"/>
              </a:solidFill>
              <a:latin typeface="Arial Narrow" pitchFamily="34" charset="0"/>
            </a:endParaRPr>
          </a:p>
          <a:p>
            <a:pPr marL="342900" indent="-342900">
              <a:buFont typeface="+mj-lt"/>
              <a:buAutoNum type="alphaLcPeriod"/>
            </a:pPr>
            <a:r>
              <a:rPr lang="en-US" sz="2000" dirty="0" err="1">
                <a:latin typeface="Arial Narrow" pitchFamily="34" charset="0"/>
              </a:rPr>
              <a:t>menetapkan</a:t>
            </a:r>
            <a:r>
              <a:rPr lang="en-US" sz="2000" dirty="0">
                <a:latin typeface="Arial Narrow" pitchFamily="34" charset="0"/>
              </a:rPr>
              <a:t> </a:t>
            </a:r>
            <a:r>
              <a:rPr lang="en-US" sz="2000" dirty="0" err="1">
                <a:latin typeface="Arial Narrow" pitchFamily="34" charset="0"/>
              </a:rPr>
              <a:t>dan</a:t>
            </a:r>
            <a:r>
              <a:rPr lang="en-US" sz="2000" dirty="0">
                <a:latin typeface="Arial Narrow" pitchFamily="34" charset="0"/>
              </a:rPr>
              <a:t> </a:t>
            </a:r>
            <a:r>
              <a:rPr lang="en-US" sz="2000" dirty="0" err="1">
                <a:latin typeface="Arial Narrow" pitchFamily="34" charset="0"/>
              </a:rPr>
              <a:t>melaksanakan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yang </a:t>
            </a:r>
            <a:r>
              <a:rPr lang="en-US" sz="2000" dirty="0" err="1">
                <a:latin typeface="Arial Narrow" pitchFamily="34" charset="0"/>
              </a:rPr>
              <a:t>diperlukan</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a:t>
            </a:r>
            <a:r>
              <a:rPr lang="en-US" sz="2000" dirty="0" err="1">
                <a:latin typeface="Arial Narrow" pitchFamily="34" charset="0"/>
              </a:rPr>
              <a:t>korektif</a:t>
            </a:r>
            <a:r>
              <a:rPr lang="en-US" sz="2000" dirty="0">
                <a:latin typeface="Arial Narrow" pitchFamily="34" charset="0"/>
              </a:rPr>
              <a:t>), </a:t>
            </a:r>
            <a:r>
              <a:rPr lang="en-US" sz="2000" dirty="0" err="1">
                <a:latin typeface="Arial Narrow" pitchFamily="34" charset="0"/>
              </a:rPr>
              <a:t>dengan</a:t>
            </a:r>
            <a:r>
              <a:rPr lang="en-US" sz="2000" dirty="0">
                <a:latin typeface="Arial Narrow" pitchFamily="34" charset="0"/>
              </a:rPr>
              <a:t> </a:t>
            </a:r>
            <a:r>
              <a:rPr lang="en-US" sz="2000" b="1" u="sng" dirty="0" err="1">
                <a:solidFill>
                  <a:srgbClr val="FF0000"/>
                </a:solidFill>
                <a:latin typeface="Arial Narrow" pitchFamily="34" charset="0"/>
              </a:rPr>
              <a:t>pertimbangan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pengendalian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bahaya</a:t>
            </a:r>
            <a:r>
              <a:rPr lang="en-US" sz="2000" b="1" u="sng" dirty="0">
                <a:solidFill>
                  <a:srgbClr val="FF0000"/>
                </a:solidFill>
                <a:latin typeface="Arial Narrow" pitchFamily="34" charset="0"/>
              </a:rPr>
              <a:t> (8.1.2) </a:t>
            </a:r>
            <a:r>
              <a:rPr lang="en-US" sz="2000" b="1" u="sng" dirty="0" err="1">
                <a:solidFill>
                  <a:srgbClr val="FF0000"/>
                </a:solidFill>
                <a:latin typeface="Arial Narrow" pitchFamily="34" charset="0"/>
              </a:rPr>
              <a:t>dan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manajemen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perubahan</a:t>
            </a:r>
            <a:r>
              <a:rPr lang="en-US" sz="2000" b="1" u="sng" dirty="0">
                <a:solidFill>
                  <a:srgbClr val="FF0000"/>
                </a:solidFill>
                <a:latin typeface="Arial Narrow" pitchFamily="34" charset="0"/>
              </a:rPr>
              <a:t> (8.1.3</a:t>
            </a:r>
            <a:r>
              <a:rPr lang="en-US" sz="2000" dirty="0">
                <a:latin typeface="Arial Narrow" pitchFamily="34" charset="0"/>
              </a:rPr>
              <a:t>)</a:t>
            </a:r>
          </a:p>
          <a:p>
            <a:pPr marL="342900" indent="-342900">
              <a:buFont typeface="+mj-lt"/>
              <a:buAutoNum type="alphaLcPeriod"/>
            </a:pPr>
            <a:r>
              <a:rPr lang="en-US" sz="2000" b="1" u="sng" dirty="0" err="1">
                <a:solidFill>
                  <a:srgbClr val="FF0000"/>
                </a:solidFill>
                <a:latin typeface="Arial Narrow" pitchFamily="34" charset="0"/>
              </a:rPr>
              <a:t>melaksanakan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penilaian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risiko</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terkait</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bahaya</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baru</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dan</a:t>
            </a:r>
            <a:r>
              <a:rPr lang="en-US" sz="2000" b="1" u="sng" dirty="0">
                <a:solidFill>
                  <a:srgbClr val="FF0000"/>
                </a:solidFill>
                <a:latin typeface="Arial Narrow" pitchFamily="34" charset="0"/>
              </a:rPr>
              <a:t> </a:t>
            </a:r>
            <a:r>
              <a:rPr lang="en-US" sz="2000" b="1" u="sng" dirty="0" err="1">
                <a:solidFill>
                  <a:srgbClr val="FF0000"/>
                </a:solidFill>
                <a:latin typeface="Arial Narrow" pitchFamily="34" charset="0"/>
              </a:rPr>
              <a:t>perubahan</a:t>
            </a:r>
            <a:endParaRPr lang="en-US" sz="2000" b="1" u="sng" dirty="0">
              <a:solidFill>
                <a:srgbClr val="FF0000"/>
              </a:solidFill>
              <a:latin typeface="Arial Narrow" pitchFamily="34" charset="0"/>
            </a:endParaRPr>
          </a:p>
          <a:p>
            <a:pPr marL="342900" indent="-342900">
              <a:buFont typeface="+mj-lt"/>
              <a:buAutoNum type="alphaLcPeriod"/>
            </a:pPr>
            <a:r>
              <a:rPr lang="en-US" sz="2000" dirty="0" err="1">
                <a:latin typeface="Arial Narrow" pitchFamily="34" charset="0"/>
              </a:rPr>
              <a:t>meninjau</a:t>
            </a:r>
            <a:r>
              <a:rPr lang="en-US" sz="2000" dirty="0">
                <a:latin typeface="Arial Narrow" pitchFamily="34" charset="0"/>
              </a:rPr>
              <a:t> </a:t>
            </a:r>
            <a:r>
              <a:rPr lang="en-US" sz="2000" dirty="0" err="1">
                <a:latin typeface="Arial Narrow" pitchFamily="34" charset="0"/>
              </a:rPr>
              <a:t>efektivitas</a:t>
            </a:r>
            <a:r>
              <a:rPr lang="en-US" sz="2000" dirty="0">
                <a:latin typeface="Arial Narrow" pitchFamily="34" charset="0"/>
              </a:rPr>
              <a:t> </a:t>
            </a:r>
            <a:r>
              <a:rPr lang="en-US" sz="2000" dirty="0" err="1">
                <a:latin typeface="Arial Narrow" pitchFamily="34" charset="0"/>
              </a:rPr>
              <a:t>tindakan</a:t>
            </a:r>
            <a:r>
              <a:rPr lang="en-US" sz="2000" dirty="0">
                <a:latin typeface="Arial Narrow" pitchFamily="34" charset="0"/>
              </a:rPr>
              <a:t> yang </a:t>
            </a:r>
            <a:r>
              <a:rPr lang="en-US" sz="2000" dirty="0" err="1">
                <a:latin typeface="Arial Narrow" pitchFamily="34" charset="0"/>
              </a:rPr>
              <a:t>diambil</a:t>
            </a:r>
            <a:endParaRPr lang="en-US" sz="2000" dirty="0">
              <a:latin typeface="Arial Narrow" pitchFamily="34" charset="0"/>
            </a:endParaRPr>
          </a:p>
          <a:p>
            <a:pPr marL="342900" indent="-342900">
              <a:buFont typeface="+mj-lt"/>
              <a:buAutoNum type="alphaLcPeriod"/>
            </a:pPr>
            <a:r>
              <a:rPr lang="en-US" sz="2000" dirty="0" err="1">
                <a:latin typeface="Arial Narrow" pitchFamily="34" charset="0"/>
              </a:rPr>
              <a:t>melaksanakan</a:t>
            </a:r>
            <a:r>
              <a:rPr lang="en-US" sz="2000" dirty="0">
                <a:latin typeface="Arial Narrow" pitchFamily="34" charset="0"/>
              </a:rPr>
              <a:t> </a:t>
            </a:r>
            <a:r>
              <a:rPr lang="en-US" sz="2000" dirty="0" err="1">
                <a:latin typeface="Arial Narrow" pitchFamily="34" charset="0"/>
              </a:rPr>
              <a:t>perubahan</a:t>
            </a:r>
            <a:r>
              <a:rPr lang="en-US" sz="2000" dirty="0">
                <a:latin typeface="Arial Narrow" pitchFamily="34" charset="0"/>
              </a:rPr>
              <a:t> </a:t>
            </a:r>
            <a:r>
              <a:rPr lang="en-US" sz="2000" dirty="0" err="1">
                <a:latin typeface="Arial Narrow" pitchFamily="34" charset="0"/>
              </a:rPr>
              <a:t>sistem</a:t>
            </a:r>
            <a:r>
              <a:rPr lang="en-US" sz="2000" dirty="0">
                <a:latin typeface="Arial Narrow" pitchFamily="34" charset="0"/>
              </a:rPr>
              <a:t> </a:t>
            </a:r>
            <a:r>
              <a:rPr lang="en-US" sz="2000" dirty="0" err="1">
                <a:latin typeface="Arial Narrow" pitchFamily="34" charset="0"/>
              </a:rPr>
              <a:t>manajemen</a:t>
            </a:r>
            <a:r>
              <a:rPr lang="en-US" sz="2000" dirty="0">
                <a:latin typeface="Arial Narrow" pitchFamily="34" charset="0"/>
              </a:rPr>
              <a:t> K3L</a:t>
            </a:r>
          </a:p>
        </p:txBody>
      </p:sp>
      <p:sp>
        <p:nvSpPr>
          <p:cNvPr id="3" name="Slide Number Placeholder 2">
            <a:extLst>
              <a:ext uri="{FF2B5EF4-FFF2-40B4-BE49-F238E27FC236}">
                <a16:creationId xmlns:a16="http://schemas.microsoft.com/office/drawing/2014/main" id="{7FA60890-C0E0-4E5F-91E2-9C9D0832669D}"/>
              </a:ext>
            </a:extLst>
          </p:cNvPr>
          <p:cNvSpPr>
            <a:spLocks noGrp="1"/>
          </p:cNvSpPr>
          <p:nvPr>
            <p:ph type="sldNum" sz="quarter" idx="12"/>
          </p:nvPr>
        </p:nvSpPr>
        <p:spPr/>
        <p:txBody>
          <a:bodyPr/>
          <a:lstStyle/>
          <a:p>
            <a:pPr>
              <a:defRPr/>
            </a:pPr>
            <a:fld id="{2E3D3CF9-A8F0-446F-8AA4-23D2A19D86A0}" type="slidenum">
              <a:rPr lang="en-US" smtClean="0"/>
              <a:pPr>
                <a:defRPr/>
              </a:pPr>
              <a:t>61</a:t>
            </a:fld>
            <a:endParaRPr lang="en-US"/>
          </a:p>
        </p:txBody>
      </p:sp>
      <p:sp>
        <p:nvSpPr>
          <p:cNvPr id="2" name="Footer Placeholder 1">
            <a:extLst>
              <a:ext uri="{FF2B5EF4-FFF2-40B4-BE49-F238E27FC236}">
                <a16:creationId xmlns:a16="http://schemas.microsoft.com/office/drawing/2014/main" id="{B3E50D92-D2F8-4D5E-A407-3B11638E671B}"/>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1065400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06706" y="840769"/>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Identifikasi</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cxnSp>
        <p:nvCxnSpPr>
          <p:cNvPr id="10" name="Straight Arrow Connector 9"/>
          <p:cNvCxnSpPr>
            <a:stCxn id="9" idx="2"/>
          </p:cNvCxnSpPr>
          <p:nvPr/>
        </p:nvCxnSpPr>
        <p:spPr>
          <a:xfrm>
            <a:off x="2967918" y="1329713"/>
            <a:ext cx="0" cy="2914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06706" y="2561678"/>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Analisa</a:t>
            </a:r>
            <a:r>
              <a:rPr lang="en-US" sz="1662" dirty="0">
                <a:solidFill>
                  <a:schemeClr val="tx1"/>
                </a:solidFill>
                <a:latin typeface="Arial Narrow" pitchFamily="34" charset="0"/>
              </a:rPr>
              <a:t> </a:t>
            </a:r>
            <a:r>
              <a:rPr lang="en-US" sz="1662" dirty="0" err="1">
                <a:solidFill>
                  <a:schemeClr val="tx1"/>
                </a:solidFill>
                <a:latin typeface="Arial Narrow" pitchFamily="34" charset="0"/>
              </a:rPr>
              <a:t>penyebab</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sp>
        <p:nvSpPr>
          <p:cNvPr id="17" name="Rectangle 16"/>
          <p:cNvSpPr/>
          <p:nvPr/>
        </p:nvSpPr>
        <p:spPr>
          <a:xfrm>
            <a:off x="1406706" y="3317318"/>
            <a:ext cx="3122423" cy="870930"/>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Identifikasi</a:t>
            </a:r>
            <a:r>
              <a:rPr lang="en-US" sz="1662" dirty="0">
                <a:solidFill>
                  <a:srgbClr val="000000"/>
                </a:solidFill>
                <a:latin typeface="Arial Narrow" pitchFamily="34" charset="0"/>
                <a:ea typeface="Tahoma" pitchFamily="34" charset="0"/>
                <a:cs typeface="Tahoma" pitchFamily="34" charset="0"/>
              </a:rPr>
              <a:t> proses </a:t>
            </a:r>
            <a:r>
              <a:rPr lang="en-US" sz="1662" dirty="0" err="1">
                <a:solidFill>
                  <a:srgbClr val="000000"/>
                </a:solidFill>
                <a:latin typeface="Arial Narrow" pitchFamily="34" charset="0"/>
                <a:ea typeface="Tahoma" pitchFamily="34" charset="0"/>
                <a:cs typeface="Tahoma" pitchFamily="34" charset="0"/>
              </a:rPr>
              <a:t>sejenis</a:t>
            </a:r>
            <a:r>
              <a:rPr lang="en-US" sz="1662" dirty="0">
                <a:solidFill>
                  <a:srgbClr val="000000"/>
                </a:solidFill>
                <a:latin typeface="Arial Narrow" pitchFamily="34" charset="0"/>
                <a:ea typeface="Tahoma" pitchFamily="34" charset="0"/>
                <a:cs typeface="Tahoma" pitchFamily="34" charset="0"/>
              </a:rPr>
              <a:t> yang </a:t>
            </a:r>
            <a:r>
              <a:rPr lang="en-US" sz="1662" dirty="0" err="1">
                <a:solidFill>
                  <a:srgbClr val="000000"/>
                </a:solidFill>
                <a:latin typeface="Arial Narrow" pitchFamily="34" charset="0"/>
                <a:ea typeface="Tahoma" pitchFamily="34" charset="0"/>
                <a:cs typeface="Tahoma" pitchFamily="34" charset="0"/>
              </a:rPr>
              <a:t>memungkinkan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terjadi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ketidaksesuaian</a:t>
            </a:r>
            <a:endParaRPr lang="en-US" sz="1662" dirty="0">
              <a:latin typeface="Arial Narrow" pitchFamily="34" charset="0"/>
              <a:ea typeface="Tahoma" pitchFamily="34" charset="0"/>
              <a:cs typeface="Tahoma" pitchFamily="34" charset="0"/>
            </a:endParaRPr>
          </a:p>
        </p:txBody>
      </p:sp>
      <p:sp>
        <p:nvSpPr>
          <p:cNvPr id="18" name="Rectangle 17"/>
          <p:cNvSpPr/>
          <p:nvPr/>
        </p:nvSpPr>
        <p:spPr>
          <a:xfrm>
            <a:off x="1406706" y="4454944"/>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Menetapkan</a:t>
            </a:r>
            <a:r>
              <a:rPr lang="en-US" sz="1662" dirty="0">
                <a:solidFill>
                  <a:srgbClr val="000000"/>
                </a:solidFill>
                <a:latin typeface="Arial Narrow" pitchFamily="34" charset="0"/>
                <a:ea typeface="Tahoma" pitchFamily="34" charset="0"/>
                <a:cs typeface="Tahoma" pitchFamily="34" charset="0"/>
              </a:rPr>
              <a:t> &amp; </a:t>
            </a:r>
            <a:r>
              <a:rPr lang="en-US" sz="1662" dirty="0" err="1">
                <a:solidFill>
                  <a:srgbClr val="000000"/>
                </a:solidFill>
                <a:latin typeface="Arial Narrow" pitchFamily="34" charset="0"/>
                <a:ea typeface="Tahoma" pitchFamily="34" charset="0"/>
                <a:cs typeface="Tahoma" pitchFamily="34" charset="0"/>
              </a:rPr>
              <a:t>melaksanakan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tindakan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korektif</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2967918" y="2230416"/>
            <a:ext cx="0" cy="33126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406706" y="1631719"/>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Reaksi</a:t>
            </a:r>
            <a:r>
              <a:rPr lang="en-US" sz="1662" dirty="0">
                <a:solidFill>
                  <a:schemeClr val="tx1"/>
                </a:solidFill>
                <a:latin typeface="Arial Narrow" pitchFamily="34" charset="0"/>
              </a:rPr>
              <a:t> </a:t>
            </a:r>
            <a:r>
              <a:rPr lang="en-US" sz="1662" dirty="0" err="1">
                <a:solidFill>
                  <a:schemeClr val="tx1"/>
                </a:solidFill>
                <a:latin typeface="Arial Narrow" pitchFamily="34" charset="0"/>
              </a:rPr>
              <a:t>terhadap</a:t>
            </a:r>
            <a:r>
              <a:rPr lang="en-US" sz="1662" dirty="0">
                <a:solidFill>
                  <a:schemeClr val="tx1"/>
                </a:solidFill>
                <a:latin typeface="Arial Narrow" pitchFamily="34" charset="0"/>
              </a:rPr>
              <a:t> </a:t>
            </a:r>
            <a:r>
              <a:rPr lang="en-US" sz="1662" dirty="0" err="1">
                <a:solidFill>
                  <a:schemeClr val="tx1"/>
                </a:solidFill>
                <a:latin typeface="Arial Narrow" pitchFamily="34" charset="0"/>
              </a:rPr>
              <a:t>dampak</a:t>
            </a:r>
            <a:r>
              <a:rPr lang="en-US" sz="1662" dirty="0">
                <a:solidFill>
                  <a:schemeClr val="tx1"/>
                </a:solidFill>
                <a:latin typeface="Arial Narrow" pitchFamily="34" charset="0"/>
              </a:rPr>
              <a:t> </a:t>
            </a:r>
            <a:r>
              <a:rPr lang="en-US" sz="1662" dirty="0" err="1">
                <a:solidFill>
                  <a:schemeClr val="tx1"/>
                </a:solidFill>
                <a:latin typeface="Arial Narrow" pitchFamily="34" charset="0"/>
              </a:rPr>
              <a:t>ketidaksesuaian</a:t>
            </a:r>
            <a:endParaRPr lang="en-US" sz="1662" dirty="0">
              <a:solidFill>
                <a:schemeClr val="tx1"/>
              </a:solidFill>
              <a:latin typeface="Arial Narrow" pitchFamily="34" charset="0"/>
            </a:endParaRPr>
          </a:p>
        </p:txBody>
      </p:sp>
      <p:cxnSp>
        <p:nvCxnSpPr>
          <p:cNvPr id="21" name="Straight Arrow Connector 20"/>
          <p:cNvCxnSpPr>
            <a:stCxn id="13" idx="2"/>
            <a:endCxn id="17" idx="0"/>
          </p:cNvCxnSpPr>
          <p:nvPr/>
        </p:nvCxnSpPr>
        <p:spPr>
          <a:xfrm>
            <a:off x="2967918" y="3050623"/>
            <a:ext cx="0" cy="2666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2"/>
            <a:endCxn id="18" idx="0"/>
          </p:cNvCxnSpPr>
          <p:nvPr/>
        </p:nvCxnSpPr>
        <p:spPr>
          <a:xfrm>
            <a:off x="2967918" y="4188249"/>
            <a:ext cx="0" cy="26669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953976" y="325178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Perubahan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terhadap</a:t>
            </a:r>
            <a:r>
              <a:rPr lang="en-US" sz="1662" dirty="0">
                <a:solidFill>
                  <a:srgbClr val="000000"/>
                </a:solidFill>
                <a:latin typeface="Arial Narrow" pitchFamily="34" charset="0"/>
                <a:ea typeface="Tahoma" pitchFamily="34" charset="0"/>
                <a:cs typeface="Tahoma" pitchFamily="34" charset="0"/>
              </a:rPr>
              <a:t> SMK3L (</a:t>
            </a:r>
            <a:r>
              <a:rPr lang="en-US" sz="1662" dirty="0" err="1">
                <a:solidFill>
                  <a:srgbClr val="000000"/>
                </a:solidFill>
                <a:latin typeface="Arial Narrow" pitchFamily="34" charset="0"/>
                <a:ea typeface="Tahoma" pitchFamily="34" charset="0"/>
                <a:cs typeface="Tahoma" pitchFamily="34" charset="0"/>
              </a:rPr>
              <a:t>standarisasi</a:t>
            </a:r>
            <a:r>
              <a:rPr lang="en-US" sz="1662" dirty="0">
                <a:solidFill>
                  <a:srgbClr val="000000"/>
                </a:solidFill>
                <a:latin typeface="Arial Narrow" pitchFamily="34" charset="0"/>
                <a:ea typeface="Tahoma" pitchFamily="34" charset="0"/>
                <a:cs typeface="Tahoma" pitchFamily="34" charset="0"/>
              </a:rPr>
              <a:t>)</a:t>
            </a:r>
            <a:endParaRPr lang="en-US" sz="1662" dirty="0">
              <a:latin typeface="Arial Narrow" pitchFamily="34" charset="0"/>
              <a:ea typeface="Tahoma" pitchFamily="34" charset="0"/>
              <a:cs typeface="Tahoma" pitchFamily="34" charset="0"/>
            </a:endParaRPr>
          </a:p>
        </p:txBody>
      </p:sp>
      <p:sp>
        <p:nvSpPr>
          <p:cNvPr id="28" name="Flowchart: Decision 27"/>
          <p:cNvSpPr/>
          <p:nvPr/>
        </p:nvSpPr>
        <p:spPr>
          <a:xfrm>
            <a:off x="5336931" y="4295219"/>
            <a:ext cx="2356515" cy="899439"/>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Efektif</a:t>
            </a:r>
            <a:r>
              <a:rPr lang="en-US" sz="1662" dirty="0">
                <a:solidFill>
                  <a:schemeClr val="tx1"/>
                </a:solidFill>
                <a:latin typeface="Arial Narrow" pitchFamily="34" charset="0"/>
              </a:rPr>
              <a:t> ?</a:t>
            </a:r>
          </a:p>
        </p:txBody>
      </p:sp>
      <p:cxnSp>
        <p:nvCxnSpPr>
          <p:cNvPr id="29" name="Straight Arrow Connector 28"/>
          <p:cNvCxnSpPr>
            <a:stCxn id="18" idx="2"/>
            <a:endCxn id="28" idx="2"/>
          </p:cNvCxnSpPr>
          <p:nvPr/>
        </p:nvCxnSpPr>
        <p:spPr>
          <a:xfrm rot="16200000" flipH="1">
            <a:off x="4662046" y="3341516"/>
            <a:ext cx="159013" cy="3547271"/>
          </a:xfrm>
          <a:prstGeom prst="bentConnector3">
            <a:avLst>
              <a:gd name="adj1" fmla="val 232703"/>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0"/>
            <a:endCxn id="27" idx="2"/>
          </p:cNvCxnSpPr>
          <p:nvPr/>
        </p:nvCxnSpPr>
        <p:spPr>
          <a:xfrm flipH="1" flipV="1">
            <a:off x="6515188" y="3832484"/>
            <a:ext cx="1" cy="46273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8" idx="1"/>
            <a:endCxn id="18" idx="3"/>
          </p:cNvCxnSpPr>
          <p:nvPr/>
        </p:nvCxnSpPr>
        <p:spPr>
          <a:xfrm flipH="1">
            <a:off x="4529129" y="4744939"/>
            <a:ext cx="807802" cy="35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953976" y="226480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Laporkan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Tinjauan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Manajemen</a:t>
            </a:r>
            <a:endParaRPr lang="en-US" sz="1662" dirty="0">
              <a:latin typeface="Arial Narrow" pitchFamily="34" charset="0"/>
              <a:ea typeface="Tahoma" pitchFamily="34" charset="0"/>
              <a:cs typeface="Tahoma" pitchFamily="34" charset="0"/>
            </a:endParaRPr>
          </a:p>
        </p:txBody>
      </p:sp>
      <p:cxnSp>
        <p:nvCxnSpPr>
          <p:cNvPr id="63" name="Straight Arrow Connector 62"/>
          <p:cNvCxnSpPr>
            <a:stCxn id="27" idx="0"/>
            <a:endCxn id="62" idx="2"/>
          </p:cNvCxnSpPr>
          <p:nvPr/>
        </p:nvCxnSpPr>
        <p:spPr>
          <a:xfrm flipV="1">
            <a:off x="6515188" y="2845504"/>
            <a:ext cx="0" cy="406278"/>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28343" y="5751349"/>
            <a:ext cx="5279147" cy="838401"/>
          </a:xfrm>
          <a:prstGeom prst="rect">
            <a:avLst/>
          </a:prstGeom>
          <a:noFill/>
          <a:ln w="12700">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77" dirty="0" err="1">
                <a:solidFill>
                  <a:schemeClr val="tx1"/>
                </a:solidFill>
                <a:latin typeface="Arial Narrow" pitchFamily="34" charset="0"/>
              </a:rPr>
              <a:t>Organisasi</a:t>
            </a:r>
            <a:r>
              <a:rPr lang="en-US" sz="1477" dirty="0">
                <a:solidFill>
                  <a:schemeClr val="tx1"/>
                </a:solidFill>
                <a:latin typeface="Arial Narrow" pitchFamily="34" charset="0"/>
              </a:rPr>
              <a:t> </a:t>
            </a:r>
            <a:r>
              <a:rPr lang="en-US" sz="1477" dirty="0" err="1">
                <a:solidFill>
                  <a:schemeClr val="tx1"/>
                </a:solidFill>
                <a:latin typeface="Arial Narrow" pitchFamily="34" charset="0"/>
              </a:rPr>
              <a:t>harus</a:t>
            </a:r>
            <a:r>
              <a:rPr lang="en-US" sz="1477" dirty="0">
                <a:solidFill>
                  <a:schemeClr val="tx1"/>
                </a:solidFill>
                <a:latin typeface="Arial Narrow" pitchFamily="34" charset="0"/>
              </a:rPr>
              <a:t> </a:t>
            </a:r>
            <a:r>
              <a:rPr lang="en-US" sz="1477" dirty="0" err="1">
                <a:solidFill>
                  <a:schemeClr val="tx1"/>
                </a:solidFill>
                <a:latin typeface="Arial Narrow" pitchFamily="34" charset="0"/>
              </a:rPr>
              <a:t>menyimpan</a:t>
            </a:r>
            <a:r>
              <a:rPr lang="en-US" sz="1477" dirty="0">
                <a:solidFill>
                  <a:schemeClr val="tx1"/>
                </a:solidFill>
                <a:latin typeface="Arial Narrow" pitchFamily="34" charset="0"/>
              </a:rPr>
              <a:t> </a:t>
            </a:r>
            <a:r>
              <a:rPr lang="en-US" sz="1477" dirty="0" err="1">
                <a:solidFill>
                  <a:schemeClr val="tx1"/>
                </a:solidFill>
                <a:latin typeface="Arial Narrow" pitchFamily="34" charset="0"/>
              </a:rPr>
              <a:t>informasi</a:t>
            </a:r>
            <a:r>
              <a:rPr lang="en-US" sz="1477" dirty="0">
                <a:solidFill>
                  <a:schemeClr val="tx1"/>
                </a:solidFill>
                <a:latin typeface="Arial Narrow" pitchFamily="34" charset="0"/>
              </a:rPr>
              <a:t> </a:t>
            </a:r>
            <a:r>
              <a:rPr lang="en-US" sz="1477" dirty="0" err="1">
                <a:solidFill>
                  <a:schemeClr val="tx1"/>
                </a:solidFill>
                <a:latin typeface="Arial Narrow" pitchFamily="34" charset="0"/>
              </a:rPr>
              <a:t>terdokumentasi</a:t>
            </a:r>
            <a:r>
              <a:rPr lang="en-US" sz="1477" dirty="0">
                <a:solidFill>
                  <a:schemeClr val="tx1"/>
                </a:solidFill>
                <a:latin typeface="Arial Narrow" pitchFamily="34" charset="0"/>
              </a:rPr>
              <a:t> </a:t>
            </a:r>
            <a:r>
              <a:rPr lang="en-US" sz="1477" dirty="0" err="1">
                <a:solidFill>
                  <a:schemeClr val="tx1"/>
                </a:solidFill>
                <a:latin typeface="Arial Narrow" pitchFamily="34" charset="0"/>
              </a:rPr>
              <a:t>sebagai</a:t>
            </a:r>
            <a:r>
              <a:rPr lang="en-US" sz="1477" dirty="0">
                <a:solidFill>
                  <a:schemeClr val="tx1"/>
                </a:solidFill>
                <a:latin typeface="Arial Narrow" pitchFamily="34" charset="0"/>
              </a:rPr>
              <a:t> </a:t>
            </a:r>
            <a:r>
              <a:rPr lang="en-US" sz="1477" dirty="0" err="1">
                <a:solidFill>
                  <a:schemeClr val="tx1"/>
                </a:solidFill>
                <a:latin typeface="Arial Narrow" pitchFamily="34" charset="0"/>
              </a:rPr>
              <a:t>bukti</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a:t>
            </a:r>
          </a:p>
          <a:p>
            <a:pPr marL="263776" indent="-263776">
              <a:buFont typeface="Arial" panose="020B0604020202020204" pitchFamily="34" charset="0"/>
              <a:buChar char="•"/>
            </a:pPr>
            <a:r>
              <a:rPr lang="en-US" sz="1477" dirty="0" err="1">
                <a:solidFill>
                  <a:schemeClr val="tx1"/>
                </a:solidFill>
                <a:latin typeface="Arial Narrow" pitchFamily="34" charset="0"/>
              </a:rPr>
              <a:t>sifat</a:t>
            </a:r>
            <a:r>
              <a:rPr lang="en-US" sz="1477" dirty="0">
                <a:solidFill>
                  <a:schemeClr val="tx1"/>
                </a:solidFill>
                <a:latin typeface="Arial Narrow" pitchFamily="34" charset="0"/>
              </a:rPr>
              <a:t> </a:t>
            </a:r>
            <a:r>
              <a:rPr lang="en-US" sz="1477" dirty="0" err="1">
                <a:solidFill>
                  <a:schemeClr val="tx1"/>
                </a:solidFill>
                <a:latin typeface="Arial Narrow" pitchFamily="34" charset="0"/>
              </a:rPr>
              <a:t>ketidaksesuaian</a:t>
            </a:r>
            <a:r>
              <a:rPr lang="en-US" sz="1477" dirty="0">
                <a:solidFill>
                  <a:schemeClr val="tx1"/>
                </a:solidFill>
                <a:latin typeface="Arial Narrow" pitchFamily="34" charset="0"/>
              </a:rPr>
              <a:t> </a:t>
            </a:r>
            <a:r>
              <a:rPr lang="en-US" sz="1477" dirty="0" err="1">
                <a:solidFill>
                  <a:schemeClr val="tx1"/>
                </a:solidFill>
                <a:latin typeface="Arial Narrow" pitchFamily="34" charset="0"/>
              </a:rPr>
              <a:t>dan</a:t>
            </a:r>
            <a:r>
              <a:rPr lang="en-US" sz="1477" dirty="0">
                <a:solidFill>
                  <a:schemeClr val="tx1"/>
                </a:solidFill>
                <a:latin typeface="Arial Narrow" pitchFamily="34" charset="0"/>
              </a:rPr>
              <a:t> </a:t>
            </a:r>
            <a:r>
              <a:rPr lang="en-US" sz="1477" dirty="0" err="1">
                <a:solidFill>
                  <a:schemeClr val="tx1"/>
                </a:solidFill>
                <a:latin typeface="Arial Narrow" pitchFamily="34" charset="0"/>
              </a:rPr>
              <a:t>setiap</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yang </a:t>
            </a:r>
            <a:r>
              <a:rPr lang="en-US" sz="1477" dirty="0" err="1">
                <a:solidFill>
                  <a:schemeClr val="tx1"/>
                </a:solidFill>
                <a:latin typeface="Arial Narrow" pitchFamily="34" charset="0"/>
              </a:rPr>
              <a:t>dilakukan</a:t>
            </a:r>
            <a:r>
              <a:rPr lang="en-US" sz="1477" dirty="0">
                <a:solidFill>
                  <a:schemeClr val="tx1"/>
                </a:solidFill>
                <a:latin typeface="Arial Narrow" pitchFamily="34" charset="0"/>
              </a:rPr>
              <a:t> </a:t>
            </a:r>
            <a:r>
              <a:rPr lang="en-US" sz="1477" dirty="0" err="1">
                <a:solidFill>
                  <a:schemeClr val="tx1"/>
                </a:solidFill>
                <a:latin typeface="Arial Narrow" pitchFamily="34" charset="0"/>
              </a:rPr>
              <a:t>berikutnya</a:t>
            </a:r>
            <a:r>
              <a:rPr lang="en-US" sz="1477" dirty="0">
                <a:solidFill>
                  <a:schemeClr val="tx1"/>
                </a:solidFill>
                <a:latin typeface="Arial Narrow" pitchFamily="34" charset="0"/>
              </a:rPr>
              <a:t>;</a:t>
            </a:r>
          </a:p>
          <a:p>
            <a:pPr marL="263776" indent="-263776">
              <a:buFont typeface="Arial" panose="020B0604020202020204" pitchFamily="34" charset="0"/>
              <a:buChar char="•"/>
            </a:pPr>
            <a:r>
              <a:rPr lang="en-US" sz="1477" dirty="0" err="1">
                <a:solidFill>
                  <a:schemeClr val="tx1"/>
                </a:solidFill>
                <a:latin typeface="Arial Narrow" pitchFamily="34" charset="0"/>
              </a:rPr>
              <a:t>hasil</a:t>
            </a:r>
            <a:r>
              <a:rPr lang="en-US" sz="1477" dirty="0">
                <a:solidFill>
                  <a:schemeClr val="tx1"/>
                </a:solidFill>
                <a:latin typeface="Arial Narrow" pitchFamily="34" charset="0"/>
              </a:rPr>
              <a:t> </a:t>
            </a:r>
            <a:r>
              <a:rPr lang="en-US" sz="1477" dirty="0" err="1">
                <a:solidFill>
                  <a:schemeClr val="tx1"/>
                </a:solidFill>
                <a:latin typeface="Arial Narrow" pitchFamily="34" charset="0"/>
              </a:rPr>
              <a:t>dari</a:t>
            </a:r>
            <a:r>
              <a:rPr lang="en-US" sz="1477" dirty="0">
                <a:solidFill>
                  <a:schemeClr val="tx1"/>
                </a:solidFill>
                <a:latin typeface="Arial Narrow" pitchFamily="34" charset="0"/>
              </a:rPr>
              <a:t> </a:t>
            </a:r>
            <a:r>
              <a:rPr lang="en-US" sz="1477" dirty="0" err="1">
                <a:solidFill>
                  <a:schemeClr val="tx1"/>
                </a:solidFill>
                <a:latin typeface="Arial Narrow" pitchFamily="34" charset="0"/>
              </a:rPr>
              <a:t>setiap</a:t>
            </a:r>
            <a:r>
              <a:rPr lang="en-US" sz="1477" dirty="0">
                <a:solidFill>
                  <a:schemeClr val="tx1"/>
                </a:solidFill>
                <a:latin typeface="Arial Narrow" pitchFamily="34" charset="0"/>
              </a:rPr>
              <a:t> </a:t>
            </a:r>
            <a:r>
              <a:rPr lang="en-US" sz="1477" dirty="0" err="1">
                <a:solidFill>
                  <a:schemeClr val="tx1"/>
                </a:solidFill>
                <a:latin typeface="Arial Narrow" pitchFamily="34" charset="0"/>
              </a:rPr>
              <a:t>tindakan</a:t>
            </a:r>
            <a:r>
              <a:rPr lang="en-US" sz="1477" dirty="0">
                <a:solidFill>
                  <a:schemeClr val="tx1"/>
                </a:solidFill>
                <a:latin typeface="Arial Narrow" pitchFamily="34" charset="0"/>
              </a:rPr>
              <a:t> </a:t>
            </a:r>
            <a:r>
              <a:rPr lang="en-US" sz="1477" dirty="0" err="1">
                <a:solidFill>
                  <a:schemeClr val="tx1"/>
                </a:solidFill>
                <a:latin typeface="Arial Narrow" pitchFamily="34" charset="0"/>
              </a:rPr>
              <a:t>korektif</a:t>
            </a:r>
            <a:r>
              <a:rPr lang="en-US" sz="1477" dirty="0">
                <a:solidFill>
                  <a:schemeClr val="tx1"/>
                </a:solidFill>
                <a:latin typeface="Arial Narrow" pitchFamily="34" charset="0"/>
              </a:rPr>
              <a:t>..</a:t>
            </a:r>
          </a:p>
        </p:txBody>
      </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6009488" y="4002724"/>
            <a:ext cx="293275" cy="292495"/>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5039233" y="4364747"/>
            <a:ext cx="297698" cy="297016"/>
          </a:xfrm>
          <a:prstGeom prst="rect">
            <a:avLst/>
          </a:prstGeom>
        </p:spPr>
      </p:pic>
      <p:sp>
        <p:nvSpPr>
          <p:cNvPr id="26" name="Rectangle 25"/>
          <p:cNvSpPr/>
          <p:nvPr/>
        </p:nvSpPr>
        <p:spPr>
          <a:xfrm>
            <a:off x="-1551" y="204697"/>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Ketidaksesuaian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dan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Tindakan</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Korektif</a:t>
            </a:r>
            <a:endParaRPr lang="en-US" sz="2800" dirty="0">
              <a:solidFill>
                <a:schemeClr val="tx1"/>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5E9C58C-3B2C-4F8C-9E83-026E39BF1F0B}"/>
              </a:ext>
            </a:extLst>
          </p:cNvPr>
          <p:cNvSpPr>
            <a:spLocks noGrp="1"/>
          </p:cNvSpPr>
          <p:nvPr>
            <p:ph type="sldNum" sz="quarter" idx="12"/>
          </p:nvPr>
        </p:nvSpPr>
        <p:spPr/>
        <p:txBody>
          <a:bodyPr/>
          <a:lstStyle/>
          <a:p>
            <a:pPr>
              <a:defRPr/>
            </a:pPr>
            <a:fld id="{2E3D3CF9-A8F0-446F-8AA4-23D2A19D86A0}" type="slidenum">
              <a:rPr lang="en-US" smtClean="0"/>
              <a:pPr>
                <a:defRPr/>
              </a:pPr>
              <a:t>62</a:t>
            </a:fld>
            <a:endParaRPr lang="en-US"/>
          </a:p>
        </p:txBody>
      </p:sp>
      <p:sp>
        <p:nvSpPr>
          <p:cNvPr id="2" name="Footer Placeholder 1">
            <a:extLst>
              <a:ext uri="{FF2B5EF4-FFF2-40B4-BE49-F238E27FC236}">
                <a16:creationId xmlns:a16="http://schemas.microsoft.com/office/drawing/2014/main" id="{8A73E641-550D-4979-8DEB-4BA75CDF30F0}"/>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587970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5011" y="934388"/>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Terjadi</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10" name="Straight Arrow Connector 9"/>
          <p:cNvCxnSpPr>
            <a:stCxn id="9" idx="2"/>
            <a:endCxn id="20" idx="0"/>
          </p:cNvCxnSpPr>
          <p:nvPr/>
        </p:nvCxnSpPr>
        <p:spPr>
          <a:xfrm>
            <a:off x="1896223" y="1423333"/>
            <a:ext cx="0" cy="277934"/>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5011" y="2609565"/>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Pengendalian</a:t>
            </a:r>
            <a:r>
              <a:rPr lang="en-US" sz="1662" dirty="0">
                <a:solidFill>
                  <a:schemeClr val="tx1"/>
                </a:solidFill>
                <a:latin typeface="Arial Narrow" pitchFamily="34" charset="0"/>
              </a:rPr>
              <a:t> </a:t>
            </a:r>
            <a:r>
              <a:rPr lang="en-US" sz="1662" dirty="0" err="1">
                <a:solidFill>
                  <a:schemeClr val="tx1"/>
                </a:solidFill>
                <a:latin typeface="Arial Narrow" pitchFamily="34" charset="0"/>
              </a:rPr>
              <a:t>dampak</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sp>
        <p:nvSpPr>
          <p:cNvPr id="17" name="Rectangle 16"/>
          <p:cNvSpPr/>
          <p:nvPr/>
        </p:nvSpPr>
        <p:spPr>
          <a:xfrm>
            <a:off x="335011" y="4209940"/>
            <a:ext cx="3122423" cy="515166"/>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Pembentukan</a:t>
            </a:r>
            <a:r>
              <a:rPr lang="en-US" sz="1662" dirty="0">
                <a:solidFill>
                  <a:srgbClr val="000000"/>
                </a:solidFill>
                <a:latin typeface="Arial Narrow" pitchFamily="34" charset="0"/>
                <a:ea typeface="Tahoma" pitchFamily="34" charset="0"/>
                <a:cs typeface="Tahoma" pitchFamily="34" charset="0"/>
              </a:rPr>
              <a:t> Tim </a:t>
            </a:r>
            <a:r>
              <a:rPr lang="en-US" sz="1662" dirty="0" err="1">
                <a:solidFill>
                  <a:srgbClr val="000000"/>
                </a:solidFill>
                <a:latin typeface="Arial Narrow" pitchFamily="34" charset="0"/>
                <a:ea typeface="Tahoma" pitchFamily="34" charset="0"/>
                <a:cs typeface="Tahoma" pitchFamily="34" charset="0"/>
              </a:rPr>
              <a:t>Investigasi</a:t>
            </a:r>
            <a:endParaRPr lang="en-US" sz="1662" dirty="0">
              <a:latin typeface="Arial Narrow" pitchFamily="34" charset="0"/>
              <a:ea typeface="Tahoma" pitchFamily="34" charset="0"/>
              <a:cs typeface="Tahoma" pitchFamily="34" charset="0"/>
            </a:endParaRPr>
          </a:p>
        </p:txBody>
      </p:sp>
      <p:sp>
        <p:nvSpPr>
          <p:cNvPr id="18" name="Rectangle 17"/>
          <p:cNvSpPr/>
          <p:nvPr/>
        </p:nvSpPr>
        <p:spPr>
          <a:xfrm>
            <a:off x="335011" y="5046953"/>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Pelaksanaan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Investigasi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Insiden</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1896223" y="2299964"/>
            <a:ext cx="0" cy="309601"/>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35011" y="1701267"/>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Penanganan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21" name="Straight Arrow Connector 20"/>
          <p:cNvCxnSpPr>
            <a:stCxn id="13" idx="2"/>
            <a:endCxn id="61" idx="0"/>
          </p:cNvCxnSpPr>
          <p:nvPr/>
        </p:nvCxnSpPr>
        <p:spPr>
          <a:xfrm>
            <a:off x="1896223" y="3098510"/>
            <a:ext cx="0" cy="260043"/>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2"/>
            <a:endCxn id="18" idx="0"/>
          </p:cNvCxnSpPr>
          <p:nvPr/>
        </p:nvCxnSpPr>
        <p:spPr>
          <a:xfrm>
            <a:off x="1896223" y="4725106"/>
            <a:ext cx="0" cy="321847"/>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Pelaporan</a:t>
            </a:r>
            <a:r>
              <a:rPr lang="en-US" sz="2800" dirty="0">
                <a:solidFill>
                  <a:schemeClr val="tx1"/>
                </a:solidFill>
                <a:latin typeface="Impact" panose="020B0806030902050204" pitchFamily="34" charset="0"/>
                <a:cs typeface="Arial" panose="020B0604020202020204" pitchFamily="34" charset="0"/>
              </a:rPr>
              <a:t> &amp; </a:t>
            </a:r>
            <a:r>
              <a:rPr lang="en-US" sz="2800" dirty="0" err="1">
                <a:solidFill>
                  <a:schemeClr val="tx1"/>
                </a:solidFill>
                <a:latin typeface="Impact" panose="020B0806030902050204" pitchFamily="34" charset="0"/>
                <a:cs typeface="Arial" panose="020B0604020202020204" pitchFamily="34" charset="0"/>
              </a:rPr>
              <a:t>Investigasi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Insiden</a:t>
            </a:r>
            <a:endParaRPr lang="en-US" sz="2800" dirty="0">
              <a:solidFill>
                <a:schemeClr val="tx1"/>
              </a:solidFill>
              <a:latin typeface="Impact" panose="020B0806030902050204" pitchFamily="34" charset="0"/>
              <a:cs typeface="Arial" panose="020B0604020202020204" pitchFamily="34" charset="0"/>
            </a:endParaRPr>
          </a:p>
        </p:txBody>
      </p:sp>
      <p:sp>
        <p:nvSpPr>
          <p:cNvPr id="50" name="Rectangle 49"/>
          <p:cNvSpPr/>
          <p:nvPr/>
        </p:nvSpPr>
        <p:spPr>
          <a:xfrm>
            <a:off x="3858481" y="1152576"/>
            <a:ext cx="5082992" cy="1626984"/>
          </a:xfrm>
          <a:prstGeom prst="rect">
            <a:avLst/>
          </a:prstGeom>
          <a:ln w="19050">
            <a:solidFill>
              <a:srgbClr val="FF0000"/>
            </a:solidFill>
            <a:prstDash val="dash"/>
          </a:ln>
        </p:spPr>
        <p:txBody>
          <a:bodyPr wrap="square">
            <a:spAutoFit/>
          </a:bodyPr>
          <a:lstStyle/>
          <a:p>
            <a:r>
              <a:rPr lang="en-US" sz="1662" dirty="0" err="1">
                <a:latin typeface="Arial Narrow" pitchFamily="34" charset="0"/>
              </a:rPr>
              <a:t>Ketika</a:t>
            </a:r>
            <a:r>
              <a:rPr lang="en-US" sz="1662" dirty="0">
                <a:latin typeface="Arial Narrow" pitchFamily="34" charset="0"/>
              </a:rPr>
              <a:t>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perlu</a:t>
            </a:r>
            <a:r>
              <a:rPr lang="en-US" sz="1662" dirty="0">
                <a:latin typeface="Arial Narrow" pitchFamily="34" charset="0"/>
              </a:rPr>
              <a:t>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penanganan</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dilihat</a:t>
            </a:r>
            <a:r>
              <a:rPr lang="en-US" sz="1662" dirty="0">
                <a:latin typeface="Arial Narrow" pitchFamily="34" charset="0"/>
              </a:rPr>
              <a:t> di Proses </a:t>
            </a:r>
            <a:r>
              <a:rPr lang="en-US" sz="1662" dirty="0" err="1">
                <a:latin typeface="Arial Narrow" pitchFamily="34" charset="0"/>
              </a:rPr>
              <a:t>Kesiagaan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Tanggap</a:t>
            </a:r>
            <a:r>
              <a:rPr lang="en-US" sz="1662" dirty="0">
                <a:latin typeface="Arial Narrow" pitchFamily="34" charset="0"/>
              </a:rPr>
              <a:t> </a:t>
            </a:r>
            <a:r>
              <a:rPr lang="en-US" sz="1662" dirty="0" err="1">
                <a:latin typeface="Arial Narrow" pitchFamily="34" charset="0"/>
              </a:rPr>
              <a:t>Darurat</a:t>
            </a:r>
            <a:endParaRPr lang="en-US" sz="1662" dirty="0">
              <a:latin typeface="Arial Narrow" pitchFamily="34" charset="0"/>
            </a:endParaRPr>
          </a:p>
          <a:p>
            <a:endParaRPr lang="en-US" sz="1662" dirty="0">
              <a:latin typeface="Arial Narrow" pitchFamily="34" charset="0"/>
            </a:endParaRPr>
          </a:p>
          <a:p>
            <a:r>
              <a:rPr lang="en-US" sz="1662" dirty="0" err="1">
                <a:latin typeface="Arial Narrow" pitchFamily="34" charset="0"/>
              </a:rPr>
              <a:t>Kendalikan</a:t>
            </a:r>
            <a:r>
              <a:rPr lang="en-US" sz="1662" dirty="0">
                <a:latin typeface="Arial Narrow" pitchFamily="34" charset="0"/>
              </a:rPr>
              <a:t> </a:t>
            </a:r>
            <a:r>
              <a:rPr lang="en-US" sz="1662" dirty="0" err="1">
                <a:latin typeface="Arial Narrow" pitchFamily="34" charset="0"/>
              </a:rPr>
              <a:t>dampak</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seperti</a:t>
            </a:r>
            <a:r>
              <a:rPr lang="en-US" sz="1662" dirty="0">
                <a:latin typeface="Arial Narrow" pitchFamily="34" charset="0"/>
              </a:rPr>
              <a:t> </a:t>
            </a:r>
            <a:r>
              <a:rPr lang="en-US" sz="1662" dirty="0" err="1">
                <a:latin typeface="Arial Narrow" pitchFamily="34" charset="0"/>
              </a:rPr>
              <a:t>isolasi</a:t>
            </a:r>
            <a:r>
              <a:rPr lang="en-US" sz="1662" dirty="0">
                <a:latin typeface="Arial Narrow" pitchFamily="34" charset="0"/>
              </a:rPr>
              <a:t>, </a:t>
            </a:r>
            <a:r>
              <a:rPr lang="en-US" sz="1662" dirty="0" err="1">
                <a:latin typeface="Arial Narrow" pitchFamily="34" charset="0"/>
              </a:rPr>
              <a:t>blokade</a:t>
            </a:r>
            <a:r>
              <a:rPr lang="en-US" sz="1662" dirty="0">
                <a:latin typeface="Arial Narrow" pitchFamily="34" charset="0"/>
              </a:rPr>
              <a:t>, </a:t>
            </a:r>
            <a:r>
              <a:rPr lang="en-US" sz="1662" dirty="0" err="1">
                <a:latin typeface="Arial Narrow" pitchFamily="34" charset="0"/>
              </a:rPr>
              <a:t>dll</a:t>
            </a:r>
            <a:endParaRPr lang="en-US" sz="1662" dirty="0">
              <a:latin typeface="Arial Narrow" pitchFamily="34" charset="0"/>
            </a:endParaRPr>
          </a:p>
        </p:txBody>
      </p:sp>
      <p:sp>
        <p:nvSpPr>
          <p:cNvPr id="52" name="Rectangle 51"/>
          <p:cNvSpPr/>
          <p:nvPr/>
        </p:nvSpPr>
        <p:spPr>
          <a:xfrm>
            <a:off x="3858481" y="4129047"/>
            <a:ext cx="5082992" cy="603883"/>
          </a:xfrm>
          <a:prstGeom prst="rect">
            <a:avLst/>
          </a:prstGeom>
          <a:ln w="19050">
            <a:solidFill>
              <a:srgbClr val="FF0000"/>
            </a:solidFill>
            <a:prstDash val="dash"/>
          </a:ln>
        </p:spPr>
        <p:txBody>
          <a:bodyPr wrap="square">
            <a:spAutoFit/>
          </a:bodyPr>
          <a:lstStyle/>
          <a:p>
            <a:r>
              <a:rPr lang="en-US" sz="1662" dirty="0" err="1">
                <a:latin typeface="Arial Narrow" pitchFamily="34" charset="0"/>
              </a:rPr>
              <a:t>Membentuk</a:t>
            </a:r>
            <a:r>
              <a:rPr lang="en-US" sz="1662" dirty="0">
                <a:latin typeface="Arial Narrow" pitchFamily="34" charset="0"/>
              </a:rPr>
              <a:t> </a:t>
            </a:r>
            <a:r>
              <a:rPr lang="en-US" sz="1662" dirty="0" err="1">
                <a:latin typeface="Arial Narrow" pitchFamily="34" charset="0"/>
              </a:rPr>
              <a:t>tim</a:t>
            </a:r>
            <a:r>
              <a:rPr lang="en-US" sz="1662" dirty="0">
                <a:latin typeface="Arial Narrow" pitchFamily="34" charset="0"/>
              </a:rPr>
              <a:t>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terdiri</a:t>
            </a:r>
            <a:r>
              <a:rPr lang="en-US" sz="1662" dirty="0">
                <a:latin typeface="Arial Narrow" pitchFamily="34" charset="0"/>
              </a:rPr>
              <a:t> </a:t>
            </a:r>
            <a:r>
              <a:rPr lang="en-US" sz="1662" dirty="0" err="1">
                <a:latin typeface="Arial Narrow" pitchFamily="34" charset="0"/>
              </a:rPr>
              <a:t>dari</a:t>
            </a:r>
            <a:r>
              <a:rPr lang="en-US" sz="1662" dirty="0">
                <a:latin typeface="Arial Narrow" pitchFamily="34" charset="0"/>
              </a:rPr>
              <a:t> </a:t>
            </a:r>
            <a:r>
              <a:rPr lang="en-US" sz="1662" dirty="0" err="1">
                <a:latin typeface="Arial Narrow" pitchFamily="34" charset="0"/>
              </a:rPr>
              <a:t>penanggungjawab</a:t>
            </a:r>
            <a:r>
              <a:rPr lang="en-US" sz="1662" dirty="0">
                <a:latin typeface="Arial Narrow" pitchFamily="34" charset="0"/>
              </a:rPr>
              <a:t> area, </a:t>
            </a:r>
            <a:r>
              <a:rPr lang="en-US" sz="1662" dirty="0" err="1">
                <a:latin typeface="Arial Narrow" pitchFamily="34" charset="0"/>
              </a:rPr>
              <a:t>tenaga</a:t>
            </a:r>
            <a:r>
              <a:rPr lang="en-US" sz="1662" dirty="0">
                <a:latin typeface="Arial Narrow" pitchFamily="34" charset="0"/>
              </a:rPr>
              <a:t> </a:t>
            </a:r>
            <a:r>
              <a:rPr lang="en-US" sz="1662" dirty="0" err="1">
                <a:latin typeface="Arial Narrow" pitchFamily="34" charset="0"/>
              </a:rPr>
              <a:t>ahli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pihak</a:t>
            </a:r>
            <a:r>
              <a:rPr lang="en-US" sz="1662" dirty="0">
                <a:latin typeface="Arial Narrow" pitchFamily="34" charset="0"/>
              </a:rPr>
              <a:t> </a:t>
            </a:r>
            <a:r>
              <a:rPr lang="en-US" sz="1662" dirty="0" err="1">
                <a:latin typeface="Arial Narrow" pitchFamily="34" charset="0"/>
              </a:rPr>
              <a:t>eksternal</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di </a:t>
            </a:r>
            <a:r>
              <a:rPr lang="en-US" sz="1662" dirty="0" err="1">
                <a:latin typeface="Arial Narrow" pitchFamily="34" charset="0"/>
              </a:rPr>
              <a:t>perlukan</a:t>
            </a:r>
            <a:r>
              <a:rPr lang="en-US" sz="1662" dirty="0">
                <a:latin typeface="Arial Narrow" pitchFamily="34" charset="0"/>
              </a:rPr>
              <a:t>.</a:t>
            </a:r>
          </a:p>
        </p:txBody>
      </p:sp>
      <p:sp>
        <p:nvSpPr>
          <p:cNvPr id="53" name="Rectangle 52"/>
          <p:cNvSpPr/>
          <p:nvPr/>
        </p:nvSpPr>
        <p:spPr>
          <a:xfrm>
            <a:off x="3858481" y="5046953"/>
            <a:ext cx="5082992" cy="1371209"/>
          </a:xfrm>
          <a:prstGeom prst="rect">
            <a:avLst/>
          </a:prstGeom>
          <a:ln w="19050">
            <a:solidFill>
              <a:srgbClr val="FF0000"/>
            </a:solidFill>
            <a:prstDash val="dash"/>
          </a:ln>
        </p:spPr>
        <p:txBody>
          <a:bodyPr wrap="square">
            <a:spAutoFit/>
          </a:bodyPr>
          <a:lstStyle/>
          <a:p>
            <a:r>
              <a:rPr lang="en-US" sz="1662" dirty="0" err="1">
                <a:latin typeface="Arial Narrow" pitchFamily="34" charset="0"/>
              </a:rPr>
              <a:t>Pelaksanaan</a:t>
            </a:r>
            <a:r>
              <a:rPr lang="en-US" sz="1662" dirty="0">
                <a:latin typeface="Arial Narrow" pitchFamily="34" charset="0"/>
              </a:rPr>
              <a:t>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cara</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Isolasi</a:t>
            </a:r>
            <a:r>
              <a:rPr lang="en-US" sz="1662" dirty="0">
                <a:latin typeface="Arial Narrow" pitchFamily="34" charset="0"/>
              </a:rPr>
              <a:t> area</a:t>
            </a:r>
          </a:p>
          <a:p>
            <a:pPr marL="285750" indent="-285750">
              <a:buFont typeface="Arial" panose="020B0604020202020204" pitchFamily="34" charset="0"/>
              <a:buChar char="•"/>
            </a:pPr>
            <a:r>
              <a:rPr lang="en-US" sz="1662" dirty="0" err="1">
                <a:latin typeface="Arial Narrow" pitchFamily="34" charset="0"/>
              </a:rPr>
              <a:t>Pengumpulan</a:t>
            </a:r>
            <a:r>
              <a:rPr lang="en-US" sz="1662" dirty="0">
                <a:latin typeface="Arial Narrow" pitchFamily="34" charset="0"/>
              </a:rPr>
              <a:t> </a:t>
            </a:r>
            <a:r>
              <a:rPr lang="en-US" sz="1662" dirty="0" err="1">
                <a:latin typeface="Arial Narrow" pitchFamily="34" charset="0"/>
              </a:rPr>
              <a:t>informasi</a:t>
            </a:r>
            <a:r>
              <a:rPr lang="en-US" sz="1662" dirty="0">
                <a:latin typeface="Arial Narrow" pitchFamily="34" charset="0"/>
              </a:rPr>
              <a:t>, </a:t>
            </a:r>
            <a:r>
              <a:rPr lang="en-US" sz="1662" dirty="0" err="1">
                <a:latin typeface="Arial Narrow" pitchFamily="34" charset="0"/>
              </a:rPr>
              <a:t>barang</a:t>
            </a:r>
            <a:r>
              <a:rPr lang="en-US" sz="1662" dirty="0">
                <a:latin typeface="Arial Narrow" pitchFamily="34" charset="0"/>
              </a:rPr>
              <a:t> </a:t>
            </a:r>
            <a:r>
              <a:rPr lang="en-US" sz="1662" dirty="0" err="1">
                <a:latin typeface="Arial Narrow" pitchFamily="34" charset="0"/>
              </a:rPr>
              <a:t>bukti</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saksi-saksi</a:t>
            </a:r>
            <a:endParaRPr lang="en-US" sz="1662" dirty="0">
              <a:latin typeface="Arial Narrow" pitchFamily="34" charset="0"/>
            </a:endParaRPr>
          </a:p>
          <a:p>
            <a:pPr marL="285750" indent="-285750">
              <a:buFont typeface="Arial" panose="020B0604020202020204" pitchFamily="34" charset="0"/>
              <a:buChar char="•"/>
            </a:pPr>
            <a:r>
              <a:rPr lang="en-US" sz="1662" dirty="0">
                <a:latin typeface="Arial Narrow" pitchFamily="34" charset="0"/>
              </a:rPr>
              <a:t>Interview </a:t>
            </a:r>
            <a:r>
              <a:rPr lang="en-US" sz="1662" dirty="0" err="1">
                <a:latin typeface="Arial Narrow" pitchFamily="34" charset="0"/>
              </a:rPr>
              <a:t>saksi</a:t>
            </a:r>
            <a:r>
              <a:rPr lang="en-US" sz="1662" dirty="0">
                <a:latin typeface="Arial Narrow" pitchFamily="34" charset="0"/>
              </a:rPr>
              <a:t> </a:t>
            </a:r>
          </a:p>
          <a:p>
            <a:pPr marL="285750" indent="-285750">
              <a:buFont typeface="Arial" panose="020B0604020202020204" pitchFamily="34" charset="0"/>
              <a:buChar char="•"/>
            </a:pPr>
            <a:r>
              <a:rPr lang="en-US" sz="1662" dirty="0" err="1">
                <a:latin typeface="Arial Narrow" pitchFamily="34" charset="0"/>
              </a:rPr>
              <a:t>Analisa</a:t>
            </a:r>
            <a:r>
              <a:rPr lang="en-US" sz="1662" dirty="0">
                <a:latin typeface="Arial Narrow" pitchFamily="34" charset="0"/>
              </a:rPr>
              <a:t> </a:t>
            </a:r>
            <a:r>
              <a:rPr lang="en-US" sz="1662" dirty="0" err="1">
                <a:latin typeface="Arial Narrow" pitchFamily="34" charset="0"/>
              </a:rPr>
              <a:t>penyebab</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p>
        </p:txBody>
      </p:sp>
      <p:sp>
        <p:nvSpPr>
          <p:cNvPr id="61" name="Rectangle 60"/>
          <p:cNvSpPr/>
          <p:nvPr/>
        </p:nvSpPr>
        <p:spPr>
          <a:xfrm>
            <a:off x="335011" y="3358553"/>
            <a:ext cx="3122423"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Pelaporan</a:t>
            </a:r>
            <a:r>
              <a:rPr lang="en-US" sz="1662" dirty="0">
                <a:solidFill>
                  <a:schemeClr val="tx1"/>
                </a:solidFill>
                <a:latin typeface="Arial Narrow" pitchFamily="34" charset="0"/>
              </a:rPr>
              <a:t> </a:t>
            </a:r>
            <a:r>
              <a:rPr lang="en-US" sz="1662" dirty="0" err="1">
                <a:solidFill>
                  <a:schemeClr val="tx1"/>
                </a:solidFill>
                <a:latin typeface="Arial Narrow" pitchFamily="34" charset="0"/>
              </a:rPr>
              <a:t>Insiden</a:t>
            </a:r>
            <a:endParaRPr lang="en-US" sz="1662" dirty="0">
              <a:solidFill>
                <a:schemeClr val="tx1"/>
              </a:solidFill>
              <a:latin typeface="Arial Narrow" pitchFamily="34" charset="0"/>
            </a:endParaRPr>
          </a:p>
        </p:txBody>
      </p:sp>
      <p:cxnSp>
        <p:nvCxnSpPr>
          <p:cNvPr id="66" name="Straight Arrow Connector 65"/>
          <p:cNvCxnSpPr>
            <a:stCxn id="61" idx="2"/>
            <a:endCxn id="17" idx="0"/>
          </p:cNvCxnSpPr>
          <p:nvPr/>
        </p:nvCxnSpPr>
        <p:spPr>
          <a:xfrm>
            <a:off x="1896223" y="3847498"/>
            <a:ext cx="0" cy="36244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858481" y="3097723"/>
            <a:ext cx="5082992" cy="603883"/>
          </a:xfrm>
          <a:prstGeom prst="rect">
            <a:avLst/>
          </a:prstGeom>
          <a:ln w="19050">
            <a:solidFill>
              <a:srgbClr val="FF0000"/>
            </a:solidFill>
            <a:prstDash val="dash"/>
          </a:ln>
        </p:spPr>
        <p:txBody>
          <a:bodyPr wrap="square">
            <a:spAutoFit/>
          </a:bodyPr>
          <a:lstStyle/>
          <a:p>
            <a:r>
              <a:rPr lang="en-US" sz="1662" dirty="0" err="1">
                <a:latin typeface="Arial Narrow" pitchFamily="34" charset="0"/>
              </a:rPr>
              <a:t>Melaporkan</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yang </a:t>
            </a:r>
            <a:r>
              <a:rPr lang="en-US" sz="1662" dirty="0" err="1">
                <a:latin typeface="Arial Narrow" pitchFamily="34" charset="0"/>
              </a:rPr>
              <a:t>terjadi</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internal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eksternal</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diperlukan</a:t>
            </a:r>
            <a:r>
              <a:rPr lang="en-US" sz="1662" dirty="0">
                <a:latin typeface="Arial Narrow" pitchFamily="34" charset="0"/>
              </a:rPr>
              <a:t>.</a:t>
            </a:r>
          </a:p>
        </p:txBody>
      </p:sp>
      <p:sp>
        <p:nvSpPr>
          <p:cNvPr id="74" name="Rectangle 73"/>
          <p:cNvSpPr/>
          <p:nvPr/>
        </p:nvSpPr>
        <p:spPr>
          <a:xfrm>
            <a:off x="1586169" y="5951890"/>
            <a:ext cx="620105"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a:solidFill>
                  <a:schemeClr val="tx1"/>
                </a:solidFill>
                <a:latin typeface="Arial Narrow" pitchFamily="34" charset="0"/>
              </a:rPr>
              <a:t>A</a:t>
            </a:r>
          </a:p>
        </p:txBody>
      </p:sp>
      <p:cxnSp>
        <p:nvCxnSpPr>
          <p:cNvPr id="75" name="Straight Arrow Connector 74"/>
          <p:cNvCxnSpPr>
            <a:stCxn id="18" idx="2"/>
            <a:endCxn id="74" idx="0"/>
          </p:cNvCxnSpPr>
          <p:nvPr/>
        </p:nvCxnSpPr>
        <p:spPr>
          <a:xfrm flipH="1">
            <a:off x="1896222" y="5627654"/>
            <a:ext cx="1" cy="32423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8" name="Line 25"/>
          <p:cNvSpPr>
            <a:spLocks noChangeShapeType="1"/>
          </p:cNvSpPr>
          <p:nvPr/>
        </p:nvSpPr>
        <p:spPr bwMode="auto">
          <a:xfrm>
            <a:off x="3467012" y="2067990"/>
            <a:ext cx="391469" cy="2857"/>
          </a:xfrm>
          <a:prstGeom prst="line">
            <a:avLst/>
          </a:prstGeom>
          <a:noFill/>
          <a:ln w="76200" cmpd="tri">
            <a:solidFill>
              <a:schemeClr val="tx1"/>
            </a:solidFill>
            <a:round/>
            <a:headEnd/>
            <a:tailEnd type="triangle" w="med" len="med"/>
          </a:ln>
        </p:spPr>
        <p:txBody>
          <a:bodyPr/>
          <a:lstStyle/>
          <a:p>
            <a:endParaRPr lang="en-US"/>
          </a:p>
        </p:txBody>
      </p:sp>
      <p:sp>
        <p:nvSpPr>
          <p:cNvPr id="79" name="Line 25"/>
          <p:cNvSpPr>
            <a:spLocks noChangeShapeType="1"/>
          </p:cNvSpPr>
          <p:nvPr/>
        </p:nvSpPr>
        <p:spPr bwMode="auto">
          <a:xfrm flipV="1">
            <a:off x="3467012" y="2498288"/>
            <a:ext cx="391469" cy="355749"/>
          </a:xfrm>
          <a:prstGeom prst="line">
            <a:avLst/>
          </a:prstGeom>
          <a:noFill/>
          <a:ln w="76200" cmpd="tri">
            <a:solidFill>
              <a:schemeClr val="tx1"/>
            </a:solidFill>
            <a:round/>
            <a:headEnd/>
            <a:tailEnd type="triangle" w="med" len="med"/>
          </a:ln>
        </p:spPr>
        <p:txBody>
          <a:bodyPr/>
          <a:lstStyle/>
          <a:p>
            <a:endParaRPr lang="en-US"/>
          </a:p>
        </p:txBody>
      </p:sp>
      <p:sp>
        <p:nvSpPr>
          <p:cNvPr id="80" name="Line 25"/>
          <p:cNvSpPr>
            <a:spLocks noChangeShapeType="1"/>
          </p:cNvSpPr>
          <p:nvPr/>
        </p:nvSpPr>
        <p:spPr bwMode="auto">
          <a:xfrm flipV="1">
            <a:off x="3467012" y="3305864"/>
            <a:ext cx="391469" cy="355749"/>
          </a:xfrm>
          <a:prstGeom prst="line">
            <a:avLst/>
          </a:prstGeom>
          <a:noFill/>
          <a:ln w="76200" cmpd="tri">
            <a:solidFill>
              <a:schemeClr val="tx1"/>
            </a:solidFill>
            <a:round/>
            <a:headEnd/>
            <a:tailEnd type="triangle" w="med" len="med"/>
          </a:ln>
        </p:spPr>
        <p:txBody>
          <a:bodyPr/>
          <a:lstStyle/>
          <a:p>
            <a:endParaRPr lang="en-US"/>
          </a:p>
        </p:txBody>
      </p:sp>
      <p:sp>
        <p:nvSpPr>
          <p:cNvPr id="81" name="Line 25"/>
          <p:cNvSpPr>
            <a:spLocks noChangeShapeType="1"/>
          </p:cNvSpPr>
          <p:nvPr/>
        </p:nvSpPr>
        <p:spPr bwMode="auto">
          <a:xfrm flipV="1">
            <a:off x="3467012" y="4491317"/>
            <a:ext cx="391469" cy="17864"/>
          </a:xfrm>
          <a:prstGeom prst="line">
            <a:avLst/>
          </a:prstGeom>
          <a:noFill/>
          <a:ln w="76200" cmpd="tri">
            <a:solidFill>
              <a:schemeClr val="tx1"/>
            </a:solidFill>
            <a:round/>
            <a:headEnd/>
            <a:tailEnd type="triangle" w="med" len="med"/>
          </a:ln>
        </p:spPr>
        <p:txBody>
          <a:bodyPr/>
          <a:lstStyle/>
          <a:p>
            <a:endParaRPr lang="en-US"/>
          </a:p>
        </p:txBody>
      </p:sp>
      <p:sp>
        <p:nvSpPr>
          <p:cNvPr id="82" name="Line 25"/>
          <p:cNvSpPr>
            <a:spLocks noChangeShapeType="1"/>
          </p:cNvSpPr>
          <p:nvPr/>
        </p:nvSpPr>
        <p:spPr bwMode="auto">
          <a:xfrm>
            <a:off x="3467012" y="5355166"/>
            <a:ext cx="391469" cy="207467"/>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D254A6DB-A594-4D4D-B5D7-1086147F49DE}"/>
              </a:ext>
            </a:extLst>
          </p:cNvPr>
          <p:cNvSpPr>
            <a:spLocks noGrp="1"/>
          </p:cNvSpPr>
          <p:nvPr>
            <p:ph type="sldNum" sz="quarter" idx="12"/>
          </p:nvPr>
        </p:nvSpPr>
        <p:spPr/>
        <p:txBody>
          <a:bodyPr/>
          <a:lstStyle/>
          <a:p>
            <a:pPr>
              <a:defRPr/>
            </a:pPr>
            <a:fld id="{2E3D3CF9-A8F0-446F-8AA4-23D2A19D86A0}" type="slidenum">
              <a:rPr lang="en-US" smtClean="0"/>
              <a:pPr>
                <a:defRPr/>
              </a:pPr>
              <a:t>63</a:t>
            </a:fld>
            <a:endParaRPr lang="en-US"/>
          </a:p>
        </p:txBody>
      </p:sp>
      <p:sp>
        <p:nvSpPr>
          <p:cNvPr id="2" name="Footer Placeholder 1">
            <a:extLst>
              <a:ext uri="{FF2B5EF4-FFF2-40B4-BE49-F238E27FC236}">
                <a16:creationId xmlns:a16="http://schemas.microsoft.com/office/drawing/2014/main" id="{4D390436-F38C-4A50-A650-A164FDB31807}"/>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429484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a:stCxn id="24" idx="2"/>
            <a:endCxn id="20" idx="0"/>
          </p:cNvCxnSpPr>
          <p:nvPr/>
        </p:nvCxnSpPr>
        <p:spPr>
          <a:xfrm>
            <a:off x="2380316" y="1232269"/>
            <a:ext cx="1" cy="399450"/>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9105" y="2561678"/>
            <a:ext cx="3122423" cy="596889"/>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Penetapan</a:t>
            </a:r>
            <a:r>
              <a:rPr lang="en-US" sz="1662" dirty="0">
                <a:solidFill>
                  <a:schemeClr val="tx1"/>
                </a:solidFill>
                <a:latin typeface="Arial Narrow" pitchFamily="34" charset="0"/>
              </a:rPr>
              <a:t> </a:t>
            </a:r>
            <a:r>
              <a:rPr lang="en-US" sz="1662" dirty="0" err="1">
                <a:solidFill>
                  <a:schemeClr val="tx1"/>
                </a:solidFill>
                <a:latin typeface="Arial Narrow" pitchFamily="34" charset="0"/>
              </a:rPr>
              <a:t>dan</a:t>
            </a:r>
            <a:r>
              <a:rPr lang="en-US" sz="1662" dirty="0">
                <a:solidFill>
                  <a:schemeClr val="tx1"/>
                </a:solidFill>
                <a:latin typeface="Arial Narrow" pitchFamily="34" charset="0"/>
              </a:rPr>
              <a:t> </a:t>
            </a:r>
            <a:r>
              <a:rPr lang="en-US" sz="1662" dirty="0" err="1">
                <a:solidFill>
                  <a:schemeClr val="tx1"/>
                </a:solidFill>
                <a:latin typeface="Arial Narrow" pitchFamily="34" charset="0"/>
              </a:rPr>
              <a:t>pelaksanaan</a:t>
            </a:r>
            <a:r>
              <a:rPr lang="en-US" sz="1662" dirty="0">
                <a:solidFill>
                  <a:schemeClr val="tx1"/>
                </a:solidFill>
                <a:latin typeface="Arial Narrow" pitchFamily="34" charset="0"/>
              </a:rPr>
              <a:t> </a:t>
            </a:r>
            <a:r>
              <a:rPr lang="en-US" sz="1662" dirty="0" err="1">
                <a:solidFill>
                  <a:schemeClr val="tx1"/>
                </a:solidFill>
                <a:latin typeface="Arial Narrow" pitchFamily="34" charset="0"/>
              </a:rPr>
              <a:t>tindakan</a:t>
            </a:r>
            <a:r>
              <a:rPr lang="en-US" sz="1662" dirty="0">
                <a:solidFill>
                  <a:schemeClr val="tx1"/>
                </a:solidFill>
                <a:latin typeface="Arial Narrow" pitchFamily="34" charset="0"/>
              </a:rPr>
              <a:t> </a:t>
            </a:r>
            <a:r>
              <a:rPr lang="en-US" sz="1662" dirty="0" err="1">
                <a:solidFill>
                  <a:schemeClr val="tx1"/>
                </a:solidFill>
                <a:latin typeface="Arial Narrow" pitchFamily="34" charset="0"/>
              </a:rPr>
              <a:t>korektif</a:t>
            </a:r>
            <a:endParaRPr lang="en-US" sz="1662" dirty="0">
              <a:solidFill>
                <a:schemeClr val="tx1"/>
              </a:solidFill>
              <a:latin typeface="Arial Narrow" pitchFamily="34" charset="0"/>
            </a:endParaRPr>
          </a:p>
        </p:txBody>
      </p:sp>
      <p:sp>
        <p:nvSpPr>
          <p:cNvPr id="18" name="Rectangle 17"/>
          <p:cNvSpPr/>
          <p:nvPr/>
        </p:nvSpPr>
        <p:spPr>
          <a:xfrm>
            <a:off x="819105" y="3482742"/>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a:solidFill>
                  <a:srgbClr val="000000"/>
                </a:solidFill>
                <a:latin typeface="Arial Narrow" pitchFamily="34" charset="0"/>
                <a:ea typeface="Tahoma" pitchFamily="34" charset="0"/>
                <a:cs typeface="Tahoma" pitchFamily="34" charset="0"/>
              </a:rPr>
              <a:t>Monitoring </a:t>
            </a:r>
            <a:r>
              <a:rPr lang="en-US" sz="1662" dirty="0" err="1">
                <a:solidFill>
                  <a:srgbClr val="000000"/>
                </a:solidFill>
                <a:latin typeface="Arial Narrow" pitchFamily="34" charset="0"/>
                <a:ea typeface="Tahoma" pitchFamily="34" charset="0"/>
                <a:cs typeface="Tahoma" pitchFamily="34" charset="0"/>
              </a:rPr>
              <a:t>dan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evaluasi</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tindakan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korektif</a:t>
            </a:r>
            <a:endParaRPr lang="en-US" sz="1662" dirty="0">
              <a:latin typeface="Arial Narrow" pitchFamily="34" charset="0"/>
              <a:ea typeface="Tahoma" pitchFamily="34" charset="0"/>
              <a:cs typeface="Tahoma" pitchFamily="34" charset="0"/>
            </a:endParaRPr>
          </a:p>
        </p:txBody>
      </p:sp>
      <p:cxnSp>
        <p:nvCxnSpPr>
          <p:cNvPr id="19" name="Straight Arrow Connector 18"/>
          <p:cNvCxnSpPr>
            <a:stCxn id="20" idx="2"/>
            <a:endCxn id="13" idx="0"/>
          </p:cNvCxnSpPr>
          <p:nvPr/>
        </p:nvCxnSpPr>
        <p:spPr>
          <a:xfrm>
            <a:off x="2380317" y="2230416"/>
            <a:ext cx="0" cy="33126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19105" y="1631719"/>
            <a:ext cx="3122423" cy="598697"/>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Identifikasi</a:t>
            </a:r>
            <a:r>
              <a:rPr lang="en-US" sz="1662" dirty="0">
                <a:solidFill>
                  <a:schemeClr val="tx1"/>
                </a:solidFill>
                <a:latin typeface="Arial Narrow" pitchFamily="34" charset="0"/>
              </a:rPr>
              <a:t> </a:t>
            </a:r>
            <a:r>
              <a:rPr lang="en-US" sz="1662" dirty="0" err="1">
                <a:solidFill>
                  <a:schemeClr val="tx1"/>
                </a:solidFill>
                <a:latin typeface="Arial Narrow" pitchFamily="34" charset="0"/>
              </a:rPr>
              <a:t>pada</a:t>
            </a:r>
            <a:r>
              <a:rPr lang="en-US" sz="1662" dirty="0">
                <a:solidFill>
                  <a:schemeClr val="tx1"/>
                </a:solidFill>
                <a:latin typeface="Arial Narrow" pitchFamily="34" charset="0"/>
              </a:rPr>
              <a:t> proses / area </a:t>
            </a:r>
            <a:r>
              <a:rPr lang="en-US" sz="1662" dirty="0" err="1">
                <a:solidFill>
                  <a:schemeClr val="tx1"/>
                </a:solidFill>
                <a:latin typeface="Arial Narrow" pitchFamily="34" charset="0"/>
              </a:rPr>
              <a:t>sejenis</a:t>
            </a:r>
            <a:r>
              <a:rPr lang="en-US" sz="1662" dirty="0">
                <a:solidFill>
                  <a:schemeClr val="tx1"/>
                </a:solidFill>
                <a:latin typeface="Arial Narrow" pitchFamily="34" charset="0"/>
              </a:rPr>
              <a:t> </a:t>
            </a:r>
            <a:r>
              <a:rPr lang="en-US" sz="1662" dirty="0" err="1">
                <a:solidFill>
                  <a:schemeClr val="tx1"/>
                </a:solidFill>
                <a:latin typeface="Arial Narrow" pitchFamily="34" charset="0"/>
              </a:rPr>
              <a:t>dengan</a:t>
            </a:r>
            <a:r>
              <a:rPr lang="en-US" sz="1662" dirty="0">
                <a:solidFill>
                  <a:schemeClr val="tx1"/>
                </a:solidFill>
                <a:latin typeface="Arial Narrow" pitchFamily="34" charset="0"/>
              </a:rPr>
              <a:t> </a:t>
            </a:r>
            <a:r>
              <a:rPr lang="en-US" sz="1662" dirty="0" err="1">
                <a:solidFill>
                  <a:schemeClr val="tx1"/>
                </a:solidFill>
                <a:latin typeface="Arial Narrow" pitchFamily="34" charset="0"/>
              </a:rPr>
              <a:t>pertimbangan</a:t>
            </a:r>
            <a:r>
              <a:rPr lang="en-US" sz="1662" dirty="0">
                <a:solidFill>
                  <a:schemeClr val="tx1"/>
                </a:solidFill>
                <a:latin typeface="Arial Narrow" pitchFamily="34" charset="0"/>
              </a:rPr>
              <a:t> HIRA / IAD</a:t>
            </a:r>
          </a:p>
        </p:txBody>
      </p:sp>
      <p:cxnSp>
        <p:nvCxnSpPr>
          <p:cNvPr id="23" name="Straight Arrow Connector 22"/>
          <p:cNvCxnSpPr>
            <a:stCxn id="13" idx="2"/>
            <a:endCxn id="18" idx="0"/>
          </p:cNvCxnSpPr>
          <p:nvPr/>
        </p:nvCxnSpPr>
        <p:spPr>
          <a:xfrm>
            <a:off x="2380317" y="3158567"/>
            <a:ext cx="0" cy="324175"/>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19103" y="5239734"/>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Perubahan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terhadap</a:t>
            </a:r>
            <a:r>
              <a:rPr lang="en-US" sz="1662" dirty="0">
                <a:solidFill>
                  <a:srgbClr val="000000"/>
                </a:solidFill>
                <a:latin typeface="Arial Narrow" pitchFamily="34" charset="0"/>
                <a:ea typeface="Tahoma" pitchFamily="34" charset="0"/>
                <a:cs typeface="Tahoma" pitchFamily="34" charset="0"/>
              </a:rPr>
              <a:t> SMK3L (</a:t>
            </a:r>
            <a:r>
              <a:rPr lang="en-US" sz="1662" dirty="0" err="1">
                <a:solidFill>
                  <a:srgbClr val="000000"/>
                </a:solidFill>
                <a:latin typeface="Arial Narrow" pitchFamily="34" charset="0"/>
                <a:ea typeface="Tahoma" pitchFamily="34" charset="0"/>
                <a:cs typeface="Tahoma" pitchFamily="34" charset="0"/>
              </a:rPr>
              <a:t>standarisasi</a:t>
            </a:r>
            <a:r>
              <a:rPr lang="en-US" sz="1662" dirty="0">
                <a:solidFill>
                  <a:srgbClr val="000000"/>
                </a:solidFill>
                <a:latin typeface="Arial Narrow" pitchFamily="34" charset="0"/>
                <a:ea typeface="Tahoma" pitchFamily="34" charset="0"/>
                <a:cs typeface="Tahoma" pitchFamily="34" charset="0"/>
              </a:rPr>
              <a:t>)</a:t>
            </a:r>
            <a:endParaRPr lang="en-US" sz="1662" dirty="0">
              <a:latin typeface="Arial Narrow" pitchFamily="34" charset="0"/>
              <a:ea typeface="Tahoma" pitchFamily="34" charset="0"/>
              <a:cs typeface="Tahoma" pitchFamily="34" charset="0"/>
            </a:endParaRPr>
          </a:p>
        </p:txBody>
      </p:sp>
      <p:sp>
        <p:nvSpPr>
          <p:cNvPr id="28" name="Flowchart: Decision 27"/>
          <p:cNvSpPr/>
          <p:nvPr/>
        </p:nvSpPr>
        <p:spPr>
          <a:xfrm>
            <a:off x="1202057" y="4339185"/>
            <a:ext cx="2356515" cy="639693"/>
          </a:xfrm>
          <a:prstGeom prst="flowChartDecision">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err="1">
                <a:solidFill>
                  <a:schemeClr val="tx1"/>
                </a:solidFill>
                <a:latin typeface="Arial Narrow" pitchFamily="34" charset="0"/>
              </a:rPr>
              <a:t>Efektif</a:t>
            </a:r>
            <a:r>
              <a:rPr lang="en-US" sz="1662" dirty="0">
                <a:solidFill>
                  <a:schemeClr val="tx1"/>
                </a:solidFill>
                <a:latin typeface="Arial Narrow" pitchFamily="34" charset="0"/>
              </a:rPr>
              <a:t> ?</a:t>
            </a:r>
          </a:p>
        </p:txBody>
      </p:sp>
      <p:cxnSp>
        <p:nvCxnSpPr>
          <p:cNvPr id="29" name="Straight Arrow Connector 28"/>
          <p:cNvCxnSpPr>
            <a:stCxn id="28" idx="1"/>
            <a:endCxn id="13" idx="1"/>
          </p:cNvCxnSpPr>
          <p:nvPr/>
        </p:nvCxnSpPr>
        <p:spPr>
          <a:xfrm rot="10800000">
            <a:off x="819105" y="2860124"/>
            <a:ext cx="382952" cy="1798909"/>
          </a:xfrm>
          <a:prstGeom prst="bentConnector3">
            <a:avLst>
              <a:gd name="adj1" fmla="val 159694"/>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2"/>
            <a:endCxn id="27" idx="0"/>
          </p:cNvCxnSpPr>
          <p:nvPr/>
        </p:nvCxnSpPr>
        <p:spPr>
          <a:xfrm>
            <a:off x="2380315" y="4978878"/>
            <a:ext cx="0" cy="260856"/>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19103" y="6016128"/>
            <a:ext cx="3122423" cy="580701"/>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000"/>
            </a:pPr>
            <a:r>
              <a:rPr lang="en-US" sz="1662" dirty="0" err="1">
                <a:solidFill>
                  <a:srgbClr val="000000"/>
                </a:solidFill>
                <a:latin typeface="Arial Narrow" pitchFamily="34" charset="0"/>
                <a:ea typeface="Tahoma" pitchFamily="34" charset="0"/>
                <a:cs typeface="Tahoma" pitchFamily="34" charset="0"/>
              </a:rPr>
              <a:t>Laporkan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ke</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Tinjauan</a:t>
            </a:r>
            <a:r>
              <a:rPr lang="en-US" sz="1662" dirty="0">
                <a:solidFill>
                  <a:srgbClr val="000000"/>
                </a:solidFill>
                <a:latin typeface="Arial Narrow" pitchFamily="34" charset="0"/>
                <a:ea typeface="Tahoma" pitchFamily="34" charset="0"/>
                <a:cs typeface="Tahoma" pitchFamily="34" charset="0"/>
              </a:rPr>
              <a:t> </a:t>
            </a:r>
            <a:r>
              <a:rPr lang="en-US" sz="1662" dirty="0" err="1">
                <a:solidFill>
                  <a:srgbClr val="000000"/>
                </a:solidFill>
                <a:latin typeface="Arial Narrow" pitchFamily="34" charset="0"/>
                <a:ea typeface="Tahoma" pitchFamily="34" charset="0"/>
                <a:cs typeface="Tahoma" pitchFamily="34" charset="0"/>
              </a:rPr>
              <a:t>Manajemen</a:t>
            </a:r>
            <a:endParaRPr lang="en-US" sz="1662" dirty="0">
              <a:latin typeface="Arial Narrow" pitchFamily="34" charset="0"/>
              <a:ea typeface="Tahoma" pitchFamily="34" charset="0"/>
              <a:cs typeface="Tahoma" pitchFamily="34" charset="0"/>
            </a:endParaRPr>
          </a:p>
        </p:txBody>
      </p:sp>
      <p:pic>
        <p:nvPicPr>
          <p:cNvPr id="68"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r="50326"/>
          <a:stretch/>
        </p:blipFill>
        <p:spPr>
          <a:xfrm>
            <a:off x="2616630" y="4947239"/>
            <a:ext cx="293275" cy="292495"/>
          </a:xfrm>
          <a:prstGeom prst="rect">
            <a:avLst/>
          </a:prstGeom>
        </p:spPr>
      </p:pic>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50344"/>
          <a:stretch/>
        </p:blipFill>
        <p:spPr>
          <a:xfrm>
            <a:off x="819103" y="4239110"/>
            <a:ext cx="297698" cy="297016"/>
          </a:xfrm>
          <a:prstGeom prst="rect">
            <a:avLst/>
          </a:prstGeom>
        </p:spPr>
      </p:pic>
      <p:sp>
        <p:nvSpPr>
          <p:cNvPr id="24" name="Rectangle 23"/>
          <p:cNvSpPr/>
          <p:nvPr/>
        </p:nvSpPr>
        <p:spPr>
          <a:xfrm>
            <a:off x="2070263" y="743324"/>
            <a:ext cx="620105" cy="488945"/>
          </a:xfrm>
          <a:prstGeom prst="rect">
            <a:avLst/>
          </a:prstGeom>
          <a:solidFill>
            <a:srgbClr val="FFFF0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2" dirty="0">
                <a:solidFill>
                  <a:schemeClr val="tx1"/>
                </a:solidFill>
                <a:latin typeface="Arial Narrow" pitchFamily="34" charset="0"/>
              </a:rPr>
              <a:t>A</a:t>
            </a:r>
          </a:p>
        </p:txBody>
      </p:sp>
      <p:cxnSp>
        <p:nvCxnSpPr>
          <p:cNvPr id="30" name="Straight Arrow Connector 29"/>
          <p:cNvCxnSpPr>
            <a:stCxn id="18" idx="2"/>
            <a:endCxn id="28" idx="0"/>
          </p:cNvCxnSpPr>
          <p:nvPr/>
        </p:nvCxnSpPr>
        <p:spPr>
          <a:xfrm flipH="1">
            <a:off x="2380315" y="4063443"/>
            <a:ext cx="2" cy="275742"/>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2"/>
            <a:endCxn id="62" idx="0"/>
          </p:cNvCxnSpPr>
          <p:nvPr/>
        </p:nvCxnSpPr>
        <p:spPr>
          <a:xfrm>
            <a:off x="2380315" y="5820435"/>
            <a:ext cx="0" cy="195693"/>
          </a:xfrm>
          <a:prstGeom prst="straightConnector1">
            <a:avLst/>
          </a:prstGeom>
          <a:ln w="57150">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625788" y="1626533"/>
            <a:ext cx="4437530" cy="859659"/>
          </a:xfrm>
          <a:prstGeom prst="rect">
            <a:avLst/>
          </a:prstGeom>
          <a:ln w="19050">
            <a:solidFill>
              <a:srgbClr val="FF0000"/>
            </a:solidFill>
            <a:prstDash val="dash"/>
          </a:ln>
        </p:spPr>
        <p:txBody>
          <a:bodyPr wrap="square">
            <a:spAutoFit/>
          </a:bodyPr>
          <a:lstStyle/>
          <a:p>
            <a:r>
              <a:rPr lang="en-US" sz="1662" dirty="0" err="1">
                <a:latin typeface="Arial Narrow" pitchFamily="34" charset="0"/>
              </a:rPr>
              <a:t>Identifikasi</a:t>
            </a:r>
            <a:r>
              <a:rPr lang="en-US" sz="1662" dirty="0">
                <a:latin typeface="Arial Narrow" pitchFamily="34" charset="0"/>
              </a:rPr>
              <a:t> </a:t>
            </a:r>
            <a:r>
              <a:rPr lang="en-US" sz="1662" dirty="0" err="1">
                <a:latin typeface="Arial Narrow" pitchFamily="34" charset="0"/>
              </a:rPr>
              <a:t>pada</a:t>
            </a:r>
            <a:r>
              <a:rPr lang="en-US" sz="1662" dirty="0">
                <a:latin typeface="Arial Narrow" pitchFamily="34" charset="0"/>
              </a:rPr>
              <a:t> </a:t>
            </a:r>
            <a:r>
              <a:rPr lang="en-US" sz="1662" dirty="0" err="1">
                <a:latin typeface="Arial Narrow" pitchFamily="34" charset="0"/>
              </a:rPr>
              <a:t>aktivitas</a:t>
            </a:r>
            <a:r>
              <a:rPr lang="en-US" sz="1662" dirty="0">
                <a:latin typeface="Arial Narrow" pitchFamily="34" charset="0"/>
              </a:rPr>
              <a:t> / proses / area yang </a:t>
            </a:r>
            <a:r>
              <a:rPr lang="en-US" sz="1662" dirty="0" err="1">
                <a:latin typeface="Arial Narrow" pitchFamily="34" charset="0"/>
              </a:rPr>
              <a:t>sejenis</a:t>
            </a:r>
            <a:r>
              <a:rPr lang="en-US" sz="1662" dirty="0">
                <a:latin typeface="Arial Narrow" pitchFamily="34" charset="0"/>
              </a:rPr>
              <a:t> </a:t>
            </a:r>
            <a:r>
              <a:rPr lang="en-US" sz="1662" dirty="0" err="1">
                <a:latin typeface="Arial Narrow" pitchFamily="34" charset="0"/>
              </a:rPr>
              <a:t>dengan</a:t>
            </a:r>
            <a:r>
              <a:rPr lang="en-US" sz="1662" dirty="0">
                <a:latin typeface="Arial Narrow" pitchFamily="34" charset="0"/>
              </a:rPr>
              <a:t> </a:t>
            </a:r>
            <a:r>
              <a:rPr lang="en-US" sz="1662" dirty="0" err="1">
                <a:latin typeface="Arial Narrow" pitchFamily="34" charset="0"/>
              </a:rPr>
              <a:t>pertimbangan</a:t>
            </a:r>
            <a:r>
              <a:rPr lang="en-US" sz="1662" dirty="0">
                <a:latin typeface="Arial Narrow" pitchFamily="34" charset="0"/>
              </a:rPr>
              <a:t> risk assessment yang </a:t>
            </a:r>
            <a:r>
              <a:rPr lang="en-US" sz="1662" dirty="0" err="1">
                <a:latin typeface="Arial Narrow" pitchFamily="34" charset="0"/>
              </a:rPr>
              <a:t>sudah</a:t>
            </a:r>
            <a:r>
              <a:rPr lang="en-US" sz="1662" dirty="0">
                <a:latin typeface="Arial Narrow" pitchFamily="34" charset="0"/>
              </a:rPr>
              <a:t> </a:t>
            </a:r>
            <a:r>
              <a:rPr lang="en-US" sz="1662" dirty="0" err="1">
                <a:latin typeface="Arial Narrow" pitchFamily="34" charset="0"/>
              </a:rPr>
              <a:t>ada</a:t>
            </a:r>
            <a:r>
              <a:rPr lang="en-US" sz="1662" dirty="0">
                <a:latin typeface="Arial Narrow" pitchFamily="34" charset="0"/>
              </a:rPr>
              <a:t>.</a:t>
            </a:r>
          </a:p>
        </p:txBody>
      </p:sp>
      <p:sp>
        <p:nvSpPr>
          <p:cNvPr id="49" name="Rectangle 48"/>
          <p:cNvSpPr/>
          <p:nvPr/>
        </p:nvSpPr>
        <p:spPr>
          <a:xfrm>
            <a:off x="4643076" y="2682572"/>
            <a:ext cx="4437530" cy="2138534"/>
          </a:xfrm>
          <a:prstGeom prst="rect">
            <a:avLst/>
          </a:prstGeom>
          <a:ln w="19050">
            <a:solidFill>
              <a:srgbClr val="FF0000"/>
            </a:solidFill>
            <a:prstDash val="dash"/>
          </a:ln>
        </p:spPr>
        <p:txBody>
          <a:bodyPr wrap="square">
            <a:spAutoFit/>
          </a:bodyPr>
          <a:lstStyle/>
          <a:p>
            <a:r>
              <a:rPr lang="en-US" sz="1662" dirty="0" err="1">
                <a:latin typeface="Arial Narrow" pitchFamily="34" charset="0"/>
              </a:rPr>
              <a:t>Menetapkan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dibutuhkan</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melaksanakannya</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diperuntukkan</a:t>
            </a:r>
            <a:r>
              <a:rPr lang="en-US" sz="1662" dirty="0">
                <a:latin typeface="Arial Narrow" pitchFamily="34" charset="0"/>
              </a:rPr>
              <a:t> </a:t>
            </a:r>
            <a:r>
              <a:rPr lang="en-US" sz="1662" dirty="0" err="1">
                <a:latin typeface="Arial Narrow" pitchFamily="34" charset="0"/>
              </a:rPr>
              <a:t>untuk</a:t>
            </a:r>
            <a:r>
              <a:rPr lang="en-US" sz="1662" dirty="0">
                <a:latin typeface="Arial Narrow" pitchFamily="34" charset="0"/>
              </a:rPr>
              <a:t> </a:t>
            </a:r>
            <a:r>
              <a:rPr lang="en-US" sz="1662" dirty="0" err="1">
                <a:latin typeface="Arial Narrow" pitchFamily="34" charset="0"/>
              </a:rPr>
              <a:t>aktivitas</a:t>
            </a:r>
            <a:r>
              <a:rPr lang="en-US" sz="1662" dirty="0">
                <a:latin typeface="Arial Narrow" pitchFamily="34" charset="0"/>
              </a:rPr>
              <a:t> / proses / area yang </a:t>
            </a:r>
            <a:r>
              <a:rPr lang="en-US" sz="1662" dirty="0" err="1">
                <a:latin typeface="Arial Narrow" pitchFamily="34" charset="0"/>
              </a:rPr>
              <a:t>sejenis</a:t>
            </a:r>
            <a:r>
              <a:rPr lang="en-US" sz="1662" dirty="0">
                <a:latin typeface="Arial Narrow" pitchFamily="34" charset="0"/>
              </a:rPr>
              <a:t>.</a:t>
            </a:r>
          </a:p>
          <a:p>
            <a:endParaRPr lang="en-US" sz="1662" dirty="0">
              <a:latin typeface="Arial Narrow" pitchFamily="34" charset="0"/>
            </a:endParaRPr>
          </a:p>
          <a:p>
            <a:r>
              <a:rPr lang="en-US" sz="1662" dirty="0" err="1">
                <a:latin typeface="Arial Narrow" pitchFamily="34" charset="0"/>
              </a:rPr>
              <a:t>Pantau</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evaluasi</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yang </a:t>
            </a:r>
            <a:r>
              <a:rPr lang="en-US" sz="1662" dirty="0" err="1">
                <a:latin typeface="Arial Narrow" pitchFamily="34" charset="0"/>
              </a:rPr>
              <a:t>dilakukan</a:t>
            </a:r>
            <a:r>
              <a:rPr lang="en-US" sz="1662" dirty="0">
                <a:latin typeface="Arial Narrow" pitchFamily="34" charset="0"/>
              </a:rPr>
              <a:t>. </a:t>
            </a:r>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diperlukan</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ditambahkan</a:t>
            </a:r>
            <a:r>
              <a:rPr lang="en-US" sz="1662" dirty="0">
                <a:latin typeface="Arial Narrow" pitchFamily="34" charset="0"/>
              </a:rPr>
              <a:t> </a:t>
            </a:r>
            <a:r>
              <a:rPr lang="en-US" sz="1662" dirty="0" err="1">
                <a:latin typeface="Arial Narrow" pitchFamily="34" charset="0"/>
              </a:rPr>
              <a:t>tindakan</a:t>
            </a:r>
            <a:r>
              <a:rPr lang="en-US" sz="1662" dirty="0">
                <a:latin typeface="Arial Narrow" pitchFamily="34" charset="0"/>
              </a:rPr>
              <a:t> </a:t>
            </a:r>
            <a:r>
              <a:rPr lang="en-US" sz="1662" dirty="0" err="1">
                <a:latin typeface="Arial Narrow" pitchFamily="34" charset="0"/>
              </a:rPr>
              <a:t>korektif</a:t>
            </a:r>
            <a:r>
              <a:rPr lang="en-US" sz="1662" dirty="0">
                <a:latin typeface="Arial Narrow" pitchFamily="34" charset="0"/>
              </a:rPr>
              <a:t> </a:t>
            </a:r>
            <a:r>
              <a:rPr lang="en-US" sz="1662" dirty="0" err="1">
                <a:latin typeface="Arial Narrow" pitchFamily="34" charset="0"/>
              </a:rPr>
              <a:t>lainnya</a:t>
            </a:r>
            <a:r>
              <a:rPr lang="en-US" sz="1662" dirty="0">
                <a:latin typeface="Arial Narrow" pitchFamily="34" charset="0"/>
              </a:rPr>
              <a:t>.</a:t>
            </a:r>
          </a:p>
        </p:txBody>
      </p:sp>
      <p:sp>
        <p:nvSpPr>
          <p:cNvPr id="50" name="Rectangle 49"/>
          <p:cNvSpPr/>
          <p:nvPr/>
        </p:nvSpPr>
        <p:spPr>
          <a:xfrm>
            <a:off x="4625788" y="5017486"/>
            <a:ext cx="4437530" cy="1626984"/>
          </a:xfrm>
          <a:prstGeom prst="rect">
            <a:avLst/>
          </a:prstGeom>
          <a:ln w="19050">
            <a:solidFill>
              <a:srgbClr val="FF0000"/>
            </a:solidFill>
            <a:prstDash val="dash"/>
          </a:ln>
        </p:spPr>
        <p:txBody>
          <a:bodyPr wrap="square">
            <a:spAutoFit/>
          </a:bodyPr>
          <a:lstStyle/>
          <a:p>
            <a:r>
              <a:rPr lang="en-US" sz="1662" dirty="0" err="1">
                <a:latin typeface="Arial Narrow" pitchFamily="34" charset="0"/>
              </a:rPr>
              <a:t>Apabila</a:t>
            </a:r>
            <a:r>
              <a:rPr lang="en-US" sz="1662" dirty="0">
                <a:latin typeface="Arial Narrow" pitchFamily="34" charset="0"/>
              </a:rPr>
              <a:t> </a:t>
            </a:r>
            <a:r>
              <a:rPr lang="en-US" sz="1662" dirty="0" err="1">
                <a:latin typeface="Arial Narrow" pitchFamily="34" charset="0"/>
              </a:rPr>
              <a:t>sudah</a:t>
            </a:r>
            <a:r>
              <a:rPr lang="en-US" sz="1662" dirty="0">
                <a:latin typeface="Arial Narrow" pitchFamily="34" charset="0"/>
              </a:rPr>
              <a:t> </a:t>
            </a:r>
            <a:r>
              <a:rPr lang="en-US" sz="1662" dirty="0" err="1">
                <a:latin typeface="Arial Narrow" pitchFamily="34" charset="0"/>
              </a:rPr>
              <a:t>efektif</a:t>
            </a:r>
            <a:r>
              <a:rPr lang="en-US" sz="1662" dirty="0">
                <a:latin typeface="Arial Narrow" pitchFamily="34" charset="0"/>
              </a:rPr>
              <a:t>, </a:t>
            </a:r>
            <a:r>
              <a:rPr lang="en-US" sz="1662" dirty="0" err="1">
                <a:latin typeface="Arial Narrow" pitchFamily="34" charset="0"/>
              </a:rPr>
              <a:t>maka</a:t>
            </a:r>
            <a:r>
              <a:rPr lang="en-US" sz="1662" dirty="0">
                <a:latin typeface="Arial Narrow" pitchFamily="34" charset="0"/>
              </a:rPr>
              <a:t> </a:t>
            </a:r>
            <a:r>
              <a:rPr lang="en-US" sz="1662" dirty="0" err="1">
                <a:latin typeface="Arial Narrow" pitchFamily="34" charset="0"/>
              </a:rPr>
              <a:t>dapat</a:t>
            </a:r>
            <a:r>
              <a:rPr lang="en-US" sz="1662" dirty="0">
                <a:latin typeface="Arial Narrow" pitchFamily="34" charset="0"/>
              </a:rPr>
              <a:t> </a:t>
            </a:r>
            <a:r>
              <a:rPr lang="en-US" sz="1662" dirty="0" err="1">
                <a:latin typeface="Arial Narrow" pitchFamily="34" charset="0"/>
              </a:rPr>
              <a:t>ditetapkan</a:t>
            </a:r>
            <a:r>
              <a:rPr lang="en-US" sz="1662" dirty="0">
                <a:latin typeface="Arial Narrow" pitchFamily="34" charset="0"/>
              </a:rPr>
              <a:t> </a:t>
            </a:r>
            <a:r>
              <a:rPr lang="en-US" sz="1662" dirty="0" err="1">
                <a:latin typeface="Arial Narrow" pitchFamily="34" charset="0"/>
              </a:rPr>
              <a:t>sebagai</a:t>
            </a:r>
            <a:r>
              <a:rPr lang="en-US" sz="1662" dirty="0">
                <a:latin typeface="Arial Narrow" pitchFamily="34" charset="0"/>
              </a:rPr>
              <a:t> </a:t>
            </a:r>
            <a:r>
              <a:rPr lang="en-US" sz="1662" dirty="0" err="1">
                <a:latin typeface="Arial Narrow" pitchFamily="34" charset="0"/>
              </a:rPr>
              <a:t>pengendalian</a:t>
            </a:r>
            <a:r>
              <a:rPr lang="en-US" sz="1662" dirty="0">
                <a:latin typeface="Arial Narrow" pitchFamily="34" charset="0"/>
              </a:rPr>
              <a:t> </a:t>
            </a:r>
            <a:r>
              <a:rPr lang="en-US" sz="1662" dirty="0" err="1">
                <a:latin typeface="Arial Narrow" pitchFamily="34" charset="0"/>
              </a:rPr>
              <a:t>operasional</a:t>
            </a:r>
            <a:r>
              <a:rPr lang="en-US" sz="1662" dirty="0">
                <a:latin typeface="Arial Narrow" pitchFamily="34" charset="0"/>
              </a:rPr>
              <a:t> </a:t>
            </a:r>
            <a:r>
              <a:rPr lang="en-US" sz="1662" dirty="0" err="1">
                <a:latin typeface="Arial Narrow" pitchFamily="34" charset="0"/>
              </a:rPr>
              <a:t>dan</a:t>
            </a:r>
            <a:r>
              <a:rPr lang="en-US" sz="1662" dirty="0">
                <a:latin typeface="Arial Narrow" pitchFamily="34" charset="0"/>
              </a:rPr>
              <a:t> </a:t>
            </a:r>
            <a:r>
              <a:rPr lang="en-US" sz="1662" dirty="0" err="1">
                <a:latin typeface="Arial Narrow" pitchFamily="34" charset="0"/>
              </a:rPr>
              <a:t>melaukan</a:t>
            </a:r>
            <a:r>
              <a:rPr lang="en-US" sz="1662" dirty="0">
                <a:latin typeface="Arial Narrow" pitchFamily="34" charset="0"/>
              </a:rPr>
              <a:t> </a:t>
            </a:r>
            <a:r>
              <a:rPr lang="en-US" sz="1662" dirty="0" err="1">
                <a:latin typeface="Arial Narrow" pitchFamily="34" charset="0"/>
              </a:rPr>
              <a:t>penilaian</a:t>
            </a:r>
            <a:r>
              <a:rPr lang="en-US" sz="1662" dirty="0">
                <a:latin typeface="Arial Narrow" pitchFamily="34" charset="0"/>
              </a:rPr>
              <a:t> </a:t>
            </a:r>
            <a:r>
              <a:rPr lang="en-US" sz="1662" dirty="0" err="1">
                <a:latin typeface="Arial Narrow" pitchFamily="34" charset="0"/>
              </a:rPr>
              <a:t>ulang</a:t>
            </a:r>
            <a:r>
              <a:rPr lang="en-US" sz="1662" dirty="0">
                <a:latin typeface="Arial Narrow" pitchFamily="34" charset="0"/>
              </a:rPr>
              <a:t> </a:t>
            </a:r>
            <a:r>
              <a:rPr lang="en-US" sz="1662" dirty="0" err="1">
                <a:latin typeface="Arial Narrow" pitchFamily="34" charset="0"/>
              </a:rPr>
              <a:t>terhadap</a:t>
            </a:r>
            <a:r>
              <a:rPr lang="en-US" sz="1662" dirty="0">
                <a:latin typeface="Arial Narrow" pitchFamily="34" charset="0"/>
              </a:rPr>
              <a:t> </a:t>
            </a:r>
            <a:r>
              <a:rPr lang="en-US" sz="1662" dirty="0" err="1">
                <a:latin typeface="Arial Narrow" pitchFamily="34" charset="0"/>
              </a:rPr>
              <a:t>risiko</a:t>
            </a:r>
            <a:r>
              <a:rPr lang="en-US" sz="1662" dirty="0">
                <a:latin typeface="Arial Narrow" pitchFamily="34" charset="0"/>
              </a:rPr>
              <a:t>.</a:t>
            </a:r>
          </a:p>
          <a:p>
            <a:endParaRPr lang="en-US" sz="1662" dirty="0">
              <a:latin typeface="Arial Narrow" pitchFamily="34" charset="0"/>
            </a:endParaRPr>
          </a:p>
          <a:p>
            <a:r>
              <a:rPr lang="en-US" sz="1662" dirty="0" err="1">
                <a:latin typeface="Arial Narrow" pitchFamily="34" charset="0"/>
              </a:rPr>
              <a:t>Laporkan</a:t>
            </a:r>
            <a:r>
              <a:rPr lang="en-US" sz="1662" dirty="0">
                <a:latin typeface="Arial Narrow" pitchFamily="34" charset="0"/>
              </a:rPr>
              <a:t> status </a:t>
            </a:r>
            <a:r>
              <a:rPr lang="en-US" sz="1662" dirty="0" err="1">
                <a:latin typeface="Arial Narrow" pitchFamily="34" charset="0"/>
              </a:rPr>
              <a:t>investigasi</a:t>
            </a:r>
            <a:r>
              <a:rPr lang="en-US" sz="1662" dirty="0">
                <a:latin typeface="Arial Narrow" pitchFamily="34" charset="0"/>
              </a:rPr>
              <a:t> </a:t>
            </a:r>
            <a:r>
              <a:rPr lang="en-US" sz="1662" dirty="0" err="1">
                <a:latin typeface="Arial Narrow" pitchFamily="34" charset="0"/>
              </a:rPr>
              <a:t>insiden</a:t>
            </a:r>
            <a:r>
              <a:rPr lang="en-US" sz="1662" dirty="0">
                <a:latin typeface="Arial Narrow" pitchFamily="34" charset="0"/>
              </a:rPr>
              <a:t> </a:t>
            </a:r>
            <a:r>
              <a:rPr lang="en-US" sz="1662" dirty="0" err="1">
                <a:latin typeface="Arial Narrow" pitchFamily="34" charset="0"/>
              </a:rPr>
              <a:t>kepada</a:t>
            </a:r>
            <a:r>
              <a:rPr lang="en-US" sz="1662" dirty="0">
                <a:latin typeface="Arial Narrow" pitchFamily="34" charset="0"/>
              </a:rPr>
              <a:t> </a:t>
            </a:r>
            <a:r>
              <a:rPr lang="en-US" sz="1662" dirty="0" err="1">
                <a:latin typeface="Arial Narrow" pitchFamily="34" charset="0"/>
              </a:rPr>
              <a:t>manajemen</a:t>
            </a:r>
            <a:r>
              <a:rPr lang="en-US" sz="1662" dirty="0">
                <a:latin typeface="Arial Narrow" pitchFamily="34" charset="0"/>
              </a:rPr>
              <a:t> </a:t>
            </a:r>
            <a:r>
              <a:rPr lang="en-US" sz="1662" dirty="0" err="1">
                <a:latin typeface="Arial Narrow" pitchFamily="34" charset="0"/>
              </a:rPr>
              <a:t>puncak</a:t>
            </a:r>
            <a:endParaRPr lang="en-US" sz="1662" dirty="0">
              <a:latin typeface="Arial Narrow" pitchFamily="34" charset="0"/>
            </a:endParaRPr>
          </a:p>
        </p:txBody>
      </p:sp>
      <p:sp>
        <p:nvSpPr>
          <p:cNvPr id="51" name="Line 25"/>
          <p:cNvSpPr>
            <a:spLocks noChangeShapeType="1"/>
          </p:cNvSpPr>
          <p:nvPr/>
        </p:nvSpPr>
        <p:spPr bwMode="auto">
          <a:xfrm>
            <a:off x="3978088" y="1966891"/>
            <a:ext cx="647700" cy="9827"/>
          </a:xfrm>
          <a:prstGeom prst="line">
            <a:avLst/>
          </a:prstGeom>
          <a:noFill/>
          <a:ln w="76200" cmpd="tri">
            <a:solidFill>
              <a:schemeClr val="tx1"/>
            </a:solidFill>
            <a:round/>
            <a:headEnd/>
            <a:tailEnd type="triangle" w="med" len="med"/>
          </a:ln>
        </p:spPr>
        <p:txBody>
          <a:bodyPr/>
          <a:lstStyle/>
          <a:p>
            <a:endParaRPr lang="en-US"/>
          </a:p>
        </p:txBody>
      </p:sp>
      <p:sp>
        <p:nvSpPr>
          <p:cNvPr id="52" name="Line 25"/>
          <p:cNvSpPr>
            <a:spLocks noChangeShapeType="1"/>
          </p:cNvSpPr>
          <p:nvPr/>
        </p:nvSpPr>
        <p:spPr bwMode="auto">
          <a:xfrm>
            <a:off x="3978088" y="2893946"/>
            <a:ext cx="647700" cy="9827"/>
          </a:xfrm>
          <a:prstGeom prst="line">
            <a:avLst/>
          </a:prstGeom>
          <a:noFill/>
          <a:ln w="76200" cmpd="tri">
            <a:solidFill>
              <a:schemeClr val="tx1"/>
            </a:solidFill>
            <a:round/>
            <a:headEnd/>
            <a:tailEnd type="triangle" w="med" len="med"/>
          </a:ln>
        </p:spPr>
        <p:txBody>
          <a:bodyPr/>
          <a:lstStyle/>
          <a:p>
            <a:endParaRPr lang="en-US"/>
          </a:p>
        </p:txBody>
      </p:sp>
      <p:sp>
        <p:nvSpPr>
          <p:cNvPr id="53" name="Line 25"/>
          <p:cNvSpPr>
            <a:spLocks noChangeShapeType="1"/>
          </p:cNvSpPr>
          <p:nvPr/>
        </p:nvSpPr>
        <p:spPr bwMode="auto">
          <a:xfrm>
            <a:off x="3978088" y="3793582"/>
            <a:ext cx="647700" cy="9827"/>
          </a:xfrm>
          <a:prstGeom prst="line">
            <a:avLst/>
          </a:prstGeom>
          <a:noFill/>
          <a:ln w="76200" cmpd="tri">
            <a:solidFill>
              <a:schemeClr val="tx1"/>
            </a:solidFill>
            <a:round/>
            <a:headEnd/>
            <a:tailEnd type="triangle" w="med" len="med"/>
          </a:ln>
        </p:spPr>
        <p:txBody>
          <a:bodyPr/>
          <a:lstStyle/>
          <a:p>
            <a:endParaRPr lang="en-US"/>
          </a:p>
        </p:txBody>
      </p:sp>
      <p:sp>
        <p:nvSpPr>
          <p:cNvPr id="55" name="Line 25"/>
          <p:cNvSpPr>
            <a:spLocks noChangeShapeType="1"/>
          </p:cNvSpPr>
          <p:nvPr/>
        </p:nvSpPr>
        <p:spPr bwMode="auto">
          <a:xfrm>
            <a:off x="3967299" y="5571091"/>
            <a:ext cx="647700" cy="9827"/>
          </a:xfrm>
          <a:prstGeom prst="line">
            <a:avLst/>
          </a:prstGeom>
          <a:noFill/>
          <a:ln w="76200" cmpd="tri">
            <a:solidFill>
              <a:schemeClr val="tx1"/>
            </a:solidFill>
            <a:round/>
            <a:headEnd/>
            <a:tailEnd type="triangle" w="med" len="med"/>
          </a:ln>
        </p:spPr>
        <p:txBody>
          <a:bodyPr/>
          <a:lstStyle/>
          <a:p>
            <a:endParaRPr lang="en-US"/>
          </a:p>
        </p:txBody>
      </p:sp>
      <p:sp>
        <p:nvSpPr>
          <p:cNvPr id="3" name="Slide Number Placeholder 2">
            <a:extLst>
              <a:ext uri="{FF2B5EF4-FFF2-40B4-BE49-F238E27FC236}">
                <a16:creationId xmlns:a16="http://schemas.microsoft.com/office/drawing/2014/main" id="{C8D1C2DE-44A2-40F2-A766-307E80AF28B2}"/>
              </a:ext>
            </a:extLst>
          </p:cNvPr>
          <p:cNvSpPr>
            <a:spLocks noGrp="1"/>
          </p:cNvSpPr>
          <p:nvPr>
            <p:ph type="sldNum" sz="quarter" idx="12"/>
          </p:nvPr>
        </p:nvSpPr>
        <p:spPr/>
        <p:txBody>
          <a:bodyPr/>
          <a:lstStyle/>
          <a:p>
            <a:pPr>
              <a:defRPr/>
            </a:pPr>
            <a:fld id="{2E3D3CF9-A8F0-446F-8AA4-23D2A19D86A0}" type="slidenum">
              <a:rPr lang="en-US" smtClean="0"/>
              <a:pPr>
                <a:defRPr/>
              </a:pPr>
              <a:t>64</a:t>
            </a:fld>
            <a:endParaRPr lang="en-US" dirty="0"/>
          </a:p>
        </p:txBody>
      </p:sp>
      <p:sp>
        <p:nvSpPr>
          <p:cNvPr id="31" name="Rectangle 30"/>
          <p:cNvSpPr/>
          <p:nvPr/>
        </p:nvSpPr>
        <p:spPr>
          <a:xfrm>
            <a:off x="240397" y="177529"/>
            <a:ext cx="7236168" cy="52322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800" dirty="0" err="1">
                <a:solidFill>
                  <a:schemeClr val="tx1"/>
                </a:solidFill>
                <a:latin typeface="Impact" panose="020B0806030902050204" pitchFamily="34" charset="0"/>
                <a:cs typeface="Arial" panose="020B0604020202020204" pitchFamily="34" charset="0"/>
              </a:rPr>
              <a:t>Pelaporan</a:t>
            </a:r>
            <a:r>
              <a:rPr lang="en-US" sz="2800" dirty="0">
                <a:solidFill>
                  <a:schemeClr val="tx1"/>
                </a:solidFill>
                <a:latin typeface="Impact" panose="020B0806030902050204" pitchFamily="34" charset="0"/>
                <a:cs typeface="Arial" panose="020B0604020202020204" pitchFamily="34" charset="0"/>
              </a:rPr>
              <a:t> &amp; </a:t>
            </a:r>
            <a:r>
              <a:rPr lang="en-US" sz="2800" dirty="0" err="1">
                <a:solidFill>
                  <a:schemeClr val="tx1"/>
                </a:solidFill>
                <a:latin typeface="Impact" panose="020B0806030902050204" pitchFamily="34" charset="0"/>
                <a:cs typeface="Arial" panose="020B0604020202020204" pitchFamily="34" charset="0"/>
              </a:rPr>
              <a:t>Investigasi</a:t>
            </a:r>
            <a:r>
              <a:rPr lang="en-US" sz="2800" dirty="0">
                <a:solidFill>
                  <a:schemeClr val="tx1"/>
                </a:solidFill>
                <a:latin typeface="Impact" panose="020B0806030902050204" pitchFamily="34" charset="0"/>
                <a:cs typeface="Arial" panose="020B0604020202020204" pitchFamily="34" charset="0"/>
              </a:rPr>
              <a:t> </a:t>
            </a:r>
            <a:r>
              <a:rPr lang="en-US" sz="2800" dirty="0" err="1">
                <a:solidFill>
                  <a:schemeClr val="tx1"/>
                </a:solidFill>
                <a:latin typeface="Impact" panose="020B0806030902050204" pitchFamily="34" charset="0"/>
                <a:cs typeface="Arial" panose="020B0604020202020204" pitchFamily="34" charset="0"/>
              </a:rPr>
              <a:t>Insiden</a:t>
            </a:r>
            <a:endParaRPr lang="en-US" sz="2800" dirty="0">
              <a:solidFill>
                <a:schemeClr val="tx1"/>
              </a:solidFill>
              <a:latin typeface="Impact" panose="020B080603090205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1FDA2FB8-E06F-40F1-9A40-A3C50E12A16E}"/>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35547632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1D6F36-4237-491C-B5C3-76CA7AE98A1E}"/>
              </a:ext>
            </a:extLst>
          </p:cNvPr>
          <p:cNvSpPr/>
          <p:nvPr/>
        </p:nvSpPr>
        <p:spPr>
          <a:xfrm>
            <a:off x="0" y="2887995"/>
            <a:ext cx="9144000" cy="347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78586" y="3803414"/>
            <a:ext cx="8342946" cy="2364750"/>
          </a:xfrm>
          <a:prstGeom prst="rect">
            <a:avLst/>
          </a:prstGeom>
          <a:ln w="19050">
            <a:solidFill>
              <a:srgbClr val="FFC000"/>
            </a:solidFill>
            <a:prstDash val="dash"/>
          </a:ln>
        </p:spPr>
        <p:txBody>
          <a:bodyPr wrap="square">
            <a:spAutoFit/>
          </a:bodyPr>
          <a:lstStyle/>
          <a:p>
            <a:r>
              <a:rPr lang="en-US" sz="1846" dirty="0" err="1">
                <a:latin typeface="Arial Narrow" pitchFamily="34" charset="0"/>
              </a:rPr>
              <a:t>Organisasi</a:t>
            </a:r>
            <a:r>
              <a:rPr lang="en-US" sz="1846" dirty="0">
                <a:latin typeface="Arial Narrow" pitchFamily="34" charset="0"/>
              </a:rPr>
              <a:t> </a:t>
            </a:r>
            <a:r>
              <a:rPr lang="en-US" sz="1846" dirty="0" err="1">
                <a:latin typeface="Arial Narrow" pitchFamily="34" charset="0"/>
              </a:rPr>
              <a:t>harus</a:t>
            </a:r>
            <a:r>
              <a:rPr lang="en-US" sz="1846" dirty="0">
                <a:latin typeface="Arial Narrow" pitchFamily="34" charset="0"/>
              </a:rPr>
              <a:t> </a:t>
            </a:r>
            <a:r>
              <a:rPr lang="en-US" sz="1846" dirty="0" err="1">
                <a:latin typeface="Arial Narrow" pitchFamily="34" charset="0"/>
              </a:rPr>
              <a:t>memperbaiki</a:t>
            </a:r>
            <a:r>
              <a:rPr lang="en-US" sz="1846" dirty="0">
                <a:latin typeface="Arial Narrow" pitchFamily="34" charset="0"/>
              </a:rPr>
              <a:t> </a:t>
            </a:r>
            <a:r>
              <a:rPr lang="en-US" sz="1846" dirty="0" err="1">
                <a:latin typeface="Arial Narrow" pitchFamily="34" charset="0"/>
              </a:rPr>
              <a:t>secara</a:t>
            </a:r>
            <a:r>
              <a:rPr lang="en-US" sz="1846" dirty="0">
                <a:latin typeface="Arial Narrow" pitchFamily="34" charset="0"/>
              </a:rPr>
              <a:t> </a:t>
            </a:r>
            <a:r>
              <a:rPr lang="en-US" sz="1846" dirty="0" err="1">
                <a:latin typeface="Arial Narrow" pitchFamily="34" charset="0"/>
              </a:rPr>
              <a:t>berkelanjutan</a:t>
            </a:r>
            <a:r>
              <a:rPr lang="en-US" sz="1846" dirty="0">
                <a:latin typeface="Arial Narrow" pitchFamily="34" charset="0"/>
              </a:rPr>
              <a:t> </a:t>
            </a:r>
            <a:r>
              <a:rPr lang="en-US" sz="1846" dirty="0" err="1">
                <a:latin typeface="Arial Narrow" pitchFamily="34" charset="0"/>
              </a:rPr>
              <a:t>kesesuaian</a:t>
            </a:r>
            <a:r>
              <a:rPr lang="en-US" sz="1846" dirty="0">
                <a:latin typeface="Arial Narrow" pitchFamily="34" charset="0"/>
              </a:rPr>
              <a:t>, </a:t>
            </a:r>
            <a:r>
              <a:rPr lang="en-US" sz="1846" dirty="0" err="1">
                <a:latin typeface="Arial Narrow" pitchFamily="34" charset="0"/>
              </a:rPr>
              <a:t>kecukupan</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keefektifan</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sistem</a:t>
            </a:r>
            <a:r>
              <a:rPr lang="en-US" sz="1846" dirty="0">
                <a:latin typeface="Arial Narrow" pitchFamily="34" charset="0"/>
              </a:rPr>
              <a:t> </a:t>
            </a:r>
            <a:r>
              <a:rPr lang="en-US" sz="1846" dirty="0" err="1">
                <a:latin typeface="Arial Narrow" pitchFamily="34" charset="0"/>
              </a:rPr>
              <a:t>manajemen</a:t>
            </a:r>
            <a:r>
              <a:rPr lang="en-US" sz="1846" dirty="0">
                <a:latin typeface="Arial Narrow" pitchFamily="34" charset="0"/>
              </a:rPr>
              <a:t> K3L, </a:t>
            </a:r>
            <a:r>
              <a:rPr lang="en-US" sz="1846" dirty="0" err="1">
                <a:latin typeface="Arial Narrow" pitchFamily="34" charset="0"/>
              </a:rPr>
              <a:t>antara</a:t>
            </a:r>
            <a:r>
              <a:rPr lang="en-US" sz="1846" dirty="0">
                <a:latin typeface="Arial Narrow" pitchFamily="34" charset="0"/>
              </a:rPr>
              <a:t> lain :</a:t>
            </a:r>
          </a:p>
          <a:p>
            <a:pPr marL="342900" indent="-342900">
              <a:buFont typeface="Arial" panose="020B0604020202020204" pitchFamily="34" charset="0"/>
              <a:buChar char="•"/>
            </a:pPr>
            <a:r>
              <a:rPr lang="en-US" sz="1846" dirty="0" err="1">
                <a:latin typeface="Arial Narrow" pitchFamily="34" charset="0"/>
              </a:rPr>
              <a:t>Peningkatan</a:t>
            </a:r>
            <a:r>
              <a:rPr lang="en-US" sz="1846" dirty="0">
                <a:latin typeface="Arial Narrow" pitchFamily="34" charset="0"/>
              </a:rPr>
              <a:t> </a:t>
            </a:r>
            <a:r>
              <a:rPr lang="en-US" sz="1846" dirty="0" err="1">
                <a:latin typeface="Arial Narrow" pitchFamily="34" charset="0"/>
              </a:rPr>
              <a:t>kinerja</a:t>
            </a:r>
            <a:r>
              <a:rPr lang="en-US" sz="1846" dirty="0">
                <a:latin typeface="Arial Narrow" pitchFamily="34" charset="0"/>
              </a:rPr>
              <a:t> K3L</a:t>
            </a:r>
          </a:p>
          <a:p>
            <a:pPr marL="342900" indent="-342900">
              <a:buFont typeface="Arial" panose="020B0604020202020204" pitchFamily="34" charset="0"/>
              <a:buChar char="•"/>
            </a:pPr>
            <a:r>
              <a:rPr lang="en-US" sz="1846" b="1" u="sng" dirty="0" err="1">
                <a:solidFill>
                  <a:srgbClr val="FF0000"/>
                </a:solidFill>
                <a:latin typeface="Arial Narrow" pitchFamily="34" charset="0"/>
              </a:rPr>
              <a:t>Mempromosikan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budaya</a:t>
            </a:r>
            <a:r>
              <a:rPr lang="en-US" sz="1846" b="1" u="sng" dirty="0">
                <a:solidFill>
                  <a:srgbClr val="FF0000"/>
                </a:solidFill>
                <a:latin typeface="Arial Narrow" pitchFamily="34" charset="0"/>
              </a:rPr>
              <a:t> yang </a:t>
            </a:r>
            <a:r>
              <a:rPr lang="en-US" sz="1846" b="1" u="sng" dirty="0" err="1">
                <a:solidFill>
                  <a:srgbClr val="FF0000"/>
                </a:solidFill>
                <a:latin typeface="Arial Narrow" pitchFamily="34" charset="0"/>
              </a:rPr>
              <a:t>mendukung</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sistem</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manajemen</a:t>
            </a:r>
            <a:r>
              <a:rPr lang="en-US" sz="1846" b="1" u="sng" dirty="0">
                <a:solidFill>
                  <a:srgbClr val="FF0000"/>
                </a:solidFill>
                <a:latin typeface="Arial Narrow" pitchFamily="34" charset="0"/>
              </a:rPr>
              <a:t> K3 (</a:t>
            </a:r>
            <a:r>
              <a:rPr lang="en-US" sz="1846" b="1" u="sng" dirty="0" err="1">
                <a:solidFill>
                  <a:srgbClr val="FF0000"/>
                </a:solidFill>
                <a:latin typeface="Arial Narrow" pitchFamily="34" charset="0"/>
              </a:rPr>
              <a:t>Budaya</a:t>
            </a:r>
            <a:r>
              <a:rPr lang="en-US" sz="1846" b="1" u="sng" dirty="0">
                <a:solidFill>
                  <a:srgbClr val="FF0000"/>
                </a:solidFill>
                <a:latin typeface="Arial Narrow" pitchFamily="34" charset="0"/>
              </a:rPr>
              <a:t> K3)</a:t>
            </a:r>
          </a:p>
          <a:p>
            <a:pPr marL="342900" indent="-342900">
              <a:buFont typeface="Arial" panose="020B0604020202020204" pitchFamily="34" charset="0"/>
              <a:buChar char="•"/>
            </a:pPr>
            <a:r>
              <a:rPr lang="en-US" sz="1846" b="1" u="sng" dirty="0" err="1">
                <a:solidFill>
                  <a:srgbClr val="FF0000"/>
                </a:solidFill>
                <a:latin typeface="Arial Narrow" pitchFamily="34" charset="0"/>
              </a:rPr>
              <a:t>Mempromosikan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partisipasi</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pekerja</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dalam</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melaksanakan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perbaikan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berkelanjutan</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sistem</a:t>
            </a:r>
            <a:r>
              <a:rPr lang="en-US" sz="1846" b="1" u="sng" dirty="0">
                <a:solidFill>
                  <a:srgbClr val="FF0000"/>
                </a:solidFill>
                <a:latin typeface="Arial Narrow" pitchFamily="34" charset="0"/>
              </a:rPr>
              <a:t> </a:t>
            </a:r>
            <a:r>
              <a:rPr lang="en-US" sz="1846" b="1" u="sng" dirty="0" err="1">
                <a:solidFill>
                  <a:srgbClr val="FF0000"/>
                </a:solidFill>
                <a:latin typeface="Arial Narrow" pitchFamily="34" charset="0"/>
              </a:rPr>
              <a:t>manajemen</a:t>
            </a:r>
            <a:r>
              <a:rPr lang="en-US" sz="1846" b="1" u="sng" dirty="0">
                <a:solidFill>
                  <a:srgbClr val="FF0000"/>
                </a:solidFill>
                <a:latin typeface="Arial Narrow" pitchFamily="34" charset="0"/>
              </a:rPr>
              <a:t> K3</a:t>
            </a:r>
          </a:p>
          <a:p>
            <a:pPr marL="342900" indent="-342900">
              <a:buFont typeface="Arial" panose="020B0604020202020204" pitchFamily="34" charset="0"/>
              <a:buChar char="•"/>
            </a:pPr>
            <a:r>
              <a:rPr lang="en-US" sz="1846" dirty="0" err="1">
                <a:latin typeface="Arial Narrow" pitchFamily="34" charset="0"/>
              </a:rPr>
              <a:t>Mengkomunikasikan</a:t>
            </a:r>
            <a:r>
              <a:rPr lang="en-US" sz="1846" dirty="0">
                <a:latin typeface="Arial Narrow" pitchFamily="34" charset="0"/>
              </a:rPr>
              <a:t> </a:t>
            </a:r>
            <a:r>
              <a:rPr lang="en-US" sz="1846" dirty="0" err="1">
                <a:latin typeface="Arial Narrow" pitchFamily="34" charset="0"/>
              </a:rPr>
              <a:t>hasil</a:t>
            </a:r>
            <a:r>
              <a:rPr lang="en-US" sz="1846" dirty="0">
                <a:latin typeface="Arial Narrow" pitchFamily="34" charset="0"/>
              </a:rPr>
              <a:t> </a:t>
            </a:r>
            <a:r>
              <a:rPr lang="en-US" sz="1846" dirty="0" err="1">
                <a:latin typeface="Arial Narrow" pitchFamily="34" charset="0"/>
              </a:rPr>
              <a:t>perbaikan</a:t>
            </a:r>
            <a:r>
              <a:rPr lang="en-US" sz="1846" dirty="0">
                <a:latin typeface="Arial Narrow" pitchFamily="34" charset="0"/>
              </a:rPr>
              <a:t> </a:t>
            </a:r>
            <a:r>
              <a:rPr lang="en-US" sz="1846" dirty="0" err="1">
                <a:latin typeface="Arial Narrow" pitchFamily="34" charset="0"/>
              </a:rPr>
              <a:t>berkelanjutan</a:t>
            </a:r>
            <a:r>
              <a:rPr lang="en-US" sz="1846" dirty="0">
                <a:latin typeface="Arial Narrow" pitchFamily="34" charset="0"/>
              </a:rPr>
              <a:t> </a:t>
            </a:r>
            <a:r>
              <a:rPr lang="en-US" sz="1846" dirty="0" err="1">
                <a:latin typeface="Arial Narrow" pitchFamily="34" charset="0"/>
              </a:rPr>
              <a:t>kepada</a:t>
            </a:r>
            <a:r>
              <a:rPr lang="en-US" sz="1846" dirty="0">
                <a:latin typeface="Arial Narrow" pitchFamily="34" charset="0"/>
              </a:rPr>
              <a:t> </a:t>
            </a:r>
            <a:r>
              <a:rPr lang="en-US" sz="1846" dirty="0" err="1">
                <a:latin typeface="Arial Narrow" pitchFamily="34" charset="0"/>
              </a:rPr>
              <a:t>seluruh</a:t>
            </a:r>
            <a:r>
              <a:rPr lang="en-US" sz="1846" dirty="0">
                <a:latin typeface="Arial Narrow" pitchFamily="34" charset="0"/>
              </a:rPr>
              <a:t> </a:t>
            </a:r>
            <a:r>
              <a:rPr lang="en-US" sz="1846" dirty="0" err="1">
                <a:latin typeface="Arial Narrow" pitchFamily="34" charset="0"/>
              </a:rPr>
              <a:t>pekerja</a:t>
            </a:r>
            <a:endParaRPr lang="en-US" sz="1846" dirty="0">
              <a:latin typeface="Arial Narrow" pitchFamily="34" charset="0"/>
            </a:endParaRPr>
          </a:p>
          <a:p>
            <a:pPr marL="342900" indent="-342900">
              <a:buFont typeface="Arial" panose="020B0604020202020204" pitchFamily="34" charset="0"/>
              <a:buChar char="•"/>
            </a:pPr>
            <a:r>
              <a:rPr lang="en-US" sz="1846" dirty="0" err="1">
                <a:latin typeface="Arial Narrow" pitchFamily="34" charset="0"/>
              </a:rPr>
              <a:t>Menjaga</a:t>
            </a:r>
            <a:r>
              <a:rPr lang="en-US" sz="1846" dirty="0">
                <a:latin typeface="Arial Narrow" pitchFamily="34" charset="0"/>
              </a:rPr>
              <a:t> </a:t>
            </a:r>
            <a:r>
              <a:rPr lang="en-US" sz="1846" dirty="0" err="1">
                <a:latin typeface="Arial Narrow" pitchFamily="34" charset="0"/>
              </a:rPr>
              <a:t>dan</a:t>
            </a:r>
            <a:r>
              <a:rPr lang="en-US" sz="1846" dirty="0">
                <a:latin typeface="Arial Narrow" pitchFamily="34" charset="0"/>
              </a:rPr>
              <a:t> </a:t>
            </a:r>
            <a:r>
              <a:rPr lang="en-US" sz="1846" dirty="0" err="1">
                <a:latin typeface="Arial Narrow" pitchFamily="34" charset="0"/>
              </a:rPr>
              <a:t>memelihara</a:t>
            </a:r>
            <a:r>
              <a:rPr lang="en-US" sz="1846" dirty="0">
                <a:latin typeface="Arial Narrow" pitchFamily="34" charset="0"/>
              </a:rPr>
              <a:t> </a:t>
            </a:r>
            <a:r>
              <a:rPr lang="en-US" sz="1846" dirty="0" err="1">
                <a:latin typeface="Arial Narrow" pitchFamily="34" charset="0"/>
              </a:rPr>
              <a:t>informasi</a:t>
            </a:r>
            <a:r>
              <a:rPr lang="en-US" sz="1846" dirty="0">
                <a:latin typeface="Arial Narrow" pitchFamily="34" charset="0"/>
              </a:rPr>
              <a:t> </a:t>
            </a:r>
            <a:r>
              <a:rPr lang="en-US" sz="1846" dirty="0" err="1">
                <a:latin typeface="Arial Narrow" pitchFamily="34" charset="0"/>
              </a:rPr>
              <a:t>terdokumentasi</a:t>
            </a:r>
            <a:r>
              <a:rPr lang="en-US" sz="1846" dirty="0">
                <a:latin typeface="Arial Narrow" pitchFamily="34" charset="0"/>
              </a:rPr>
              <a:t> </a:t>
            </a:r>
            <a:r>
              <a:rPr lang="en-US" sz="1846" dirty="0" err="1">
                <a:latin typeface="Arial Narrow" pitchFamily="34" charset="0"/>
              </a:rPr>
              <a:t>dari</a:t>
            </a:r>
            <a:r>
              <a:rPr lang="en-US" sz="1846" dirty="0">
                <a:latin typeface="Arial Narrow" pitchFamily="34" charset="0"/>
              </a:rPr>
              <a:t> </a:t>
            </a:r>
            <a:r>
              <a:rPr lang="en-US" sz="1846" dirty="0" err="1">
                <a:latin typeface="Arial Narrow" pitchFamily="34" charset="0"/>
              </a:rPr>
              <a:t>bukti</a:t>
            </a:r>
            <a:r>
              <a:rPr lang="en-US" sz="1846" dirty="0">
                <a:latin typeface="Arial Narrow" pitchFamily="34" charset="0"/>
              </a:rPr>
              <a:t> </a:t>
            </a:r>
            <a:r>
              <a:rPr lang="en-US" sz="1846" dirty="0" err="1">
                <a:latin typeface="Arial Narrow" pitchFamily="34" charset="0"/>
              </a:rPr>
              <a:t>perbaikan</a:t>
            </a:r>
            <a:r>
              <a:rPr lang="en-US" sz="1846" dirty="0">
                <a:latin typeface="Arial Narrow" pitchFamily="34" charset="0"/>
              </a:rPr>
              <a:t> </a:t>
            </a:r>
            <a:r>
              <a:rPr lang="en-US" sz="1846" dirty="0" err="1">
                <a:latin typeface="Arial Narrow" pitchFamily="34" charset="0"/>
              </a:rPr>
              <a:t>berkelanjutan</a:t>
            </a:r>
            <a:endParaRPr lang="en-US" sz="1846" dirty="0">
              <a:latin typeface="Arial Narrow" pitchFamily="34" charset="0"/>
            </a:endParaRPr>
          </a:p>
        </p:txBody>
      </p:sp>
      <p:sp>
        <p:nvSpPr>
          <p:cNvPr id="10" name="Rectangle 9"/>
          <p:cNvSpPr/>
          <p:nvPr/>
        </p:nvSpPr>
        <p:spPr>
          <a:xfrm>
            <a:off x="383832" y="3124546"/>
            <a:ext cx="7236168" cy="58477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3200" dirty="0">
                <a:solidFill>
                  <a:schemeClr val="tx1"/>
                </a:solidFill>
                <a:latin typeface="Arial" panose="020B0604020202020204" pitchFamily="34" charset="0"/>
                <a:cs typeface="Arial" panose="020B0604020202020204" pitchFamily="34" charset="0"/>
              </a:rPr>
              <a:t>10.3 </a:t>
            </a:r>
            <a:r>
              <a:rPr lang="en-US" sz="3200" dirty="0" err="1">
                <a:solidFill>
                  <a:schemeClr val="tx1"/>
                </a:solidFill>
                <a:latin typeface="Arial" panose="020B0604020202020204" pitchFamily="34" charset="0"/>
                <a:cs typeface="Arial" panose="020B0604020202020204" pitchFamily="34" charset="0"/>
              </a:rPr>
              <a:t>Perbaikan</a:t>
            </a:r>
            <a:r>
              <a:rPr lang="en-US" sz="3200" dirty="0">
                <a:solidFill>
                  <a:schemeClr val="tx1"/>
                </a:solidFill>
                <a:latin typeface="Arial" panose="020B0604020202020204" pitchFamily="34" charset="0"/>
                <a:cs typeface="Arial" panose="020B0604020202020204" pitchFamily="34" charset="0"/>
              </a:rPr>
              <a:t> </a:t>
            </a:r>
            <a:r>
              <a:rPr lang="en-US" sz="3200" dirty="0" err="1">
                <a:solidFill>
                  <a:schemeClr val="tx1"/>
                </a:solidFill>
                <a:latin typeface="Arial" panose="020B0604020202020204" pitchFamily="34" charset="0"/>
                <a:cs typeface="Arial" panose="020B0604020202020204" pitchFamily="34" charset="0"/>
              </a:rPr>
              <a:t>Berkelanjutan</a:t>
            </a:r>
            <a:endParaRPr lang="en-US" sz="3200" dirty="0">
              <a:solidFill>
                <a:schemeClr val="tx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9445974-216D-448E-B1E2-2A9C572C8F00}"/>
              </a:ext>
            </a:extLst>
          </p:cNvPr>
          <p:cNvSpPr>
            <a:spLocks noGrp="1"/>
          </p:cNvSpPr>
          <p:nvPr>
            <p:ph type="sldNum" sz="quarter" idx="12"/>
          </p:nvPr>
        </p:nvSpPr>
        <p:spPr/>
        <p:txBody>
          <a:bodyPr/>
          <a:lstStyle/>
          <a:p>
            <a:pPr>
              <a:defRPr/>
            </a:pPr>
            <a:fld id="{2E3D3CF9-A8F0-446F-8AA4-23D2A19D86A0}" type="slidenum">
              <a:rPr lang="en-US" smtClean="0"/>
              <a:pPr>
                <a:defRPr/>
              </a:pPr>
              <a:t>65</a:t>
            </a:fld>
            <a:endParaRPr lang="en-US"/>
          </a:p>
        </p:txBody>
      </p:sp>
      <p:pic>
        <p:nvPicPr>
          <p:cNvPr id="2" name="Picture 1">
            <a:extLst>
              <a:ext uri="{FF2B5EF4-FFF2-40B4-BE49-F238E27FC236}">
                <a16:creationId xmlns:a16="http://schemas.microsoft.com/office/drawing/2014/main" id="{0979DC27-68A0-4142-93F3-9676EDF0795E}"/>
              </a:ext>
            </a:extLst>
          </p:cNvPr>
          <p:cNvPicPr>
            <a:picLocks noChangeAspect="1"/>
          </p:cNvPicPr>
          <p:nvPr/>
        </p:nvPicPr>
        <p:blipFill>
          <a:blip r:embed="rId3"/>
          <a:stretch>
            <a:fillRect/>
          </a:stretch>
        </p:blipFill>
        <p:spPr>
          <a:xfrm>
            <a:off x="0" y="-1"/>
            <a:ext cx="9144000" cy="2785573"/>
          </a:xfrm>
          <a:prstGeom prst="rect">
            <a:avLst/>
          </a:prstGeom>
        </p:spPr>
      </p:pic>
      <p:sp>
        <p:nvSpPr>
          <p:cNvPr id="4" name="Footer Placeholder 3">
            <a:extLst>
              <a:ext uri="{FF2B5EF4-FFF2-40B4-BE49-F238E27FC236}">
                <a16:creationId xmlns:a16="http://schemas.microsoft.com/office/drawing/2014/main" id="{A1403B1F-0342-4DAF-AF4E-1C404764C22F}"/>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033486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9" name="Picture 3" descr="D:\tpt.png"/>
          <p:cNvPicPr>
            <a:picLocks noChangeAspect="1" noChangeArrowheads="1"/>
          </p:cNvPicPr>
          <p:nvPr/>
        </p:nvPicPr>
        <p:blipFill>
          <a:blip r:embed="rId2" cstate="print"/>
          <a:srcRect/>
          <a:stretch>
            <a:fillRect/>
          </a:stretch>
        </p:blipFill>
        <p:spPr bwMode="auto">
          <a:xfrm flipH="1">
            <a:off x="-2" y="272253"/>
            <a:ext cx="5627085" cy="6321978"/>
          </a:xfrm>
          <a:prstGeom prst="rect">
            <a:avLst/>
          </a:prstGeom>
          <a:noFill/>
        </p:spPr>
      </p:pic>
      <p:sp>
        <p:nvSpPr>
          <p:cNvPr id="53251" name="Rectangle 7"/>
          <p:cNvSpPr>
            <a:spLocks noGrp="1" noChangeArrowheads="1"/>
          </p:cNvSpPr>
          <p:nvPr>
            <p:ph idx="1"/>
          </p:nvPr>
        </p:nvSpPr>
        <p:spPr>
          <a:xfrm>
            <a:off x="3912572" y="1648545"/>
            <a:ext cx="5046790" cy="4418166"/>
          </a:xfrm>
          <a:solidFill>
            <a:schemeClr val="tx1">
              <a:alpha val="48000"/>
            </a:schemeClr>
          </a:solidFill>
        </p:spPr>
        <p:txBody>
          <a:bodyPr/>
          <a:lstStyle/>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45000"/>
              </a:spcBef>
              <a:buFontTx/>
              <a:buNone/>
            </a:pPr>
            <a:r>
              <a:rPr lang="en-US" sz="1477" b="1" dirty="0">
                <a:solidFill>
                  <a:schemeClr val="bg1"/>
                </a:solidFill>
              </a:rPr>
              <a:t>JANGAN LUPA :</a:t>
            </a:r>
          </a:p>
          <a:p>
            <a:pPr eaLnBrk="1" hangingPunct="1">
              <a:lnSpc>
                <a:spcPct val="65000"/>
              </a:lnSpc>
              <a:spcBef>
                <a:spcPct val="45000"/>
              </a:spcBef>
              <a:buFontTx/>
              <a:buNone/>
            </a:pPr>
            <a:endParaRPr lang="en-US" sz="1477" b="1" dirty="0">
              <a:solidFill>
                <a:schemeClr val="bg1"/>
              </a:solidFill>
            </a:endParaRPr>
          </a:p>
          <a:p>
            <a:pPr eaLnBrk="1" hangingPunct="1">
              <a:lnSpc>
                <a:spcPct val="65000"/>
              </a:lnSpc>
              <a:spcBef>
                <a:spcPct val="85000"/>
              </a:spcBef>
            </a:pPr>
            <a:r>
              <a:rPr lang="en-US" sz="1477" b="1" dirty="0">
                <a:solidFill>
                  <a:schemeClr val="bg1"/>
                </a:solidFill>
              </a:rPr>
              <a:t>ISI SURVEY KEPUASAN PELANGGAN</a:t>
            </a:r>
          </a:p>
          <a:p>
            <a:pPr eaLnBrk="1" hangingPunct="1">
              <a:lnSpc>
                <a:spcPct val="65000"/>
              </a:lnSpc>
              <a:spcBef>
                <a:spcPct val="85000"/>
              </a:spcBef>
            </a:pPr>
            <a:r>
              <a:rPr lang="en-US" sz="1477" b="1" dirty="0">
                <a:solidFill>
                  <a:schemeClr val="bg1"/>
                </a:solidFill>
              </a:rPr>
              <a:t>COPY DAFTAR HADIR PESERTA UNTUK SERTIFIKAT</a:t>
            </a:r>
          </a:p>
          <a:p>
            <a:pPr eaLnBrk="1" hangingPunct="1">
              <a:lnSpc>
                <a:spcPct val="65000"/>
              </a:lnSpc>
              <a:spcBef>
                <a:spcPct val="85000"/>
              </a:spcBef>
            </a:pPr>
            <a:r>
              <a:rPr lang="en-US" sz="1477" b="1" dirty="0">
                <a:solidFill>
                  <a:schemeClr val="bg1"/>
                </a:solidFill>
              </a:rPr>
              <a:t>DAFTAR KE MAILING LIST Sentral Sistem </a:t>
            </a:r>
            <a:r>
              <a:rPr lang="en-US" sz="1477" b="1" dirty="0" err="1">
                <a:solidFill>
                  <a:schemeClr val="bg1"/>
                </a:solidFill>
              </a:rPr>
              <a:t>untuk</a:t>
            </a:r>
            <a:r>
              <a:rPr lang="en-US" sz="1477" b="1" dirty="0">
                <a:solidFill>
                  <a:schemeClr val="bg1"/>
                </a:solidFill>
              </a:rPr>
              <a:t> </a:t>
            </a:r>
            <a:r>
              <a:rPr lang="en-US" sz="1477" b="1" dirty="0" err="1">
                <a:solidFill>
                  <a:schemeClr val="bg1"/>
                </a:solidFill>
              </a:rPr>
              <a:t>berdiskusi</a:t>
            </a:r>
            <a:r>
              <a:rPr lang="en-US" sz="1477" b="1" dirty="0">
                <a:solidFill>
                  <a:schemeClr val="bg1"/>
                </a:solidFill>
              </a:rPr>
              <a:t> </a:t>
            </a:r>
            <a:r>
              <a:rPr lang="en-US" sz="1477" b="1" dirty="0" err="1">
                <a:solidFill>
                  <a:schemeClr val="bg1"/>
                </a:solidFill>
              </a:rPr>
              <a:t>dengan</a:t>
            </a:r>
            <a:r>
              <a:rPr lang="en-US" sz="1477" b="1" dirty="0">
                <a:solidFill>
                  <a:schemeClr val="bg1"/>
                </a:solidFill>
              </a:rPr>
              <a:t> </a:t>
            </a:r>
            <a:r>
              <a:rPr lang="en-US" sz="1477" b="1" dirty="0" err="1">
                <a:solidFill>
                  <a:schemeClr val="bg1"/>
                </a:solidFill>
              </a:rPr>
              <a:t>para</a:t>
            </a:r>
            <a:endParaRPr lang="en-US" sz="1477" b="1" dirty="0">
              <a:solidFill>
                <a:schemeClr val="bg1"/>
              </a:solidFill>
            </a:endParaRPr>
          </a:p>
          <a:p>
            <a:pPr eaLnBrk="1" hangingPunct="1">
              <a:lnSpc>
                <a:spcPct val="65000"/>
              </a:lnSpc>
              <a:spcBef>
                <a:spcPct val="85000"/>
              </a:spcBef>
              <a:buFontTx/>
              <a:buNone/>
            </a:pPr>
            <a:r>
              <a:rPr lang="en-US" sz="1477" b="1" dirty="0">
                <a:solidFill>
                  <a:schemeClr val="bg1"/>
                </a:solidFill>
              </a:rPr>
              <a:t>	</a:t>
            </a:r>
            <a:r>
              <a:rPr lang="en-US" sz="1477" b="1" dirty="0" err="1">
                <a:solidFill>
                  <a:schemeClr val="bg1"/>
                </a:solidFill>
              </a:rPr>
              <a:t>profesional</a:t>
            </a:r>
            <a:r>
              <a:rPr lang="en-US" sz="1477" b="1" dirty="0">
                <a:solidFill>
                  <a:schemeClr val="bg1"/>
                </a:solidFill>
              </a:rPr>
              <a:t>, </a:t>
            </a:r>
            <a:r>
              <a:rPr lang="en-US" sz="1477" b="1" dirty="0" err="1">
                <a:solidFill>
                  <a:schemeClr val="bg1"/>
                </a:solidFill>
              </a:rPr>
              <a:t>konsultan</a:t>
            </a:r>
            <a:r>
              <a:rPr lang="en-US" sz="1477" b="1" dirty="0">
                <a:solidFill>
                  <a:schemeClr val="bg1"/>
                </a:solidFill>
              </a:rPr>
              <a:t> </a:t>
            </a:r>
            <a:r>
              <a:rPr lang="en-US" sz="1477" b="1" dirty="0" err="1">
                <a:solidFill>
                  <a:schemeClr val="bg1"/>
                </a:solidFill>
              </a:rPr>
              <a:t>dan</a:t>
            </a:r>
            <a:r>
              <a:rPr lang="en-US" sz="1477" b="1" dirty="0">
                <a:solidFill>
                  <a:schemeClr val="bg1"/>
                </a:solidFill>
              </a:rPr>
              <a:t> </a:t>
            </a:r>
            <a:r>
              <a:rPr lang="en-US" sz="1477" b="1" dirty="0" err="1">
                <a:solidFill>
                  <a:schemeClr val="bg1"/>
                </a:solidFill>
              </a:rPr>
              <a:t>berbagai</a:t>
            </a:r>
            <a:r>
              <a:rPr lang="en-US" sz="1477" b="1" dirty="0">
                <a:solidFill>
                  <a:schemeClr val="bg1"/>
                </a:solidFill>
              </a:rPr>
              <a:t> </a:t>
            </a:r>
            <a:r>
              <a:rPr lang="en-US" sz="1477" b="1" dirty="0" err="1">
                <a:solidFill>
                  <a:schemeClr val="bg1"/>
                </a:solidFill>
              </a:rPr>
              <a:t>pihak</a:t>
            </a:r>
            <a:r>
              <a:rPr lang="en-US" sz="1477" b="1" dirty="0">
                <a:solidFill>
                  <a:schemeClr val="bg1"/>
                </a:solidFill>
              </a:rPr>
              <a:t> </a:t>
            </a:r>
            <a:r>
              <a:rPr lang="en-US" sz="1477" b="1" dirty="0" err="1">
                <a:solidFill>
                  <a:schemeClr val="bg1"/>
                </a:solidFill>
              </a:rPr>
              <a:t>terkait</a:t>
            </a:r>
            <a:r>
              <a:rPr lang="en-US" sz="1477" b="1" dirty="0">
                <a:solidFill>
                  <a:schemeClr val="bg1"/>
                </a:solidFill>
              </a:rPr>
              <a:t> </a:t>
            </a:r>
          </a:p>
          <a:p>
            <a:pPr lvl="1" eaLnBrk="1" hangingPunct="1">
              <a:lnSpc>
                <a:spcPct val="65000"/>
              </a:lnSpc>
              <a:spcBef>
                <a:spcPct val="85000"/>
              </a:spcBef>
            </a:pPr>
            <a:r>
              <a:rPr lang="en-US" sz="1477" b="1" dirty="0">
                <a:solidFill>
                  <a:srgbClr val="FFFF00"/>
                </a:solidFill>
              </a:rPr>
              <a:t>hse-community@sentral-sistem.com </a:t>
            </a:r>
          </a:p>
          <a:p>
            <a:pPr lvl="1" eaLnBrk="1" hangingPunct="1">
              <a:lnSpc>
                <a:spcPct val="65000"/>
              </a:lnSpc>
              <a:spcBef>
                <a:spcPct val="85000"/>
              </a:spcBef>
            </a:pPr>
            <a:r>
              <a:rPr lang="en-US" sz="1477" b="1" dirty="0">
                <a:solidFill>
                  <a:srgbClr val="FFFF00"/>
                </a:solidFill>
              </a:rPr>
              <a:t>quality-technique@sentral-sistem.com </a:t>
            </a:r>
          </a:p>
          <a:p>
            <a:pPr lvl="1" eaLnBrk="1" hangingPunct="1">
              <a:lnSpc>
                <a:spcPct val="65000"/>
              </a:lnSpc>
              <a:spcBef>
                <a:spcPct val="85000"/>
              </a:spcBef>
            </a:pPr>
            <a:r>
              <a:rPr lang="en-US" sz="1477" b="1" dirty="0">
                <a:solidFill>
                  <a:srgbClr val="FFFF00"/>
                </a:solidFill>
              </a:rPr>
              <a:t>business-improvement@sentral-sistem.com  </a:t>
            </a:r>
            <a:endParaRPr lang="en-US" sz="738" b="1" dirty="0">
              <a:solidFill>
                <a:srgbClr val="FFFF00"/>
              </a:solidFill>
            </a:endParaRPr>
          </a:p>
          <a:p>
            <a:pPr eaLnBrk="1" hangingPunct="1">
              <a:lnSpc>
                <a:spcPct val="65000"/>
              </a:lnSpc>
              <a:spcBef>
                <a:spcPct val="85000"/>
              </a:spcBef>
            </a:pPr>
            <a:r>
              <a:rPr lang="en-US" sz="1477" b="1" dirty="0">
                <a:solidFill>
                  <a:schemeClr val="bg1"/>
                </a:solidFill>
              </a:rPr>
              <a:t>SEGERA IMPLEMENTASIKAN PELATIHAN INI DI PERUSAHAAN ANDA</a:t>
            </a:r>
          </a:p>
          <a:p>
            <a:pPr eaLnBrk="1" hangingPunct="1">
              <a:lnSpc>
                <a:spcPct val="65000"/>
              </a:lnSpc>
              <a:spcBef>
                <a:spcPct val="85000"/>
              </a:spcBef>
            </a:pPr>
            <a:r>
              <a:rPr lang="en-US" sz="1477" b="1" dirty="0">
                <a:solidFill>
                  <a:schemeClr val="bg1"/>
                </a:solidFill>
              </a:rPr>
              <a:t>KUNJUNGI WEBSITE  </a:t>
            </a:r>
            <a:r>
              <a:rPr lang="en-US" sz="1477" b="1" dirty="0">
                <a:solidFill>
                  <a:srgbClr val="FFFF00"/>
                </a:solidFill>
              </a:rPr>
              <a:t>http://www.sentralsistem.com </a:t>
            </a:r>
            <a:r>
              <a:rPr lang="en-US" sz="1477" b="1" dirty="0" err="1">
                <a:solidFill>
                  <a:schemeClr val="bg1"/>
                </a:solidFill>
              </a:rPr>
              <a:t>untuk</a:t>
            </a:r>
            <a:r>
              <a:rPr lang="en-US" sz="1477" b="1" dirty="0">
                <a:solidFill>
                  <a:schemeClr val="bg1"/>
                </a:solidFill>
              </a:rPr>
              <a:t> 	</a:t>
            </a:r>
            <a:r>
              <a:rPr lang="en-US" sz="1477" b="1" dirty="0" err="1">
                <a:solidFill>
                  <a:schemeClr val="bg1"/>
                </a:solidFill>
              </a:rPr>
              <a:t>informasi</a:t>
            </a:r>
            <a:r>
              <a:rPr lang="en-US" sz="1477" b="1" dirty="0">
                <a:solidFill>
                  <a:schemeClr val="bg1"/>
                </a:solidFill>
              </a:rPr>
              <a:t> </a:t>
            </a:r>
            <a:r>
              <a:rPr lang="en-US" sz="1477" b="1" dirty="0" err="1">
                <a:solidFill>
                  <a:schemeClr val="bg1"/>
                </a:solidFill>
              </a:rPr>
              <a:t>lainnya</a:t>
            </a:r>
            <a:endParaRPr lang="en-US" sz="1477" b="1" dirty="0">
              <a:solidFill>
                <a:schemeClr val="bg1"/>
              </a:solidFill>
            </a:endParaRPr>
          </a:p>
        </p:txBody>
      </p:sp>
      <p:sp>
        <p:nvSpPr>
          <p:cNvPr id="7" name="TextBox 6"/>
          <p:cNvSpPr txBox="1"/>
          <p:nvPr/>
        </p:nvSpPr>
        <p:spPr>
          <a:xfrm>
            <a:off x="3912573" y="664355"/>
            <a:ext cx="5011650" cy="859466"/>
          </a:xfrm>
          <a:prstGeom prst="rect">
            <a:avLst/>
          </a:prstGeom>
          <a:solidFill>
            <a:schemeClr val="tx1">
              <a:alpha val="60000"/>
            </a:schemeClr>
          </a:solidFill>
        </p:spPr>
        <p:txBody>
          <a:bodyPr wrap="square" rtlCol="0">
            <a:spAutoFit/>
          </a:bodyPr>
          <a:lstStyle/>
          <a:p>
            <a:pPr algn="ctr"/>
            <a:r>
              <a:rPr lang="en-US" sz="4985" b="1" dirty="0">
                <a:solidFill>
                  <a:srgbClr val="FFFF00"/>
                </a:solidFill>
              </a:rPr>
              <a:t>TERIMAKASIH</a:t>
            </a:r>
          </a:p>
        </p:txBody>
      </p:sp>
      <p:sp>
        <p:nvSpPr>
          <p:cNvPr id="3" name="Slide Number Placeholder 2">
            <a:extLst>
              <a:ext uri="{FF2B5EF4-FFF2-40B4-BE49-F238E27FC236}">
                <a16:creationId xmlns:a16="http://schemas.microsoft.com/office/drawing/2014/main" id="{BABBA9A4-7A31-4DAE-B125-BF0D65D5DE20}"/>
              </a:ext>
            </a:extLst>
          </p:cNvPr>
          <p:cNvSpPr>
            <a:spLocks noGrp="1"/>
          </p:cNvSpPr>
          <p:nvPr>
            <p:ph type="sldNum" sz="quarter" idx="12"/>
          </p:nvPr>
        </p:nvSpPr>
        <p:spPr/>
        <p:txBody>
          <a:bodyPr/>
          <a:lstStyle/>
          <a:p>
            <a:pPr>
              <a:defRPr/>
            </a:pPr>
            <a:fld id="{76B483EA-79FC-4CFB-9D49-A6CB5216843E}" type="slidenum">
              <a:rPr lang="en-US" smtClean="0"/>
              <a:pPr>
                <a:defRPr/>
              </a:pPr>
              <a:t>66</a:t>
            </a:fld>
            <a:endParaRPr lang="en-US"/>
          </a:p>
        </p:txBody>
      </p:sp>
      <p:sp>
        <p:nvSpPr>
          <p:cNvPr id="2" name="Footer Placeholder 1">
            <a:extLst>
              <a:ext uri="{FF2B5EF4-FFF2-40B4-BE49-F238E27FC236}">
                <a16:creationId xmlns:a16="http://schemas.microsoft.com/office/drawing/2014/main" id="{D07D5179-C3ED-4970-BE8F-5FD8BF1418B0}"/>
              </a:ext>
            </a:extLst>
          </p:cNvPr>
          <p:cNvSpPr>
            <a:spLocks noGrp="1"/>
          </p:cNvSpPr>
          <p:nvPr>
            <p:ph type="ftr" sz="quarter" idx="11"/>
          </p:nvPr>
        </p:nvSpPr>
        <p:spPr/>
        <p:txBody>
          <a:bodyPr/>
          <a:lstStyle/>
          <a:p>
            <a:pPr>
              <a:defRPr/>
            </a:pPr>
            <a:r>
              <a:rPr lang="pt-BR">
                <a:solidFill>
                  <a:prstClr val="black">
                    <a:tint val="75000"/>
                  </a:prstClr>
                </a:solidFill>
              </a:rPr>
              <a:t>Integrasi ISO 45001 &amp; ISO 14001 1/rev.00 (c)Copyright, Sentral Sistem. May 2018</a:t>
            </a:r>
            <a:endParaRPr lang="en-US" dirty="0">
              <a:solidFill>
                <a:prstClr val="black">
                  <a:tint val="75000"/>
                </a:prstClr>
              </a:solidFill>
            </a:endParaRPr>
          </a:p>
        </p:txBody>
      </p:sp>
    </p:spTree>
    <p:extLst>
      <p:ext uri="{BB962C8B-B14F-4D97-AF65-F5344CB8AC3E}">
        <p14:creationId xmlns:p14="http://schemas.microsoft.com/office/powerpoint/2010/main" val="2540016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txBox="1">
            <a:spLocks noChangeArrowheads="1"/>
          </p:cNvSpPr>
          <p:nvPr/>
        </p:nvSpPr>
        <p:spPr bwMode="auto">
          <a:xfrm>
            <a:off x="3129699" y="1794428"/>
            <a:ext cx="5266955" cy="3367074"/>
          </a:xfrm>
          <a:prstGeom prst="rect">
            <a:avLst/>
          </a:prstGeom>
          <a:noFill/>
          <a:ln w="9525">
            <a:noFill/>
            <a:miter lim="800000"/>
            <a:headEnd/>
            <a:tailEnd/>
          </a:ln>
        </p:spPr>
        <p:txBody>
          <a:bodyPr/>
          <a:lstStyle/>
          <a:p>
            <a:pPr algn="just" eaLnBrk="1" hangingPunct="1">
              <a:spcBef>
                <a:spcPct val="20000"/>
              </a:spcBef>
              <a:buClr>
                <a:schemeClr val="folHlink"/>
              </a:buClr>
              <a:buSzPct val="75000"/>
              <a:defRPr/>
            </a:pPr>
            <a:r>
              <a:rPr lang="en-US" sz="1600" b="1" dirty="0">
                <a:latin typeface="Arial" pitchFamily="34" charset="0"/>
                <a:cs typeface="Arial" pitchFamily="34" charset="0"/>
              </a:rPr>
              <a:t>“</a:t>
            </a:r>
            <a:r>
              <a:rPr lang="id-ID" sz="1600" b="1" dirty="0">
                <a:latin typeface="Arial" pitchFamily="34" charset="0"/>
                <a:cs typeface="Arial" pitchFamily="34" charset="0"/>
              </a:rPr>
              <a:t>Lingkungan hidup adalah kesatuan ruang dengan semua benda, daya, keadaan, dan makhluk hidup, termasuk manusia dan perilakunya, yang mempengaruhi alam itu sendiri, kelangsungan perikehidupan, dan kesejahteraan manusia serta makhluk hidup lain. </a:t>
            </a:r>
            <a:r>
              <a:rPr lang="en-US" sz="1600" b="1" dirty="0">
                <a:latin typeface="Arial" pitchFamily="34" charset="0"/>
                <a:cs typeface="Arial" pitchFamily="34" charset="0"/>
              </a:rPr>
              <a:t>“</a:t>
            </a:r>
          </a:p>
          <a:p>
            <a:pPr algn="just" eaLnBrk="1" hangingPunct="1">
              <a:spcBef>
                <a:spcPct val="20000"/>
              </a:spcBef>
              <a:buClr>
                <a:schemeClr val="folHlink"/>
              </a:buClr>
              <a:buSzPct val="75000"/>
              <a:defRPr/>
            </a:pPr>
            <a:endParaRPr lang="en-US" sz="1600" b="1" dirty="0">
              <a:latin typeface="Arial" pitchFamily="34" charset="0"/>
              <a:cs typeface="Arial" pitchFamily="34" charset="0"/>
            </a:endParaRPr>
          </a:p>
          <a:p>
            <a:pPr algn="just" eaLnBrk="1" hangingPunct="1">
              <a:spcBef>
                <a:spcPct val="20000"/>
              </a:spcBef>
              <a:buClr>
                <a:schemeClr val="folHlink"/>
              </a:buClr>
              <a:buSzPct val="75000"/>
              <a:defRPr/>
            </a:pPr>
            <a:endParaRPr lang="en-US" sz="1600" b="1" dirty="0">
              <a:latin typeface="Arial" pitchFamily="34" charset="0"/>
              <a:cs typeface="Arial" pitchFamily="34" charset="0"/>
            </a:endParaRPr>
          </a:p>
          <a:p>
            <a:pPr algn="just" eaLnBrk="1" hangingPunct="1">
              <a:spcBef>
                <a:spcPct val="20000"/>
              </a:spcBef>
              <a:buClr>
                <a:schemeClr val="folHlink"/>
              </a:buClr>
              <a:buSzPct val="75000"/>
              <a:defRPr/>
            </a:pPr>
            <a:r>
              <a:rPr lang="id-ID" sz="1600" b="1" dirty="0">
                <a:latin typeface="Arial" pitchFamily="34" charset="0"/>
                <a:cs typeface="Arial" pitchFamily="34" charset="0"/>
              </a:rPr>
              <a:t>Daya dukung lingkungan hidup adalah kemampua</a:t>
            </a:r>
            <a:r>
              <a:rPr lang="en-US" sz="1600" b="1" dirty="0">
                <a:latin typeface="Arial" pitchFamily="34" charset="0"/>
                <a:cs typeface="Arial" pitchFamily="34" charset="0"/>
              </a:rPr>
              <a:t>n </a:t>
            </a:r>
            <a:r>
              <a:rPr lang="id-ID" sz="1600" b="1" dirty="0">
                <a:latin typeface="Arial" pitchFamily="34" charset="0"/>
                <a:cs typeface="Arial" pitchFamily="34" charset="0"/>
              </a:rPr>
              <a:t>lingkungan hidup untuk mendukung perikehidupan manusia, makhluk hidup lain, dan keseimbangan antarkeduanya</a:t>
            </a:r>
            <a:r>
              <a:rPr lang="en-US" sz="1600" b="1" dirty="0">
                <a:latin typeface="Arial" pitchFamily="34" charset="0"/>
                <a:cs typeface="Arial" pitchFamily="34" charset="0"/>
              </a:rPr>
              <a:t>”</a:t>
            </a:r>
          </a:p>
          <a:p>
            <a:pPr algn="just" eaLnBrk="1" hangingPunct="1">
              <a:spcBef>
                <a:spcPct val="20000"/>
              </a:spcBef>
              <a:buClr>
                <a:schemeClr val="folHlink"/>
              </a:buClr>
              <a:buSzPct val="75000"/>
              <a:defRPr/>
            </a:pPr>
            <a:r>
              <a:rPr lang="en-US" sz="1600" b="1" dirty="0">
                <a:latin typeface="Arial" pitchFamily="34" charset="0"/>
                <a:cs typeface="Arial" pitchFamily="34" charset="0"/>
              </a:rPr>
              <a:t>(UU RI No. 32 </a:t>
            </a:r>
            <a:r>
              <a:rPr lang="en-US" sz="1600" b="1" dirty="0" err="1">
                <a:latin typeface="Arial" pitchFamily="34" charset="0"/>
                <a:cs typeface="Arial" pitchFamily="34" charset="0"/>
              </a:rPr>
              <a:t>Tahun</a:t>
            </a:r>
            <a:r>
              <a:rPr lang="en-US" sz="1600" b="1" dirty="0">
                <a:latin typeface="Arial" pitchFamily="34" charset="0"/>
                <a:cs typeface="Arial" pitchFamily="34" charset="0"/>
              </a:rPr>
              <a:t> 2009 </a:t>
            </a:r>
            <a:r>
              <a:rPr lang="en-US" sz="1600" b="1" dirty="0" err="1">
                <a:latin typeface="Arial" pitchFamily="34" charset="0"/>
                <a:cs typeface="Arial" pitchFamily="34" charset="0"/>
              </a:rPr>
              <a:t>Tentang</a:t>
            </a:r>
            <a:r>
              <a:rPr lang="en-US" sz="1600" b="1" dirty="0">
                <a:latin typeface="Arial" pitchFamily="34" charset="0"/>
                <a:cs typeface="Arial" pitchFamily="34" charset="0"/>
              </a:rPr>
              <a:t> </a:t>
            </a:r>
            <a:r>
              <a:rPr lang="en-US" sz="1600" b="1" dirty="0" err="1">
                <a:latin typeface="Arial" pitchFamily="34" charset="0"/>
                <a:cs typeface="Arial" pitchFamily="34" charset="0"/>
              </a:rPr>
              <a:t>Perlindungan</a:t>
            </a:r>
            <a:r>
              <a:rPr lang="en-US" sz="1600" b="1" dirty="0">
                <a:latin typeface="Arial" pitchFamily="34" charset="0"/>
                <a:cs typeface="Arial" pitchFamily="34" charset="0"/>
              </a:rPr>
              <a:t> </a:t>
            </a:r>
            <a:r>
              <a:rPr lang="en-US" sz="1600" b="1" dirty="0" err="1">
                <a:latin typeface="Arial" pitchFamily="34" charset="0"/>
                <a:cs typeface="Arial" pitchFamily="34" charset="0"/>
              </a:rPr>
              <a:t>dan</a:t>
            </a:r>
            <a:r>
              <a:rPr lang="en-US" sz="1600" b="1" dirty="0">
                <a:latin typeface="Arial" pitchFamily="34" charset="0"/>
                <a:cs typeface="Arial" pitchFamily="34" charset="0"/>
              </a:rPr>
              <a:t> </a:t>
            </a:r>
            <a:r>
              <a:rPr lang="en-US" sz="1600" b="1" dirty="0" err="1">
                <a:latin typeface="Arial" pitchFamily="34" charset="0"/>
                <a:cs typeface="Arial" pitchFamily="34" charset="0"/>
              </a:rPr>
              <a:t>Pengelolaan</a:t>
            </a:r>
            <a:r>
              <a:rPr lang="en-US" sz="1600" b="1" dirty="0">
                <a:latin typeface="Arial" pitchFamily="34" charset="0"/>
                <a:cs typeface="Arial" pitchFamily="34" charset="0"/>
              </a:rPr>
              <a:t> </a:t>
            </a:r>
            <a:r>
              <a:rPr lang="en-US" sz="1600" b="1" dirty="0" err="1">
                <a:latin typeface="Arial" pitchFamily="34" charset="0"/>
                <a:cs typeface="Arial" pitchFamily="34" charset="0"/>
              </a:rPr>
              <a:t>Lingkungan</a:t>
            </a:r>
            <a:r>
              <a:rPr lang="en-US" sz="1600" b="1" dirty="0">
                <a:latin typeface="Arial" pitchFamily="34" charset="0"/>
                <a:cs typeface="Arial" pitchFamily="34" charset="0"/>
              </a:rPr>
              <a:t> </a:t>
            </a:r>
            <a:r>
              <a:rPr lang="en-US" sz="1600" b="1" dirty="0" err="1">
                <a:latin typeface="Arial" pitchFamily="34" charset="0"/>
                <a:cs typeface="Arial" pitchFamily="34" charset="0"/>
              </a:rPr>
              <a:t>Hidup</a:t>
            </a:r>
            <a:r>
              <a:rPr lang="en-US" sz="1600" b="1" dirty="0">
                <a:latin typeface="Arial" pitchFamily="34" charset="0"/>
                <a:cs typeface="Arial" pitchFamily="34" charset="0"/>
              </a:rPr>
              <a:t>)</a:t>
            </a:r>
          </a:p>
          <a:p>
            <a:pPr marL="252052" indent="-252052" algn="just">
              <a:spcBef>
                <a:spcPct val="20000"/>
              </a:spcBef>
              <a:buClr>
                <a:schemeClr val="folHlink"/>
              </a:buClr>
              <a:buSzPct val="75000"/>
              <a:defRPr/>
            </a:pPr>
            <a:endParaRPr lang="en-US" sz="1600" b="1" dirty="0">
              <a:latin typeface="Arial" pitchFamily="34" charset="0"/>
              <a:cs typeface="Arial" pitchFamily="34" charset="0"/>
            </a:endParaRPr>
          </a:p>
        </p:txBody>
      </p:sp>
      <p:sp>
        <p:nvSpPr>
          <p:cNvPr id="6" name="Rectangle 5"/>
          <p:cNvSpPr/>
          <p:nvPr/>
        </p:nvSpPr>
        <p:spPr>
          <a:xfrm>
            <a:off x="2630078" y="758854"/>
            <a:ext cx="4546086" cy="660502"/>
          </a:xfrm>
          <a:prstGeom prst="rect">
            <a:avLst/>
          </a:prstGeom>
          <a:noFill/>
        </p:spPr>
        <p:txBody>
          <a:bodyPr wrap="square">
            <a:spAutoFit/>
          </a:bodyPr>
          <a:lstStyle/>
          <a:p>
            <a:pPr algn="ctr" eaLnBrk="1" hangingPunct="1">
              <a:defRPr/>
            </a:pPr>
            <a:r>
              <a:rPr lang="en-US" sz="3692" b="1" dirty="0">
                <a:ln w="18415" cmpd="sng">
                  <a:noFill/>
                  <a:prstDash val="solid"/>
                </a:ln>
                <a:solidFill>
                  <a:srgbClr val="00B050"/>
                </a:solidFill>
                <a:latin typeface="Adobe Caslon Pro" pitchFamily="18" charset="0"/>
              </a:rPr>
              <a:t>LINGKUNGAN</a:t>
            </a:r>
          </a:p>
        </p:txBody>
      </p:sp>
      <p:sp>
        <p:nvSpPr>
          <p:cNvPr id="32773" name="Slide Number Placeholder 6"/>
          <p:cNvSpPr>
            <a:spLocks noGrp="1"/>
          </p:cNvSpPr>
          <p:nvPr>
            <p:ph type="sldNum" sz="quarter" idx="12"/>
          </p:nvPr>
        </p:nvSpPr>
        <p:spPr bwMode="auto">
          <a:xfrm>
            <a:off x="8396654" y="6066693"/>
            <a:ext cx="609600" cy="407377"/>
          </a:xfrm>
          <a:prstGeom prst="rect">
            <a:avLst/>
          </a:prstGeom>
          <a:noFill/>
          <a:ln>
            <a:miter lim="800000"/>
            <a:headEnd/>
            <a:tailEnd/>
          </a:ln>
        </p:spPr>
        <p:txBody>
          <a:bodyPr/>
          <a:lstStyle/>
          <a:p>
            <a:fld id="{54714EB0-0EEB-4B60-8562-4CC4C7D000F7}" type="slidenum">
              <a:rPr lang="en-US" sz="1292">
                <a:solidFill>
                  <a:schemeClr val="tx1"/>
                </a:solidFill>
              </a:rPr>
              <a:pPr/>
              <a:t>7</a:t>
            </a:fld>
            <a:endParaRPr lang="en-US" sz="1292" dirty="0">
              <a:solidFill>
                <a:schemeClr val="tx1"/>
              </a:solidFill>
            </a:endParaRPr>
          </a:p>
        </p:txBody>
      </p:sp>
      <p:sp>
        <p:nvSpPr>
          <p:cNvPr id="3" name="Rectangle 2"/>
          <p:cNvSpPr/>
          <p:nvPr/>
        </p:nvSpPr>
        <p:spPr>
          <a:xfrm>
            <a:off x="425166" y="5764751"/>
            <a:ext cx="7971488" cy="603883"/>
          </a:xfrm>
          <a:prstGeom prst="rect">
            <a:avLst/>
          </a:prstGeom>
          <a:ln>
            <a:noFill/>
          </a:ln>
        </p:spPr>
        <p:txBody>
          <a:bodyPr wrap="square">
            <a:spAutoFit/>
          </a:bodyPr>
          <a:lstStyle/>
          <a:p>
            <a:pPr algn="ctr"/>
            <a:r>
              <a:rPr lang="id-ID" sz="1662" b="1" i="1" dirty="0">
                <a:ln w="11430">
                  <a:solidFill>
                    <a:srgbClr val="C00000"/>
                  </a:solidFill>
                </a:ln>
                <a:effectLst>
                  <a:outerShdw blurRad="38100" dist="38100" dir="2700000" algn="tl">
                    <a:srgbClr val="000000">
                      <a:alpha val="43137"/>
                    </a:srgbClr>
                  </a:outerShdw>
                </a:effectLst>
                <a:latin typeface="Arial" pitchFamily="34" charset="0"/>
                <a:cs typeface="Arial" pitchFamily="34" charset="0"/>
              </a:rPr>
              <a:t> </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Kelangsungan hidup manusia bergantung pada lingkungan s</a:t>
            </a:r>
            <a:r>
              <a:rPr lang="en-US" sz="1662" b="1" i="1" dirty="0">
                <a:ln w="11430">
                  <a:noFill/>
                </a:ln>
                <a:effectLst>
                  <a:outerShdw blurRad="38100" dist="38100" dir="2700000" algn="tl">
                    <a:srgbClr val="000000">
                      <a:alpha val="43137"/>
                    </a:srgbClr>
                  </a:outerShdw>
                </a:effectLst>
                <a:latin typeface="Arial" pitchFamily="34" charset="0"/>
                <a:cs typeface="Arial" pitchFamily="34" charset="0"/>
              </a:rPr>
              <a:t>e</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b</a:t>
            </a:r>
            <a:r>
              <a:rPr lang="en-US" sz="1662" b="1" i="1" dirty="0">
                <a:ln w="11430">
                  <a:noFill/>
                </a:ln>
                <a:effectLst>
                  <a:outerShdw blurRad="38100" dist="38100" dir="2700000" algn="tl">
                    <a:srgbClr val="000000">
                      <a:alpha val="43137"/>
                    </a:srgbClr>
                  </a:outerShdw>
                </a:effectLst>
                <a:latin typeface="Arial" pitchFamily="34" charset="0"/>
                <a:cs typeface="Arial" pitchFamily="34" charset="0"/>
              </a:rPr>
              <a:t>a</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g</a:t>
            </a:r>
            <a:r>
              <a:rPr lang="en-US" sz="1662" b="1" i="1" dirty="0" err="1">
                <a:ln w="11430">
                  <a:noFill/>
                </a:ln>
                <a:effectLst>
                  <a:outerShdw blurRad="38100" dist="38100" dir="2700000" algn="tl">
                    <a:srgbClr val="000000">
                      <a:alpha val="43137"/>
                    </a:srgbClr>
                  </a:outerShdw>
                </a:effectLst>
                <a:latin typeface="Arial" pitchFamily="34" charset="0"/>
                <a:cs typeface="Arial" pitchFamily="34" charset="0"/>
              </a:rPr>
              <a:t>ai</a:t>
            </a:r>
            <a:r>
              <a:rPr lang="id-ID" sz="1662" b="1" i="1" dirty="0">
                <a:ln w="11430">
                  <a:noFill/>
                </a:ln>
                <a:effectLst>
                  <a:outerShdw blurRad="38100" dist="38100" dir="2700000" algn="tl">
                    <a:srgbClr val="000000">
                      <a:alpha val="43137"/>
                    </a:srgbClr>
                  </a:outerShdw>
                </a:effectLst>
                <a:latin typeface="Arial" pitchFamily="34" charset="0"/>
                <a:cs typeface="Arial" pitchFamily="34" charset="0"/>
              </a:rPr>
              <a:t> sistem pendukung kehidupan (life support systems</a:t>
            </a:r>
            <a:r>
              <a:rPr lang="id-ID" sz="1662" b="1" dirty="0">
                <a:ln w="11430">
                  <a:noFill/>
                </a:ln>
                <a:effectLst>
                  <a:outerShdw blurRad="38100" dist="38100" dir="2700000" algn="tl">
                    <a:srgbClr val="000000">
                      <a:alpha val="43137"/>
                    </a:srgbClr>
                  </a:outerShdw>
                </a:effectLst>
                <a:latin typeface="Arial Narrow" pitchFamily="34" charset="0"/>
              </a:rPr>
              <a:t>)      </a:t>
            </a:r>
            <a:endParaRPr lang="en-US" sz="1662" dirty="0">
              <a:ln w="11430">
                <a:noFill/>
              </a:ln>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C6AF99EE-213A-4EB0-9FBE-B0793DD36948}"/>
              </a:ext>
            </a:extLst>
          </p:cNvPr>
          <p:cNvPicPr>
            <a:picLocks noChangeAspect="1"/>
          </p:cNvPicPr>
          <p:nvPr/>
        </p:nvPicPr>
        <p:blipFill rotWithShape="1">
          <a:blip r:embed="rId2"/>
          <a:srcRect r="67629"/>
          <a:stretch/>
        </p:blipFill>
        <p:spPr>
          <a:xfrm>
            <a:off x="0" y="0"/>
            <a:ext cx="2960016" cy="5410200"/>
          </a:xfrm>
          <a:prstGeom prst="rect">
            <a:avLst/>
          </a:prstGeom>
        </p:spPr>
      </p:pic>
      <p:sp>
        <p:nvSpPr>
          <p:cNvPr id="5" name="Footer Placeholder 4">
            <a:extLst>
              <a:ext uri="{FF2B5EF4-FFF2-40B4-BE49-F238E27FC236}">
                <a16:creationId xmlns:a16="http://schemas.microsoft.com/office/drawing/2014/main" id="{4243F38F-0312-47E9-9A1E-3802FBE69B2F}"/>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28637375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http://iwandahnial.files.wordpress.com/2008/05/hutan-gundul.jpg"/>
          <p:cNvPicPr>
            <a:picLocks noChangeAspect="1" noChangeArrowheads="1"/>
          </p:cNvPicPr>
          <p:nvPr/>
        </p:nvPicPr>
        <p:blipFill>
          <a:blip r:embed="rId2" cstate="print"/>
          <a:srcRect t="11719"/>
          <a:stretch>
            <a:fillRect/>
          </a:stretch>
        </p:blipFill>
        <p:spPr bwMode="auto">
          <a:xfrm>
            <a:off x="219808" y="2000251"/>
            <a:ext cx="2760785" cy="1827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0402" name="Picture 2" descr="http://i1201.photobucket.com/albums/bb352/nia182/hutan-lebat-isti.jpg"/>
          <p:cNvPicPr>
            <a:picLocks noChangeAspect="1" noChangeArrowheads="1"/>
          </p:cNvPicPr>
          <p:nvPr/>
        </p:nvPicPr>
        <p:blipFill>
          <a:blip r:embed="rId3" cstate="print"/>
          <a:srcRect l="8503" t="20570" r="19225" b="8227"/>
          <a:stretch>
            <a:fillRect/>
          </a:stretch>
        </p:blipFill>
        <p:spPr bwMode="auto">
          <a:xfrm>
            <a:off x="6050574" y="1985597"/>
            <a:ext cx="2762250" cy="1827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0" y="263770"/>
            <a:ext cx="9144000" cy="1252904"/>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062" b="1" dirty="0" err="1">
                <a:latin typeface="Arial Narrow" pitchFamily="34" charset="0"/>
              </a:rPr>
              <a:t>Prinsip</a:t>
            </a:r>
            <a:r>
              <a:rPr lang="en-US" sz="4062" b="1" dirty="0">
                <a:latin typeface="Arial Narrow" pitchFamily="34" charset="0"/>
              </a:rPr>
              <a:t> </a:t>
            </a:r>
            <a:r>
              <a:rPr lang="en-US" sz="4062" b="1" dirty="0" err="1">
                <a:latin typeface="Arial Narrow" pitchFamily="34" charset="0"/>
              </a:rPr>
              <a:t>Dasar</a:t>
            </a:r>
            <a:r>
              <a:rPr lang="en-US" sz="4062" b="1" dirty="0">
                <a:latin typeface="Arial Narrow" pitchFamily="34" charset="0"/>
              </a:rPr>
              <a:t> </a:t>
            </a:r>
            <a:r>
              <a:rPr lang="en-US" sz="4062" b="1" dirty="0" err="1">
                <a:latin typeface="Arial Narrow" pitchFamily="34" charset="0"/>
              </a:rPr>
              <a:t>Lingkungan</a:t>
            </a:r>
            <a:endParaRPr lang="en-US" sz="4062" b="1" dirty="0">
              <a:latin typeface="Arial Narrow" pitchFamily="34" charset="0"/>
            </a:endParaRPr>
          </a:p>
        </p:txBody>
      </p:sp>
      <p:sp>
        <p:nvSpPr>
          <p:cNvPr id="8" name="Rectangle 7"/>
          <p:cNvSpPr/>
          <p:nvPr/>
        </p:nvSpPr>
        <p:spPr>
          <a:xfrm>
            <a:off x="-32971" y="4716173"/>
            <a:ext cx="9144000" cy="1912326"/>
          </a:xfrm>
          <a:prstGeom prst="rect">
            <a:avLst/>
          </a:prstGeom>
          <a:solidFill>
            <a:schemeClr val="accent6">
              <a:lumMod val="50000"/>
            </a:schemeClr>
          </a:solidFill>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662"/>
          </a:p>
        </p:txBody>
      </p:sp>
      <p:sp>
        <p:nvSpPr>
          <p:cNvPr id="33798" name="TextBox 7"/>
          <p:cNvSpPr txBox="1">
            <a:spLocks noChangeArrowheads="1"/>
          </p:cNvSpPr>
          <p:nvPr/>
        </p:nvSpPr>
        <p:spPr bwMode="auto">
          <a:xfrm>
            <a:off x="533400" y="3890597"/>
            <a:ext cx="1928446" cy="291170"/>
          </a:xfrm>
          <a:prstGeom prst="rect">
            <a:avLst/>
          </a:prstGeom>
          <a:noFill/>
          <a:ln w="9525">
            <a:noFill/>
            <a:miter lim="800000"/>
            <a:headEnd/>
            <a:tailEnd/>
          </a:ln>
        </p:spPr>
        <p:txBody>
          <a:bodyPr>
            <a:spAutoFit/>
          </a:bodyPr>
          <a:lstStyle/>
          <a:p>
            <a:pPr algn="ctr" eaLnBrk="1" hangingPunct="1"/>
            <a:r>
              <a:rPr lang="en-US" sz="1292" b="1"/>
              <a:t>Lingkungan rusak</a:t>
            </a:r>
          </a:p>
        </p:txBody>
      </p:sp>
      <p:sp>
        <p:nvSpPr>
          <p:cNvPr id="33799" name="TextBox 10"/>
          <p:cNvSpPr txBox="1">
            <a:spLocks noChangeArrowheads="1"/>
          </p:cNvSpPr>
          <p:nvPr/>
        </p:nvSpPr>
        <p:spPr bwMode="auto">
          <a:xfrm>
            <a:off x="3055327" y="3890597"/>
            <a:ext cx="2901462" cy="291170"/>
          </a:xfrm>
          <a:prstGeom prst="rect">
            <a:avLst/>
          </a:prstGeom>
          <a:noFill/>
          <a:ln w="9525">
            <a:noFill/>
            <a:miter lim="800000"/>
            <a:headEnd/>
            <a:tailEnd/>
          </a:ln>
        </p:spPr>
        <p:txBody>
          <a:bodyPr>
            <a:spAutoFit/>
          </a:bodyPr>
          <a:lstStyle/>
          <a:p>
            <a:pPr algn="ctr" eaLnBrk="1" hangingPunct="1"/>
            <a:r>
              <a:rPr lang="en-US" sz="1292" b="1"/>
              <a:t>Daya dukungan Lingkungan</a:t>
            </a:r>
          </a:p>
        </p:txBody>
      </p:sp>
      <p:sp>
        <p:nvSpPr>
          <p:cNvPr id="33800" name="TextBox 20"/>
          <p:cNvSpPr txBox="1">
            <a:spLocks noChangeArrowheads="1"/>
          </p:cNvSpPr>
          <p:nvPr/>
        </p:nvSpPr>
        <p:spPr bwMode="auto">
          <a:xfrm>
            <a:off x="6074020" y="3890597"/>
            <a:ext cx="2586403" cy="291170"/>
          </a:xfrm>
          <a:prstGeom prst="rect">
            <a:avLst/>
          </a:prstGeom>
          <a:noFill/>
          <a:ln w="9525">
            <a:noFill/>
            <a:miter lim="800000"/>
            <a:headEnd/>
            <a:tailEnd/>
          </a:ln>
        </p:spPr>
        <p:txBody>
          <a:bodyPr>
            <a:spAutoFit/>
          </a:bodyPr>
          <a:lstStyle/>
          <a:p>
            <a:pPr algn="ctr" eaLnBrk="1" hangingPunct="1"/>
            <a:r>
              <a:rPr lang="en-US" sz="1292" b="1"/>
              <a:t>Lingkungan membaik</a:t>
            </a:r>
          </a:p>
        </p:txBody>
      </p:sp>
      <p:sp>
        <p:nvSpPr>
          <p:cNvPr id="12" name="Right Arrow 11"/>
          <p:cNvSpPr/>
          <p:nvPr/>
        </p:nvSpPr>
        <p:spPr>
          <a:xfrm>
            <a:off x="1406769" y="4286251"/>
            <a:ext cx="6132635" cy="395654"/>
          </a:xfrm>
          <a:prstGeom prst="rightArrow">
            <a:avLst/>
          </a:prstGeom>
          <a:gradFill flip="none" rotWithShape="1">
            <a:gsLst>
              <a:gs pos="0">
                <a:srgbClr val="195726"/>
              </a:gs>
              <a:gs pos="50000">
                <a:schemeClr val="accent6">
                  <a:lumMod val="75000"/>
                </a:schemeClr>
              </a:gs>
              <a:gs pos="100000">
                <a:srgbClr val="C00000"/>
              </a:gs>
            </a:gsLst>
            <a:lin ang="10800000" scaled="1"/>
            <a:tileRect/>
          </a:gradFill>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292" b="1" dirty="0"/>
              <a:t>HOMEOSTASIS</a:t>
            </a:r>
          </a:p>
        </p:txBody>
      </p:sp>
      <p:sp>
        <p:nvSpPr>
          <p:cNvPr id="13" name="Content Placeholder 2"/>
          <p:cNvSpPr txBox="1">
            <a:spLocks/>
          </p:cNvSpPr>
          <p:nvPr/>
        </p:nvSpPr>
        <p:spPr>
          <a:xfrm>
            <a:off x="1143001" y="5061988"/>
            <a:ext cx="6396403" cy="668215"/>
          </a:xfrm>
          <a:prstGeom prst="rect">
            <a:avLst/>
          </a:prstGeom>
        </p:spPr>
        <p:txBody>
          <a:bodyPr>
            <a:normAutofit/>
          </a:bodyPr>
          <a:lstStyle/>
          <a:p>
            <a:pPr marL="316531" indent="-316531" algn="ctr">
              <a:spcBef>
                <a:spcPct val="20000"/>
              </a:spcBef>
              <a:defRPr/>
            </a:pP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Pada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dasarnya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lingkungan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dapat</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melakukan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perbaikan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sendiri</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dengan</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daya</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dukung</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 yang </a:t>
            </a:r>
            <a:r>
              <a:rPr lang="en-US" sz="1662" b="1" dirty="0" err="1">
                <a:solidFill>
                  <a:schemeClr val="bg1"/>
                </a:solidFill>
                <a:effectLst>
                  <a:outerShdw blurRad="38100" dist="38100" dir="2700000" algn="tl">
                    <a:srgbClr val="000000">
                      <a:alpha val="43137"/>
                    </a:srgbClr>
                  </a:outerShdw>
                </a:effectLst>
                <a:latin typeface="Arial" pitchFamily="34" charset="0"/>
                <a:cs typeface="Arial" pitchFamily="34" charset="0"/>
              </a:rPr>
              <a:t>memadai</a:t>
            </a:r>
            <a:r>
              <a:rPr lang="en-US" sz="1662" b="1" dirty="0">
                <a:solidFill>
                  <a:schemeClr val="bg1"/>
                </a:solidFill>
                <a:effectLst>
                  <a:outerShdw blurRad="38100" dist="38100" dir="2700000" algn="tl">
                    <a:srgbClr val="000000">
                      <a:alpha val="43137"/>
                    </a:srgbClr>
                  </a:outerShdw>
                </a:effectLst>
                <a:latin typeface="Arial" pitchFamily="34" charset="0"/>
                <a:cs typeface="Arial" pitchFamily="34" charset="0"/>
              </a:rPr>
              <a:t>.</a:t>
            </a:r>
          </a:p>
        </p:txBody>
      </p:sp>
      <p:sp>
        <p:nvSpPr>
          <p:cNvPr id="14" name="Rectangle 13"/>
          <p:cNvSpPr/>
          <p:nvPr/>
        </p:nvSpPr>
        <p:spPr>
          <a:xfrm>
            <a:off x="-32971" y="5619415"/>
            <a:ext cx="8924192" cy="603883"/>
          </a:xfrm>
          <a:prstGeom prst="rect">
            <a:avLst/>
          </a:prstGeom>
        </p:spPr>
        <p:txBody>
          <a:bodyPr>
            <a:spAutoFit/>
          </a:bodyPr>
          <a:lstStyle/>
          <a:p>
            <a:pPr marL="252052" indent="-252052" algn="ctr">
              <a:spcBef>
                <a:spcPct val="20000"/>
              </a:spcBef>
              <a:buClr>
                <a:schemeClr val="folHlink"/>
              </a:buClr>
              <a:buSzPct val="75000"/>
              <a:defRPr/>
            </a:pP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Azas</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pemanfaatan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secara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lestari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harus</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dilakukan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hal</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ini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berguna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sebagai</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ketersediaan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sumberdaya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alam</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untuk</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mendukung</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kehidupan</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 </a:t>
            </a:r>
            <a:r>
              <a:rPr lang="en-US" sz="1662" b="1" kern="0" dirty="0" err="1">
                <a:solidFill>
                  <a:schemeClr val="bg1"/>
                </a:solidFill>
                <a:effectLst>
                  <a:outerShdw blurRad="38100" dist="38100" dir="2700000" algn="tl">
                    <a:srgbClr val="000000">
                      <a:alpha val="43137"/>
                    </a:srgbClr>
                  </a:outerShdw>
                </a:effectLst>
                <a:latin typeface="Arial" pitchFamily="34" charset="0"/>
                <a:cs typeface="Arial" pitchFamily="34" charset="0"/>
              </a:rPr>
              <a:t>lainnya</a:t>
            </a:r>
            <a:r>
              <a:rPr lang="en-US" sz="1662" b="1" kern="0" dirty="0">
                <a:solidFill>
                  <a:schemeClr val="bg1"/>
                </a:solidFill>
                <a:effectLst>
                  <a:outerShdw blurRad="38100" dist="38100" dir="2700000" algn="tl">
                    <a:srgbClr val="000000">
                      <a:alpha val="43137"/>
                    </a:srgbClr>
                  </a:outerShdw>
                </a:effectLst>
                <a:latin typeface="Arial" pitchFamily="34" charset="0"/>
                <a:cs typeface="Arial" pitchFamily="34" charset="0"/>
              </a:rPr>
              <a:t>.</a:t>
            </a:r>
            <a:endParaRPr lang="id-ID" sz="1662" b="1" kern="0"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33807" name="Picture 15" descr="http://www.kabarbanyuwangi.info/wp-content/uploads/2013/10/hutan.jpg"/>
          <p:cNvPicPr>
            <a:picLocks noChangeAspect="1" noChangeArrowheads="1"/>
          </p:cNvPicPr>
          <p:nvPr/>
        </p:nvPicPr>
        <p:blipFill>
          <a:blip r:embed="rId4" cstate="print"/>
          <a:srcRect/>
          <a:stretch>
            <a:fillRect/>
          </a:stretch>
        </p:blipFill>
        <p:spPr bwMode="auto">
          <a:xfrm>
            <a:off x="3143251" y="1988527"/>
            <a:ext cx="2778369" cy="1846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a:extLst>
              <a:ext uri="{FF2B5EF4-FFF2-40B4-BE49-F238E27FC236}">
                <a16:creationId xmlns:a16="http://schemas.microsoft.com/office/drawing/2014/main" id="{88E52BD0-F356-4E4B-8011-B79C9C3331F4}"/>
              </a:ext>
            </a:extLst>
          </p:cNvPr>
          <p:cNvSpPr>
            <a:spLocks noGrp="1"/>
          </p:cNvSpPr>
          <p:nvPr>
            <p:ph type="ftr" sz="quarter" idx="11"/>
          </p:nvPr>
        </p:nvSpPr>
        <p:spPr/>
        <p:txBody>
          <a:bodyPr/>
          <a:lstStyle/>
          <a:p>
            <a:r>
              <a:rPr lang="pt-BR"/>
              <a:t>Integrasi ISO 45001 &amp; ISO 14001 1/rev.00 (c)Copyright, Sentral Sistem. May 2018</a:t>
            </a:r>
            <a:endParaRPr lang="en-US"/>
          </a:p>
        </p:txBody>
      </p:sp>
      <p:sp>
        <p:nvSpPr>
          <p:cNvPr id="3" name="Slide Number Placeholder 2">
            <a:extLst>
              <a:ext uri="{FF2B5EF4-FFF2-40B4-BE49-F238E27FC236}">
                <a16:creationId xmlns:a16="http://schemas.microsoft.com/office/drawing/2014/main" id="{42027D86-C778-46E4-ACD9-C28115B5B17E}"/>
              </a:ext>
            </a:extLst>
          </p:cNvPr>
          <p:cNvSpPr>
            <a:spLocks noGrp="1"/>
          </p:cNvSpPr>
          <p:nvPr>
            <p:ph type="sldNum" sz="quarter" idx="12"/>
          </p:nvPr>
        </p:nvSpPr>
        <p:spPr/>
        <p:txBody>
          <a:bodyPr/>
          <a:lstStyle/>
          <a:p>
            <a:fld id="{D1B71AAA-B9E7-4449-836C-07686E34B3E0}" type="slidenum">
              <a:rPr lang="en-US" smtClean="0"/>
              <a:t>8</a:t>
            </a:fld>
            <a:endParaRPr lang="en-US"/>
          </a:p>
        </p:txBody>
      </p:sp>
    </p:spTree>
    <p:extLst>
      <p:ext uri="{BB962C8B-B14F-4D97-AF65-F5344CB8AC3E}">
        <p14:creationId xmlns:p14="http://schemas.microsoft.com/office/powerpoint/2010/main" val="36463325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796" y="2749547"/>
            <a:ext cx="3361818" cy="646331"/>
          </a:xfrm>
          <a:prstGeom prst="rect">
            <a:avLst/>
          </a:prstGeom>
          <a:noFill/>
        </p:spPr>
        <p:txBody>
          <a:bodyPr wrap="none" rtlCol="0">
            <a:spAutoFit/>
          </a:bodyPr>
          <a:lstStyle/>
          <a:p>
            <a:r>
              <a:rPr lang="en-US" sz="3600" dirty="0"/>
              <a:t>ISO 45001 : 2018</a:t>
            </a:r>
          </a:p>
        </p:txBody>
      </p:sp>
      <p:cxnSp>
        <p:nvCxnSpPr>
          <p:cNvPr id="7" name="Straight Arrow Connector 6"/>
          <p:cNvCxnSpPr>
            <a:cxnSpLocks/>
          </p:cNvCxnSpPr>
          <p:nvPr/>
        </p:nvCxnSpPr>
        <p:spPr>
          <a:xfrm flipV="1">
            <a:off x="4045797" y="3109990"/>
            <a:ext cx="934345"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5054326" y="2472547"/>
            <a:ext cx="3666667" cy="1200329"/>
          </a:xfrm>
          <a:prstGeom prst="rect">
            <a:avLst/>
          </a:prstGeom>
          <a:noFill/>
        </p:spPr>
        <p:txBody>
          <a:bodyPr wrap="square" rtlCol="0">
            <a:spAutoFit/>
          </a:bodyPr>
          <a:lstStyle/>
          <a:p>
            <a:r>
              <a:rPr lang="en-US" sz="2400" dirty="0" err="1"/>
              <a:t>Persyaratan</a:t>
            </a:r>
            <a:r>
              <a:rPr lang="en-US" sz="2400" dirty="0"/>
              <a:t> Sistem </a:t>
            </a:r>
            <a:r>
              <a:rPr lang="en-US" sz="2400" dirty="0" err="1"/>
              <a:t>Manajemen</a:t>
            </a:r>
            <a:r>
              <a:rPr lang="en-US" sz="2400" dirty="0"/>
              <a:t> </a:t>
            </a:r>
            <a:r>
              <a:rPr lang="en-US" sz="2400" dirty="0" err="1"/>
              <a:t>Keselamatan</a:t>
            </a:r>
            <a:r>
              <a:rPr lang="en-US" sz="2400" dirty="0"/>
              <a:t> </a:t>
            </a:r>
            <a:r>
              <a:rPr lang="en-US" sz="2400" dirty="0" err="1"/>
              <a:t>dan</a:t>
            </a:r>
            <a:r>
              <a:rPr lang="en-US" sz="2400" dirty="0"/>
              <a:t> </a:t>
            </a:r>
            <a:r>
              <a:rPr lang="en-US" sz="2400" dirty="0" err="1"/>
              <a:t>Kesehatan</a:t>
            </a:r>
            <a:r>
              <a:rPr lang="en-US" sz="2400" dirty="0"/>
              <a:t> </a:t>
            </a:r>
            <a:r>
              <a:rPr lang="en-US" sz="2400" dirty="0" err="1"/>
              <a:t>Kerja</a:t>
            </a:r>
            <a:endParaRPr lang="en-US" sz="2400" dirty="0"/>
          </a:p>
        </p:txBody>
      </p:sp>
      <p:sp>
        <p:nvSpPr>
          <p:cNvPr id="12" name="TextBox 11"/>
          <p:cNvSpPr txBox="1"/>
          <p:nvPr/>
        </p:nvSpPr>
        <p:spPr>
          <a:xfrm>
            <a:off x="857283" y="4110833"/>
            <a:ext cx="2866844" cy="1015663"/>
          </a:xfrm>
          <a:prstGeom prst="rect">
            <a:avLst/>
          </a:prstGeom>
          <a:noFill/>
        </p:spPr>
        <p:txBody>
          <a:bodyPr wrap="square" rtlCol="0">
            <a:spAutoFit/>
          </a:bodyPr>
          <a:lstStyle/>
          <a:p>
            <a:r>
              <a:rPr lang="en-US" sz="2000" dirty="0" err="1">
                <a:solidFill>
                  <a:srgbClr val="002060"/>
                </a:solidFill>
              </a:rPr>
              <a:t>Mencegah</a:t>
            </a:r>
            <a:r>
              <a:rPr lang="en-US" sz="2000" dirty="0">
                <a:solidFill>
                  <a:srgbClr val="002060"/>
                </a:solidFill>
              </a:rPr>
              <a:t> </a:t>
            </a:r>
            <a:r>
              <a:rPr lang="en-US" sz="2000" dirty="0" err="1">
                <a:solidFill>
                  <a:srgbClr val="002060"/>
                </a:solidFill>
              </a:rPr>
              <a:t>terjadinya</a:t>
            </a:r>
            <a:r>
              <a:rPr lang="en-US" sz="2000" dirty="0">
                <a:solidFill>
                  <a:srgbClr val="002060"/>
                </a:solidFill>
              </a:rPr>
              <a:t> </a:t>
            </a:r>
            <a:r>
              <a:rPr lang="en-US" sz="2000" dirty="0" err="1">
                <a:solidFill>
                  <a:srgbClr val="002060"/>
                </a:solidFill>
              </a:rPr>
              <a:t>kecelakaan</a:t>
            </a:r>
            <a:r>
              <a:rPr lang="en-US" sz="2000" dirty="0">
                <a:solidFill>
                  <a:srgbClr val="002060"/>
                </a:solidFill>
              </a:rPr>
              <a:t> </a:t>
            </a:r>
            <a:r>
              <a:rPr lang="en-US" sz="2000" dirty="0" err="1">
                <a:solidFill>
                  <a:srgbClr val="002060"/>
                </a:solidFill>
              </a:rPr>
              <a:t>dan</a:t>
            </a:r>
            <a:r>
              <a:rPr lang="en-US" sz="2000" dirty="0">
                <a:solidFill>
                  <a:srgbClr val="002060"/>
                </a:solidFill>
              </a:rPr>
              <a:t> </a:t>
            </a:r>
            <a:r>
              <a:rPr lang="en-US" sz="2000" dirty="0" err="1">
                <a:solidFill>
                  <a:srgbClr val="002060"/>
                </a:solidFill>
              </a:rPr>
              <a:t>penyakit</a:t>
            </a:r>
            <a:r>
              <a:rPr lang="en-US" sz="2000" dirty="0">
                <a:solidFill>
                  <a:srgbClr val="002060"/>
                </a:solidFill>
              </a:rPr>
              <a:t> </a:t>
            </a:r>
            <a:r>
              <a:rPr lang="en-US" sz="2000" dirty="0" err="1">
                <a:solidFill>
                  <a:srgbClr val="002060"/>
                </a:solidFill>
              </a:rPr>
              <a:t>akibat</a:t>
            </a:r>
            <a:r>
              <a:rPr lang="en-US" sz="2000" dirty="0">
                <a:solidFill>
                  <a:srgbClr val="002060"/>
                </a:solidFill>
              </a:rPr>
              <a:t> </a:t>
            </a:r>
            <a:r>
              <a:rPr lang="en-US" sz="2000" dirty="0" err="1">
                <a:solidFill>
                  <a:srgbClr val="002060"/>
                </a:solidFill>
              </a:rPr>
              <a:t>kerja</a:t>
            </a:r>
            <a:endParaRPr lang="en-US" sz="2000" dirty="0">
              <a:solidFill>
                <a:srgbClr val="002060"/>
              </a:solidFill>
            </a:endParaRPr>
          </a:p>
        </p:txBody>
      </p:sp>
      <p:sp>
        <p:nvSpPr>
          <p:cNvPr id="13" name="Striped Right Arrow 12"/>
          <p:cNvSpPr/>
          <p:nvPr/>
        </p:nvSpPr>
        <p:spPr>
          <a:xfrm rot="5400000">
            <a:off x="5927858" y="3849465"/>
            <a:ext cx="875912" cy="522736"/>
          </a:xfrm>
          <a:prstGeom prst="stripedRightArrow">
            <a:avLst>
              <a:gd name="adj1" fmla="val 50000"/>
              <a:gd name="adj2" fmla="val 12354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TextBox 13"/>
          <p:cNvSpPr txBox="1"/>
          <p:nvPr/>
        </p:nvSpPr>
        <p:spPr>
          <a:xfrm>
            <a:off x="5074272" y="4548789"/>
            <a:ext cx="2866844" cy="1015663"/>
          </a:xfrm>
          <a:prstGeom prst="rect">
            <a:avLst/>
          </a:prstGeom>
          <a:noFill/>
        </p:spPr>
        <p:txBody>
          <a:bodyPr wrap="square" rtlCol="0">
            <a:spAutoFit/>
          </a:bodyPr>
          <a:lstStyle/>
          <a:p>
            <a:r>
              <a:rPr lang="en-US" sz="2000" dirty="0" err="1">
                <a:solidFill>
                  <a:srgbClr val="002060"/>
                </a:solidFill>
              </a:rPr>
              <a:t>Mampu</a:t>
            </a:r>
            <a:r>
              <a:rPr lang="en-US" sz="2000" dirty="0">
                <a:solidFill>
                  <a:srgbClr val="002060"/>
                </a:solidFill>
              </a:rPr>
              <a:t> </a:t>
            </a:r>
            <a:r>
              <a:rPr lang="en-US" sz="2000" dirty="0" err="1">
                <a:solidFill>
                  <a:srgbClr val="002060"/>
                </a:solidFill>
              </a:rPr>
              <a:t>menyediakan</a:t>
            </a:r>
            <a:r>
              <a:rPr lang="en-US" sz="2000" dirty="0">
                <a:solidFill>
                  <a:srgbClr val="002060"/>
                </a:solidFill>
              </a:rPr>
              <a:t> </a:t>
            </a:r>
            <a:r>
              <a:rPr lang="en-US" sz="2000" dirty="0" err="1">
                <a:solidFill>
                  <a:srgbClr val="002060"/>
                </a:solidFill>
              </a:rPr>
              <a:t>tempat</a:t>
            </a:r>
            <a:r>
              <a:rPr lang="en-US" sz="2000" dirty="0">
                <a:solidFill>
                  <a:srgbClr val="002060"/>
                </a:solidFill>
              </a:rPr>
              <a:t> </a:t>
            </a:r>
            <a:r>
              <a:rPr lang="en-US" sz="2000" dirty="0" err="1">
                <a:solidFill>
                  <a:srgbClr val="002060"/>
                </a:solidFill>
              </a:rPr>
              <a:t>kerja</a:t>
            </a:r>
            <a:r>
              <a:rPr lang="en-US" sz="2000" dirty="0">
                <a:solidFill>
                  <a:srgbClr val="002060"/>
                </a:solidFill>
              </a:rPr>
              <a:t> yang </a:t>
            </a:r>
            <a:r>
              <a:rPr lang="en-US" sz="2000" dirty="0" err="1">
                <a:solidFill>
                  <a:srgbClr val="002060"/>
                </a:solidFill>
              </a:rPr>
              <a:t>aman</a:t>
            </a:r>
            <a:r>
              <a:rPr lang="en-US" sz="2000" dirty="0">
                <a:solidFill>
                  <a:srgbClr val="002060"/>
                </a:solidFill>
              </a:rPr>
              <a:t> </a:t>
            </a:r>
            <a:r>
              <a:rPr lang="en-US" sz="2000" dirty="0" err="1">
                <a:solidFill>
                  <a:srgbClr val="002060"/>
                </a:solidFill>
              </a:rPr>
              <a:t>dan</a:t>
            </a:r>
            <a:r>
              <a:rPr lang="en-US" sz="2000" dirty="0">
                <a:solidFill>
                  <a:srgbClr val="002060"/>
                </a:solidFill>
              </a:rPr>
              <a:t> </a:t>
            </a:r>
            <a:r>
              <a:rPr lang="en-US" sz="2000" dirty="0" err="1">
                <a:solidFill>
                  <a:srgbClr val="002060"/>
                </a:solidFill>
              </a:rPr>
              <a:t>sehat</a:t>
            </a:r>
            <a:endParaRPr lang="en-US" sz="2000" dirty="0">
              <a:solidFill>
                <a:srgbClr val="002060"/>
              </a:solidFill>
            </a:endParaRPr>
          </a:p>
        </p:txBody>
      </p:sp>
      <p:sp>
        <p:nvSpPr>
          <p:cNvPr id="15" name="TextBox 14"/>
          <p:cNvSpPr txBox="1"/>
          <p:nvPr/>
        </p:nvSpPr>
        <p:spPr>
          <a:xfrm>
            <a:off x="857283" y="5648465"/>
            <a:ext cx="2866844" cy="707886"/>
          </a:xfrm>
          <a:prstGeom prst="rect">
            <a:avLst/>
          </a:prstGeom>
          <a:noFill/>
        </p:spPr>
        <p:txBody>
          <a:bodyPr wrap="square" rtlCol="0">
            <a:spAutoFit/>
          </a:bodyPr>
          <a:lstStyle/>
          <a:p>
            <a:r>
              <a:rPr lang="en-US" sz="2000" dirty="0" err="1">
                <a:solidFill>
                  <a:srgbClr val="002060"/>
                </a:solidFill>
              </a:rPr>
              <a:t>Secara</a:t>
            </a:r>
            <a:r>
              <a:rPr lang="en-US" sz="2000" dirty="0">
                <a:solidFill>
                  <a:srgbClr val="002060"/>
                </a:solidFill>
              </a:rPr>
              <a:t> </a:t>
            </a:r>
            <a:r>
              <a:rPr lang="en-US" sz="2000" dirty="0" err="1">
                <a:solidFill>
                  <a:srgbClr val="002060"/>
                </a:solidFill>
              </a:rPr>
              <a:t>proaktif</a:t>
            </a:r>
            <a:r>
              <a:rPr lang="en-US" sz="2000" dirty="0">
                <a:solidFill>
                  <a:srgbClr val="002060"/>
                </a:solidFill>
              </a:rPr>
              <a:t> </a:t>
            </a:r>
            <a:r>
              <a:rPr lang="en-US" sz="2000" dirty="0" err="1">
                <a:solidFill>
                  <a:srgbClr val="002060"/>
                </a:solidFill>
              </a:rPr>
              <a:t>meningkatkan</a:t>
            </a:r>
            <a:r>
              <a:rPr lang="en-US" sz="2000" dirty="0">
                <a:solidFill>
                  <a:srgbClr val="002060"/>
                </a:solidFill>
              </a:rPr>
              <a:t> </a:t>
            </a:r>
            <a:r>
              <a:rPr lang="en-US" sz="2000" dirty="0" err="1">
                <a:solidFill>
                  <a:srgbClr val="002060"/>
                </a:solidFill>
              </a:rPr>
              <a:t>kinerja</a:t>
            </a:r>
            <a:r>
              <a:rPr lang="en-US" sz="2000" dirty="0">
                <a:solidFill>
                  <a:srgbClr val="002060"/>
                </a:solidFill>
              </a:rPr>
              <a:t> K3</a:t>
            </a:r>
          </a:p>
        </p:txBody>
      </p:sp>
      <p:cxnSp>
        <p:nvCxnSpPr>
          <p:cNvPr id="16" name="Straight Arrow Connector 15"/>
          <p:cNvCxnSpPr/>
          <p:nvPr/>
        </p:nvCxnSpPr>
        <p:spPr>
          <a:xfrm flipH="1" flipV="1">
            <a:off x="3724127" y="4739712"/>
            <a:ext cx="1330200" cy="316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4" idx="1"/>
          </p:cNvCxnSpPr>
          <p:nvPr/>
        </p:nvCxnSpPr>
        <p:spPr>
          <a:xfrm flipH="1">
            <a:off x="3413336" y="5056621"/>
            <a:ext cx="1660936" cy="87552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Slide Number Placeholder 7">
            <a:extLst>
              <a:ext uri="{FF2B5EF4-FFF2-40B4-BE49-F238E27FC236}">
                <a16:creationId xmlns:a16="http://schemas.microsoft.com/office/drawing/2014/main" id="{1232F1C6-F99C-4D12-96EE-F31E872B2E2E}"/>
              </a:ext>
            </a:extLst>
          </p:cNvPr>
          <p:cNvSpPr>
            <a:spLocks noGrp="1"/>
          </p:cNvSpPr>
          <p:nvPr>
            <p:ph type="sldNum" sz="quarter" idx="12"/>
          </p:nvPr>
        </p:nvSpPr>
        <p:spPr/>
        <p:txBody>
          <a:bodyPr/>
          <a:lstStyle/>
          <a:p>
            <a:fld id="{D1B71AAA-B9E7-4449-836C-07686E34B3E0}" type="slidenum">
              <a:rPr lang="en-US" smtClean="0"/>
              <a:t>9</a:t>
            </a:fld>
            <a:endParaRPr lang="en-US"/>
          </a:p>
        </p:txBody>
      </p:sp>
      <p:pic>
        <p:nvPicPr>
          <p:cNvPr id="2" name="Picture 1">
            <a:extLst>
              <a:ext uri="{FF2B5EF4-FFF2-40B4-BE49-F238E27FC236}">
                <a16:creationId xmlns:a16="http://schemas.microsoft.com/office/drawing/2014/main" id="{C5A6F4B4-CEA4-4623-8A49-CD055348BA69}"/>
              </a:ext>
            </a:extLst>
          </p:cNvPr>
          <p:cNvPicPr>
            <a:picLocks noChangeAspect="1"/>
          </p:cNvPicPr>
          <p:nvPr/>
        </p:nvPicPr>
        <p:blipFill rotWithShape="1">
          <a:blip r:embed="rId2"/>
          <a:srcRect b="9907"/>
          <a:stretch/>
        </p:blipFill>
        <p:spPr>
          <a:xfrm>
            <a:off x="0" y="0"/>
            <a:ext cx="9144000" cy="2472539"/>
          </a:xfrm>
          <a:prstGeom prst="rect">
            <a:avLst/>
          </a:prstGeom>
        </p:spPr>
      </p:pic>
      <p:sp>
        <p:nvSpPr>
          <p:cNvPr id="17" name="TextBox 16"/>
          <p:cNvSpPr txBox="1"/>
          <p:nvPr/>
        </p:nvSpPr>
        <p:spPr>
          <a:xfrm>
            <a:off x="185591" y="1405713"/>
            <a:ext cx="2182956" cy="769441"/>
          </a:xfrm>
          <a:prstGeom prst="rect">
            <a:avLst/>
          </a:prstGeom>
          <a:noFill/>
        </p:spPr>
        <p:txBody>
          <a:bodyPr wrap="square" rtlCol="0">
            <a:spAutoFit/>
          </a:bodyPr>
          <a:lstStyle/>
          <a:p>
            <a:r>
              <a:rPr lang="en-US" sz="4400" b="1" u="sng" dirty="0" err="1">
                <a:solidFill>
                  <a:schemeClr val="bg1"/>
                </a:solidFill>
              </a:rPr>
              <a:t>Tujuan</a:t>
            </a:r>
            <a:endParaRPr lang="en-US" sz="4400" b="1" u="sng" dirty="0">
              <a:solidFill>
                <a:schemeClr val="bg1"/>
              </a:solidFill>
            </a:endParaRPr>
          </a:p>
        </p:txBody>
      </p:sp>
      <p:sp>
        <p:nvSpPr>
          <p:cNvPr id="4" name="Rectangle 3">
            <a:extLst>
              <a:ext uri="{FF2B5EF4-FFF2-40B4-BE49-F238E27FC236}">
                <a16:creationId xmlns:a16="http://schemas.microsoft.com/office/drawing/2014/main" id="{399B8306-9410-4378-BB1E-C2734F5B5683}"/>
              </a:ext>
            </a:extLst>
          </p:cNvPr>
          <p:cNvSpPr/>
          <p:nvPr/>
        </p:nvSpPr>
        <p:spPr>
          <a:xfrm>
            <a:off x="0" y="2403835"/>
            <a:ext cx="9144000" cy="68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5B1F41-B3C8-4F6A-B04B-7059B9915219}"/>
              </a:ext>
            </a:extLst>
          </p:cNvPr>
          <p:cNvSpPr>
            <a:spLocks noGrp="1"/>
          </p:cNvSpPr>
          <p:nvPr>
            <p:ph type="ftr" sz="quarter" idx="11"/>
          </p:nvPr>
        </p:nvSpPr>
        <p:spPr/>
        <p:txBody>
          <a:bodyPr/>
          <a:lstStyle/>
          <a:p>
            <a:r>
              <a:rPr lang="pt-BR"/>
              <a:t>Integrasi ISO 45001 &amp; ISO 14001 1/rev.00 (c)Copyright, Sentral Sistem. May 2018</a:t>
            </a:r>
            <a:endParaRPr lang="en-US"/>
          </a:p>
        </p:txBody>
      </p:sp>
    </p:spTree>
    <p:extLst>
      <p:ext uri="{BB962C8B-B14F-4D97-AF65-F5344CB8AC3E}">
        <p14:creationId xmlns:p14="http://schemas.microsoft.com/office/powerpoint/2010/main" val="15554414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1">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2572</TotalTime>
  <Words>7335</Words>
  <Application>Microsoft Office PowerPoint</Application>
  <PresentationFormat>On-screen Show (4:3)</PresentationFormat>
  <Paragraphs>1204</Paragraphs>
  <Slides>66</Slides>
  <Notes>25</Notes>
  <HiddenSlides>0</HiddenSlides>
  <MMClips>0</MMClips>
  <ScaleCrop>false</ScaleCrop>
  <HeadingPairs>
    <vt:vector size="8" baseType="variant">
      <vt:variant>
        <vt:lpstr>Fonts Used</vt:lpstr>
      </vt:variant>
      <vt:variant>
        <vt:i4>17</vt:i4>
      </vt:variant>
      <vt:variant>
        <vt:lpstr>Theme</vt:lpstr>
      </vt:variant>
      <vt:variant>
        <vt:i4>4</vt:i4>
      </vt:variant>
      <vt:variant>
        <vt:lpstr>Embedded OLE Servers</vt:lpstr>
      </vt:variant>
      <vt:variant>
        <vt:i4>1</vt:i4>
      </vt:variant>
      <vt:variant>
        <vt:lpstr>Slide Titles</vt:lpstr>
      </vt:variant>
      <vt:variant>
        <vt:i4>66</vt:i4>
      </vt:variant>
    </vt:vector>
  </HeadingPairs>
  <TitlesOfParts>
    <vt:vector size="88" baseType="lpstr">
      <vt:lpstr>Adobe Caslon Pro</vt:lpstr>
      <vt:lpstr>Adobe Garamond Pro Bold</vt:lpstr>
      <vt:lpstr>Arial</vt:lpstr>
      <vt:lpstr>Arial Narrow</vt:lpstr>
      <vt:lpstr>ArialMT</vt:lpstr>
      <vt:lpstr>Berlin Sans FB</vt:lpstr>
      <vt:lpstr>Bernard MT Condensed</vt:lpstr>
      <vt:lpstr>Calibri</vt:lpstr>
      <vt:lpstr>Calibri Light</vt:lpstr>
      <vt:lpstr>Cambria</vt:lpstr>
      <vt:lpstr>Helvetica Neue Light</vt:lpstr>
      <vt:lpstr>Impact</vt:lpstr>
      <vt:lpstr>Rockwell</vt:lpstr>
      <vt:lpstr>Tahoma</vt:lpstr>
      <vt:lpstr>Times New Roman</vt:lpstr>
      <vt:lpstr>Verdana</vt:lpstr>
      <vt:lpstr>Wingdings</vt:lpstr>
      <vt:lpstr>Office Theme</vt:lpstr>
      <vt:lpstr>Custom Design</vt:lpstr>
      <vt:lpstr>1_Office Theme</vt:lpstr>
      <vt:lpstr>2_Office Theme</vt:lpstr>
      <vt:lpstr>Visio</vt:lpstr>
      <vt:lpstr>INTEPRETATION &amp; AWARENESS</vt:lpstr>
      <vt:lpstr>Sasaran Pelatihan</vt:lpstr>
      <vt:lpstr>YANG PERLU ANDA KETAHUI MENGENAI ISO 45001:2018</vt:lpstr>
      <vt:lpstr>Definisi K3</vt:lpstr>
      <vt:lpstr>PowerPoint Presentation</vt:lpstr>
      <vt:lpstr>PowerPoint Presentation</vt:lpstr>
      <vt:lpstr>PowerPoint Presentation</vt:lpstr>
      <vt:lpstr>PowerPoint Presentation</vt:lpstr>
      <vt:lpstr>PowerPoint Presentation</vt:lpstr>
      <vt:lpstr>PowerPoint Presentation</vt:lpstr>
      <vt:lpstr>GOAL ISO 45001 &amp; ISO 14001</vt:lpstr>
      <vt:lpstr>PowerPoint Presentation</vt:lpstr>
      <vt:lpstr>PowerPoint Presentation</vt:lpstr>
      <vt:lpstr>PowerPoint Presentation</vt:lpstr>
      <vt:lpstr>PowerPoint Presentation</vt:lpstr>
      <vt:lpstr>PowerPoint Presentation</vt:lpstr>
      <vt:lpstr>PowerPoint Presentation</vt:lpstr>
      <vt:lpstr>Apakah risiko itu?</vt:lpstr>
      <vt:lpstr>Apakah risiko itu?</vt:lpstr>
      <vt:lpstr>Apakah risiko itu?</vt:lpstr>
      <vt:lpstr>Apakah risiko itu?</vt:lpstr>
      <vt:lpstr>TEKNIK PENGELOLAAN RISIKO  versi Sentral Sistem Consulting </vt:lpstr>
      <vt:lpstr>PowerPoint Presentation</vt:lpstr>
      <vt:lpstr>PowerPoint Presentation</vt:lpstr>
      <vt:lpstr>PowerPoint Presentation</vt:lpstr>
      <vt:lpstr>PowerPoint Presentation</vt:lpstr>
      <vt:lpstr>PowerPoint Presentation</vt:lpstr>
      <vt:lpstr>PowerPoint Presentation</vt:lpstr>
      <vt:lpstr>Konsep SISTEM PENCEGAHAN:   dari tindakan setelah kejadian, menjadi tindakan sebelum kejadian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Intepretation &amp; Awareness ISO 45001 : 2018</dc:title>
  <dc:creator>Dody Indra Wisnu</dc:creator>
  <cp:lastModifiedBy>nash</cp:lastModifiedBy>
  <cp:revision>172</cp:revision>
  <dcterms:created xsi:type="dcterms:W3CDTF">2018-03-24T02:16:48Z</dcterms:created>
  <dcterms:modified xsi:type="dcterms:W3CDTF">2018-05-24T04:17:37Z</dcterms:modified>
</cp:coreProperties>
</file>